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674" r:id="rId5"/>
    <p:sldMasterId id="2147483705" r:id="rId6"/>
  </p:sldMasterIdLst>
  <p:notesMasterIdLst>
    <p:notesMasterId r:id="rId3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Lst>
  <p:sldSz cx="9144000" cy="6858000" type="screen4x3"/>
  <p:notesSz cx="6858000" cy="9144000"/>
  <p:custDataLst>
    <p:tags r:id="rId37"/>
  </p:custDataLst>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STELLANOS MARQUEZ, ALEJANDRA" initials="CMA" lastIdx="4" clrIdx="0">
    <p:extLst>
      <p:ext uri="{19B8F6BF-5375-455C-9EA6-DF929625EA0E}">
        <p15:presenceInfo xmlns:p15="http://schemas.microsoft.com/office/powerpoint/2012/main" userId="S-1-5-21-3952106906-4065222325-3760204320-56064" providerId="AD"/>
      </p:ext>
    </p:extLst>
  </p:cmAuthor>
  <p:cmAuthor id="2" name="PONCE LOPEZ, VALENTINA" initials="PLV" lastIdx="1" clrIdx="1">
    <p:extLst>
      <p:ext uri="{19B8F6BF-5375-455C-9EA6-DF929625EA0E}">
        <p15:presenceInfo xmlns:p15="http://schemas.microsoft.com/office/powerpoint/2012/main" userId="PONCE LOPEZ, VALENTIN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5050"/>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horzBarState="maximized">
    <p:restoredLeft sz="5266"/>
    <p:restoredTop sz="0"/>
  </p:normalViewPr>
  <p:slideViewPr>
    <p:cSldViewPr>
      <p:cViewPr varScale="1">
        <p:scale>
          <a:sx n="114" d="100"/>
          <a:sy n="114" d="100"/>
        </p:scale>
        <p:origin x="2166" y="102"/>
      </p:cViewPr>
      <p:guideLst/>
    </p:cSldViewPr>
  </p:slideViewPr>
  <p:notesTextViewPr>
    <p:cViewPr>
      <p:scale>
        <a:sx n="1" d="1"/>
        <a:sy n="1" d="1"/>
      </p:scale>
      <p:origin x="0" y="0"/>
    </p:cViewPr>
  </p:notesTextViewPr>
  <p:notesViewPr>
    <p:cSldViewPr>
      <p:cViewPr>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presProps" Target="presProps.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tableStyles" Target="tableStyles.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tags" Target="tags/tag1.xml"/><Relationship Id="rId40"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8" Type="http://schemas.openxmlformats.org/officeDocument/2006/relationships/slide" Target="slides/slide2.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2" name="PlaceHolder 1"/>
          <p:cNvSpPr>
            <a:spLocks noGrp="1"/>
          </p:cNvSpPr>
          <p:nvPr>
            <p:ph type="hdr"/>
          </p:nvPr>
        </p:nvSpPr>
        <p:spPr>
          <a:xfrm>
            <a:off x="0" y="0"/>
            <a:ext cx="2971800" cy="457200"/>
          </a:xfrm>
          <a:prstGeom prst="rect">
            <a:avLst/>
          </a:prstGeom>
        </p:spPr>
        <p:txBody>
          <a:bodyPr>
            <a:noAutofit/>
          </a:bodyPr>
          <a:lstStyle/>
          <a:p>
            <a:endParaRPr lang="es-MX" sz="2400" b="0" strike="noStrike" spc="-1">
              <a:latin typeface="Times New Roman"/>
            </a:endParaRPr>
          </a:p>
        </p:txBody>
      </p:sp>
      <p:sp>
        <p:nvSpPr>
          <p:cNvPr id="123" name="PlaceHolder 2"/>
          <p:cNvSpPr>
            <a:spLocks noGrp="1"/>
          </p:cNvSpPr>
          <p:nvPr>
            <p:ph type="dt" idx="1"/>
          </p:nvPr>
        </p:nvSpPr>
        <p:spPr>
          <a:xfrm>
            <a:off x="3884760" y="0"/>
            <a:ext cx="2971800" cy="457200"/>
          </a:xfrm>
          <a:prstGeom prst="rect">
            <a:avLst/>
          </a:prstGeom>
        </p:spPr>
        <p:txBody>
          <a:bodyPr>
            <a:noAutofit/>
          </a:bodyPr>
          <a:lstStyle/>
          <a:p>
            <a:pPr algn="r">
              <a:lnSpc>
                <a:spcPct val="100000"/>
              </a:lnSpc>
            </a:pPr>
            <a:fld id="{58C4131A-21A8-4894-8FBC-62637016EE93}" type="datetime">
              <a:rPr lang="en-US" sz="1200" b="0" strike="noStrike" spc="-1">
                <a:solidFill>
                  <a:srgbClr val="000000"/>
                </a:solidFill>
                <a:latin typeface="Calibri"/>
              </a:rPr>
              <a:t>2/19/2021</a:t>
            </a:fld>
            <a:endParaRPr lang="es-MX" sz="1200" b="0" strike="noStrike" spc="-1">
              <a:latin typeface="Times New Roman"/>
            </a:endParaRPr>
          </a:p>
        </p:txBody>
      </p:sp>
      <p:sp>
        <p:nvSpPr>
          <p:cNvPr id="124" name="PlaceHolder 3"/>
          <p:cNvSpPr>
            <a:spLocks noGrp="1" noRot="1" noChangeAspect="1"/>
          </p:cNvSpPr>
          <p:nvPr>
            <p:ph type="sldImg" idx="2"/>
          </p:nvPr>
        </p:nvSpPr>
        <p:spPr>
          <a:xfrm>
            <a:off x="1143000" y="685800"/>
            <a:ext cx="4572000" cy="3429000"/>
          </a:xfrm>
          <a:prstGeom prst="rect">
            <a:avLst/>
          </a:prstGeom>
        </p:spPr>
      </p:sp>
      <p:sp>
        <p:nvSpPr>
          <p:cNvPr id="125" name="PlaceHolder 4"/>
          <p:cNvSpPr>
            <a:spLocks noGrp="1"/>
          </p:cNvSpPr>
          <p:nvPr>
            <p:ph type="body" idx="3"/>
          </p:nvPr>
        </p:nvSpPr>
        <p:spPr>
          <a:xfrm>
            <a:off x="685800" y="4343400"/>
            <a:ext cx="5486400" cy="4114800"/>
          </a:xfrm>
          <a:prstGeom prst="rect">
            <a:avLst/>
          </a:prstGeom>
        </p:spPr>
        <p:txBody>
          <a:bodyPr>
            <a:normAutofit/>
          </a:bodyPr>
          <a:lstStyle/>
          <a:p>
            <a:pPr>
              <a:lnSpc>
                <a:spcPct val="100000"/>
              </a:lnSpc>
              <a:spcBef>
                <a:spcPts val="400"/>
              </a:spcBef>
            </a:pPr>
            <a:r>
              <a:rPr lang="en-US" sz="1200" b="0" strike="noStrike" spc="-1">
                <a:solidFill>
                  <a:srgbClr val="000000"/>
                </a:solidFill>
                <a:latin typeface="Calibri"/>
                <a:ea typeface="ヒラギノ角ゴ Pro W3"/>
              </a:rPr>
              <a:t>Click to edit Master text styles</a:t>
            </a:r>
            <a:endParaRPr lang="es-MX" sz="1200" b="0" strike="noStrike" spc="-1">
              <a:latin typeface="Arial"/>
            </a:endParaRPr>
          </a:p>
          <a:p>
            <a:pPr marL="457200" lvl="1">
              <a:lnSpc>
                <a:spcPct val="100000"/>
              </a:lnSpc>
              <a:spcBef>
                <a:spcPts val="400"/>
              </a:spcBef>
            </a:pPr>
            <a:r>
              <a:rPr lang="en-US" sz="1200" b="0" strike="noStrike" spc="-1">
                <a:solidFill>
                  <a:srgbClr val="000000"/>
                </a:solidFill>
                <a:latin typeface="Calibri"/>
                <a:ea typeface="ヒラギノ角ゴ Pro W3"/>
              </a:rPr>
              <a:t>Second level</a:t>
            </a:r>
            <a:endParaRPr lang="es-MX" sz="1200" b="0" strike="noStrike" spc="-1">
              <a:latin typeface="Arial"/>
            </a:endParaRPr>
          </a:p>
          <a:p>
            <a:pPr marL="914400" lvl="2">
              <a:lnSpc>
                <a:spcPct val="100000"/>
              </a:lnSpc>
              <a:spcBef>
                <a:spcPts val="400"/>
              </a:spcBef>
            </a:pPr>
            <a:r>
              <a:rPr lang="en-US" sz="1200" b="0" strike="noStrike" spc="-1">
                <a:solidFill>
                  <a:srgbClr val="000000"/>
                </a:solidFill>
                <a:latin typeface="Calibri"/>
                <a:ea typeface="ヒラギノ角ゴ Pro W3"/>
              </a:rPr>
              <a:t>Third level</a:t>
            </a:r>
            <a:endParaRPr lang="es-MX" sz="1200" b="0" strike="noStrike" spc="-1">
              <a:latin typeface="Arial"/>
            </a:endParaRPr>
          </a:p>
          <a:p>
            <a:pPr marL="1371600" lvl="3">
              <a:lnSpc>
                <a:spcPct val="100000"/>
              </a:lnSpc>
              <a:spcBef>
                <a:spcPts val="400"/>
              </a:spcBef>
            </a:pPr>
            <a:r>
              <a:rPr lang="en-US" sz="1200" b="0" strike="noStrike" spc="-1">
                <a:solidFill>
                  <a:srgbClr val="000000"/>
                </a:solidFill>
                <a:latin typeface="Calibri"/>
                <a:ea typeface="ヒラギノ角ゴ Pro W3"/>
              </a:rPr>
              <a:t>Fourth level</a:t>
            </a:r>
            <a:endParaRPr lang="es-MX" sz="1200" b="0" strike="noStrike" spc="-1">
              <a:latin typeface="Arial"/>
            </a:endParaRPr>
          </a:p>
          <a:p>
            <a:pPr marL="1828800" lvl="4">
              <a:lnSpc>
                <a:spcPct val="100000"/>
              </a:lnSpc>
              <a:spcBef>
                <a:spcPts val="400"/>
              </a:spcBef>
            </a:pPr>
            <a:r>
              <a:rPr lang="en-US" sz="1200" b="0" strike="noStrike" spc="-1">
                <a:solidFill>
                  <a:srgbClr val="000000"/>
                </a:solidFill>
                <a:latin typeface="Calibri"/>
                <a:ea typeface="ヒラギノ角ゴ Pro W3"/>
              </a:rPr>
              <a:t>Fifth level</a:t>
            </a:r>
            <a:endParaRPr lang="es-MX" sz="1200" b="0" strike="noStrike" spc="-1">
              <a:latin typeface="Arial"/>
            </a:endParaRPr>
          </a:p>
        </p:txBody>
      </p:sp>
      <p:sp>
        <p:nvSpPr>
          <p:cNvPr id="126" name="PlaceHolder 5"/>
          <p:cNvSpPr>
            <a:spLocks noGrp="1"/>
          </p:cNvSpPr>
          <p:nvPr>
            <p:ph type="ftr" idx="4"/>
          </p:nvPr>
        </p:nvSpPr>
        <p:spPr>
          <a:xfrm>
            <a:off x="0" y="8685360"/>
            <a:ext cx="2971800" cy="457200"/>
          </a:xfrm>
          <a:prstGeom prst="rect">
            <a:avLst/>
          </a:prstGeom>
        </p:spPr>
        <p:txBody>
          <a:bodyPr anchor="b">
            <a:noAutofit/>
          </a:bodyPr>
          <a:lstStyle/>
          <a:p>
            <a:endParaRPr lang="es-MX" sz="2400" b="0" strike="noStrike" spc="-1">
              <a:latin typeface="Times New Roman"/>
            </a:endParaRPr>
          </a:p>
        </p:txBody>
      </p:sp>
      <p:sp>
        <p:nvSpPr>
          <p:cNvPr id="127" name="PlaceHolder 6"/>
          <p:cNvSpPr>
            <a:spLocks noGrp="1"/>
          </p:cNvSpPr>
          <p:nvPr>
            <p:ph type="sldNum" idx="5"/>
          </p:nvPr>
        </p:nvSpPr>
        <p:spPr>
          <a:xfrm>
            <a:off x="3884760" y="8685360"/>
            <a:ext cx="2971800" cy="457200"/>
          </a:xfrm>
          <a:prstGeom prst="rect">
            <a:avLst/>
          </a:prstGeom>
        </p:spPr>
        <p:txBody>
          <a:bodyPr anchor="b">
            <a:noAutofit/>
          </a:bodyPr>
          <a:lstStyle/>
          <a:p>
            <a:pPr algn="r">
              <a:lnSpc>
                <a:spcPct val="100000"/>
              </a:lnSpc>
            </a:pPr>
            <a:fld id="{D5E3BAC8-1385-4FBF-B33A-CBE0353E78DC}" type="slidenum">
              <a:rPr lang="en-US" sz="1200" b="0" strike="noStrike" spc="-1">
                <a:solidFill>
                  <a:srgbClr val="000000"/>
                </a:solidFill>
                <a:latin typeface="Calibri"/>
              </a:rPr>
              <a:t>‹Nº›</a:t>
            </a:fld>
            <a:endParaRPr lang="es-MX" sz="1200" b="0" strike="noStrike" spc="-1">
              <a:latin typeface="Times New Roman"/>
            </a:endParaRPr>
          </a:p>
        </p:txBody>
      </p:sp>
    </p:spTree>
  </p:cSld>
  <p:clrMap bg1="lt1" tx1="dk1" bg2="lt2" tx2="dk2" accent1="accent1" accent2="accent2" accent3="accent3" accent4="accent4" accent5="accent5" accent6="accent6" hlink="hlink" folHlink="folHlink"/>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8" name="PlaceHolder 1"/>
          <p:cNvSpPr>
            <a:spLocks noGrp="1" noRot="1" noChangeAspect="1"/>
          </p:cNvSpPr>
          <p:nvPr>
            <p:ph type="sldImg"/>
          </p:nvPr>
        </p:nvSpPr>
        <p:spPr>
          <a:xfrm>
            <a:off x="919163" y="746125"/>
            <a:ext cx="4970462" cy="3727450"/>
          </a:xfrm>
          <a:prstGeom prst="rect">
            <a:avLst/>
          </a:prstGeom>
        </p:spPr>
      </p:sp>
      <p:sp>
        <p:nvSpPr>
          <p:cNvPr id="299" name="PlaceHolder 2"/>
          <p:cNvSpPr>
            <a:spLocks noGrp="1"/>
          </p:cNvSpPr>
          <p:nvPr>
            <p:ph type="body" idx="1"/>
          </p:nvPr>
        </p:nvSpPr>
        <p:spPr>
          <a:xfrm>
            <a:off x="685800" y="4343400"/>
            <a:ext cx="5486400" cy="4114800"/>
          </a:xfrm>
          <a:prstGeom prst="rect">
            <a:avLst/>
          </a:prstGeom>
        </p:spPr>
        <p:txBody>
          <a:bodyPr>
            <a:normAutofit/>
          </a:bodyPr>
          <a:lstStyle/>
          <a:p>
            <a:endParaRPr lang="es-MX" sz="2000" b="0" strike="noStrike" spc="-1">
              <a:latin typeface="Arial"/>
            </a:endParaRPr>
          </a:p>
        </p:txBody>
      </p:sp>
      <p:sp>
        <p:nvSpPr>
          <p:cNvPr id="300" name="TextShape 3"/>
          <p:cNvSpPr txBox="1"/>
          <p:nvPr/>
        </p:nvSpPr>
        <p:spPr>
          <a:xfrm>
            <a:off x="3884760" y="8685360"/>
            <a:ext cx="2971800" cy="457200"/>
          </a:xfrm>
          <a:prstGeom prst="rect">
            <a:avLst/>
          </a:prstGeom>
          <a:noFill/>
          <a:ln>
            <a:noFill/>
          </a:ln>
        </p:spPr>
        <p:txBody>
          <a:bodyPr anchor="b">
            <a:noAutofit/>
          </a:bodyPr>
          <a:lstStyle/>
          <a:p>
            <a:pPr algn="r">
              <a:lnSpc>
                <a:spcPct val="100000"/>
              </a:lnSpc>
            </a:pPr>
            <a:fld id="{7F7F3768-1508-48A0-9294-48D70DAAFC21}" type="slidenum">
              <a:rPr lang="en-US" sz="1200" b="0" strike="noStrike" spc="-1">
                <a:solidFill>
                  <a:srgbClr val="000000"/>
                </a:solidFill>
                <a:latin typeface="Calibri"/>
              </a:rPr>
              <a:t>4</a:t>
            </a:fld>
            <a:endParaRPr lang="es-MX" sz="1200" b="0" strike="noStrike" spc="-1">
              <a:latin typeface="Arial"/>
            </a:endParaRPr>
          </a:p>
        </p:txBody>
      </p:sp>
      <p:sp>
        <p:nvSpPr>
          <p:cNvPr id="301" name="TextShape 4"/>
          <p:cNvSpPr txBox="1"/>
          <p:nvPr/>
        </p:nvSpPr>
        <p:spPr>
          <a:xfrm>
            <a:off x="0" y="8685360"/>
            <a:ext cx="2971800" cy="457200"/>
          </a:xfrm>
          <a:prstGeom prst="rect">
            <a:avLst/>
          </a:prstGeom>
          <a:noFill/>
          <a:ln>
            <a:noFill/>
          </a:ln>
        </p:spPr>
        <p:txBody>
          <a:bodyPr anchor="b">
            <a:noAutofit/>
          </a:bodyPr>
          <a:lstStyle/>
          <a:p>
            <a:pPr>
              <a:lnSpc>
                <a:spcPct val="100000"/>
              </a:lnSpc>
            </a:pPr>
            <a:r>
              <a:rPr lang="es" sz="1200" b="0" i="0" strike="noStrike" cap="none" spc="-1" baseline="0">
                <a:solidFill>
                  <a:srgbClr val="000000"/>
                </a:solidFill>
                <a:effectLst/>
                <a:latin typeface="Calibri"/>
                <a:ea typeface="Calibri"/>
                <a:cs typeface="Calibri"/>
              </a:rPr>
              <a:t>Recurso F- Herramienta de mapeo de acciones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 name="PlaceHolder 1"/>
          <p:cNvSpPr>
            <a:spLocks noGrp="1" noRot="1" noChangeAspect="1"/>
          </p:cNvSpPr>
          <p:nvPr>
            <p:ph type="sldImg"/>
          </p:nvPr>
        </p:nvSpPr>
        <p:spPr>
          <a:xfrm>
            <a:off x="919163" y="746125"/>
            <a:ext cx="4970462" cy="3727450"/>
          </a:xfrm>
          <a:prstGeom prst="rect">
            <a:avLst/>
          </a:prstGeom>
        </p:spPr>
      </p:sp>
      <p:sp>
        <p:nvSpPr>
          <p:cNvPr id="303" name="PlaceHolder 2"/>
          <p:cNvSpPr>
            <a:spLocks noGrp="1"/>
          </p:cNvSpPr>
          <p:nvPr>
            <p:ph type="body" idx="1"/>
          </p:nvPr>
        </p:nvSpPr>
        <p:spPr>
          <a:xfrm>
            <a:off x="685800" y="4343400"/>
            <a:ext cx="5486400" cy="4114800"/>
          </a:xfrm>
          <a:prstGeom prst="rect">
            <a:avLst/>
          </a:prstGeom>
        </p:spPr>
        <p:txBody>
          <a:bodyPr>
            <a:normAutofit/>
          </a:bodyPr>
          <a:lstStyle/>
          <a:p>
            <a:endParaRPr lang="es-MX" sz="2000" b="0" strike="noStrike" spc="-1">
              <a:latin typeface="Arial"/>
            </a:endParaRPr>
          </a:p>
        </p:txBody>
      </p:sp>
      <p:sp>
        <p:nvSpPr>
          <p:cNvPr id="304" name="TextShape 3"/>
          <p:cNvSpPr txBox="1"/>
          <p:nvPr/>
        </p:nvSpPr>
        <p:spPr>
          <a:xfrm>
            <a:off x="3884760" y="8685360"/>
            <a:ext cx="2971800" cy="457200"/>
          </a:xfrm>
          <a:prstGeom prst="rect">
            <a:avLst/>
          </a:prstGeom>
          <a:noFill/>
          <a:ln>
            <a:noFill/>
          </a:ln>
        </p:spPr>
        <p:txBody>
          <a:bodyPr anchor="b">
            <a:noAutofit/>
          </a:bodyPr>
          <a:lstStyle/>
          <a:p>
            <a:pPr algn="r">
              <a:lnSpc>
                <a:spcPct val="100000"/>
              </a:lnSpc>
            </a:pPr>
            <a:fld id="{1BE60801-71AE-4DB8-BBE5-704E14B572E9}" type="slidenum">
              <a:rPr lang="en-US" sz="1200" b="0" strike="noStrike" spc="-1">
                <a:solidFill>
                  <a:srgbClr val="000000"/>
                </a:solidFill>
                <a:latin typeface="Calibri"/>
              </a:rPr>
              <a:t>5</a:t>
            </a:fld>
            <a:endParaRPr lang="es-MX" sz="1200" b="0" strike="noStrike" spc="-1">
              <a:latin typeface="Arial"/>
            </a:endParaRPr>
          </a:p>
        </p:txBody>
      </p:sp>
      <p:sp>
        <p:nvSpPr>
          <p:cNvPr id="305" name="TextShape 4"/>
          <p:cNvSpPr txBox="1"/>
          <p:nvPr/>
        </p:nvSpPr>
        <p:spPr>
          <a:xfrm>
            <a:off x="0" y="8685360"/>
            <a:ext cx="2971800" cy="457200"/>
          </a:xfrm>
          <a:prstGeom prst="rect">
            <a:avLst/>
          </a:prstGeom>
          <a:noFill/>
          <a:ln>
            <a:noFill/>
          </a:ln>
        </p:spPr>
        <p:txBody>
          <a:bodyPr anchor="b">
            <a:noAutofit/>
          </a:bodyPr>
          <a:lstStyle/>
          <a:p>
            <a:pPr>
              <a:lnSpc>
                <a:spcPct val="100000"/>
              </a:lnSpc>
            </a:pPr>
            <a:r>
              <a:rPr lang="es" sz="1200" b="0" i="0" strike="noStrike" cap="none" spc="-1" baseline="0">
                <a:solidFill>
                  <a:srgbClr val="000000"/>
                </a:solidFill>
                <a:effectLst/>
                <a:latin typeface="Calibri"/>
                <a:ea typeface="Calibri"/>
                <a:cs typeface="Calibri"/>
              </a:rPr>
              <a:t>Recurso F- Herramienta de mapeo de acciones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 name="PlaceHolder 1"/>
          <p:cNvSpPr>
            <a:spLocks noGrp="1" noRot="1" noChangeAspect="1"/>
          </p:cNvSpPr>
          <p:nvPr>
            <p:ph type="sldImg"/>
          </p:nvPr>
        </p:nvSpPr>
        <p:spPr>
          <a:xfrm>
            <a:off x="919163" y="746125"/>
            <a:ext cx="4970462" cy="3727450"/>
          </a:xfrm>
          <a:prstGeom prst="rect">
            <a:avLst/>
          </a:prstGeom>
        </p:spPr>
      </p:sp>
      <p:sp>
        <p:nvSpPr>
          <p:cNvPr id="307" name="PlaceHolder 2"/>
          <p:cNvSpPr>
            <a:spLocks noGrp="1"/>
          </p:cNvSpPr>
          <p:nvPr>
            <p:ph type="body" idx="1"/>
          </p:nvPr>
        </p:nvSpPr>
        <p:spPr>
          <a:xfrm>
            <a:off x="685800" y="4343400"/>
            <a:ext cx="5486400" cy="4114800"/>
          </a:xfrm>
          <a:prstGeom prst="rect">
            <a:avLst/>
          </a:prstGeom>
        </p:spPr>
        <p:txBody>
          <a:bodyPr>
            <a:normAutofit/>
          </a:bodyPr>
          <a:lstStyle/>
          <a:p>
            <a:endParaRPr lang="es-MX" sz="2000" b="0" strike="noStrike" spc="-1">
              <a:latin typeface="Arial"/>
            </a:endParaRPr>
          </a:p>
        </p:txBody>
      </p:sp>
      <p:sp>
        <p:nvSpPr>
          <p:cNvPr id="308" name="TextShape 3"/>
          <p:cNvSpPr txBox="1"/>
          <p:nvPr/>
        </p:nvSpPr>
        <p:spPr>
          <a:xfrm>
            <a:off x="0" y="8685360"/>
            <a:ext cx="2971800" cy="457200"/>
          </a:xfrm>
          <a:prstGeom prst="rect">
            <a:avLst/>
          </a:prstGeom>
          <a:noFill/>
          <a:ln>
            <a:noFill/>
          </a:ln>
        </p:spPr>
        <p:txBody>
          <a:bodyPr anchor="b">
            <a:noAutofit/>
          </a:bodyPr>
          <a:lstStyle/>
          <a:p>
            <a:pPr>
              <a:lnSpc>
                <a:spcPct val="100000"/>
              </a:lnSpc>
            </a:pPr>
            <a:r>
              <a:rPr lang="es" sz="1200" b="0" i="0" strike="noStrike" cap="none" spc="-1" baseline="0">
                <a:solidFill>
                  <a:srgbClr val="000000"/>
                </a:solidFill>
                <a:effectLst/>
                <a:latin typeface="Calibri"/>
                <a:ea typeface="Calibri"/>
                <a:cs typeface="Calibri"/>
              </a:rPr>
              <a:t>Recurso F- Herramienta de mapeo de acciones</a:t>
            </a:r>
          </a:p>
        </p:txBody>
      </p:sp>
      <p:sp>
        <p:nvSpPr>
          <p:cNvPr id="309" name="TextShape 4"/>
          <p:cNvSpPr txBox="1"/>
          <p:nvPr/>
        </p:nvSpPr>
        <p:spPr>
          <a:xfrm>
            <a:off x="3884760" y="8685360"/>
            <a:ext cx="2971800" cy="457200"/>
          </a:xfrm>
          <a:prstGeom prst="rect">
            <a:avLst/>
          </a:prstGeom>
          <a:noFill/>
          <a:ln>
            <a:noFill/>
          </a:ln>
        </p:spPr>
        <p:txBody>
          <a:bodyPr anchor="b">
            <a:noAutofit/>
          </a:bodyPr>
          <a:lstStyle/>
          <a:p>
            <a:pPr algn="r">
              <a:lnSpc>
                <a:spcPct val="100000"/>
              </a:lnSpc>
            </a:pPr>
            <a:fld id="{6932007C-52D8-4280-AA21-7ACD06569011}" type="slidenum">
              <a:rPr lang="en-US" sz="1200" b="0" strike="noStrike" spc="-1">
                <a:solidFill>
                  <a:srgbClr val="000000"/>
                </a:solidFill>
                <a:latin typeface="Calibri"/>
              </a:rPr>
              <a:t>10</a:t>
            </a:fld>
            <a:endParaRPr lang="es-MX" sz="1200" b="0" strike="noStrike" spc="-1">
              <a:latin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 name="PlaceHolder 1"/>
          <p:cNvSpPr>
            <a:spLocks noGrp="1" noRot="1" noChangeAspect="1"/>
          </p:cNvSpPr>
          <p:nvPr>
            <p:ph type="sldImg"/>
          </p:nvPr>
        </p:nvSpPr>
        <p:spPr>
          <a:xfrm>
            <a:off x="919163" y="746125"/>
            <a:ext cx="4970462" cy="3727450"/>
          </a:xfrm>
          <a:prstGeom prst="rect">
            <a:avLst/>
          </a:prstGeom>
        </p:spPr>
      </p:sp>
      <p:sp>
        <p:nvSpPr>
          <p:cNvPr id="311" name="PlaceHolder 2"/>
          <p:cNvSpPr>
            <a:spLocks noGrp="1"/>
          </p:cNvSpPr>
          <p:nvPr>
            <p:ph type="body" idx="1"/>
          </p:nvPr>
        </p:nvSpPr>
        <p:spPr>
          <a:xfrm>
            <a:off x="685800" y="4343400"/>
            <a:ext cx="5486400" cy="4114800"/>
          </a:xfrm>
          <a:prstGeom prst="rect">
            <a:avLst/>
          </a:prstGeom>
        </p:spPr>
        <p:txBody>
          <a:bodyPr>
            <a:normAutofit/>
          </a:bodyPr>
          <a:lstStyle/>
          <a:p>
            <a:endParaRPr lang="es-MX" sz="2000" b="0" strike="noStrike" spc="-1">
              <a:latin typeface="Arial"/>
            </a:endParaRPr>
          </a:p>
        </p:txBody>
      </p:sp>
      <p:sp>
        <p:nvSpPr>
          <p:cNvPr id="312" name="TextShape 3"/>
          <p:cNvSpPr txBox="1"/>
          <p:nvPr/>
        </p:nvSpPr>
        <p:spPr>
          <a:xfrm>
            <a:off x="3884760" y="8685360"/>
            <a:ext cx="2971800" cy="457200"/>
          </a:xfrm>
          <a:prstGeom prst="rect">
            <a:avLst/>
          </a:prstGeom>
          <a:noFill/>
          <a:ln>
            <a:noFill/>
          </a:ln>
        </p:spPr>
        <p:txBody>
          <a:bodyPr anchor="b">
            <a:noAutofit/>
          </a:bodyPr>
          <a:lstStyle/>
          <a:p>
            <a:pPr algn="r">
              <a:lnSpc>
                <a:spcPct val="100000"/>
              </a:lnSpc>
            </a:pPr>
            <a:fld id="{C368E25B-7477-4A88-86CC-CD27C8AB7DCE}" type="slidenum">
              <a:rPr lang="en-US" sz="1200" b="0" strike="noStrike" spc="-1">
                <a:solidFill>
                  <a:srgbClr val="000000"/>
                </a:solidFill>
                <a:latin typeface="Calibri"/>
              </a:rPr>
              <a:t>11</a:t>
            </a:fld>
            <a:endParaRPr lang="es-MX" sz="1200" b="0" strike="noStrike" spc="-1">
              <a:latin typeface="Arial"/>
            </a:endParaRPr>
          </a:p>
        </p:txBody>
      </p:sp>
      <p:sp>
        <p:nvSpPr>
          <p:cNvPr id="313" name="TextShape 4"/>
          <p:cNvSpPr txBox="1"/>
          <p:nvPr/>
        </p:nvSpPr>
        <p:spPr>
          <a:xfrm>
            <a:off x="0" y="8685360"/>
            <a:ext cx="2971800" cy="457200"/>
          </a:xfrm>
          <a:prstGeom prst="rect">
            <a:avLst/>
          </a:prstGeom>
          <a:noFill/>
          <a:ln>
            <a:noFill/>
          </a:ln>
        </p:spPr>
        <p:txBody>
          <a:bodyPr anchor="b">
            <a:noAutofit/>
          </a:bodyPr>
          <a:lstStyle/>
          <a:p>
            <a:pPr>
              <a:lnSpc>
                <a:spcPct val="100000"/>
              </a:lnSpc>
            </a:pPr>
            <a:r>
              <a:rPr lang="es" sz="1200" b="0" i="0" strike="noStrike" cap="none" spc="-1" baseline="0">
                <a:solidFill>
                  <a:srgbClr val="000000"/>
                </a:solidFill>
                <a:effectLst/>
                <a:latin typeface="Calibri"/>
                <a:ea typeface="Calibri"/>
                <a:cs typeface="Calibri"/>
              </a:rPr>
              <a:t>Recurso F- Herramienta de mapeo de acciones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 name="PlaceHolder 1"/>
          <p:cNvSpPr>
            <a:spLocks noGrp="1" noRot="1" noChangeAspect="1"/>
          </p:cNvSpPr>
          <p:nvPr>
            <p:ph type="sldImg"/>
          </p:nvPr>
        </p:nvSpPr>
        <p:spPr>
          <a:xfrm>
            <a:off x="919163" y="746125"/>
            <a:ext cx="4970462" cy="3727450"/>
          </a:xfrm>
          <a:prstGeom prst="rect">
            <a:avLst/>
          </a:prstGeom>
        </p:spPr>
      </p:sp>
      <p:sp>
        <p:nvSpPr>
          <p:cNvPr id="315" name="PlaceHolder 2"/>
          <p:cNvSpPr>
            <a:spLocks noGrp="1"/>
          </p:cNvSpPr>
          <p:nvPr>
            <p:ph type="body" idx="1"/>
          </p:nvPr>
        </p:nvSpPr>
        <p:spPr>
          <a:xfrm>
            <a:off x="685800" y="4343400"/>
            <a:ext cx="5486400" cy="4114800"/>
          </a:xfrm>
          <a:prstGeom prst="rect">
            <a:avLst/>
          </a:prstGeom>
        </p:spPr>
        <p:txBody>
          <a:bodyPr>
            <a:normAutofit/>
          </a:bodyPr>
          <a:lstStyle/>
          <a:p>
            <a:endParaRPr lang="es-MX" sz="2000" b="0" strike="noStrike" spc="-1">
              <a:latin typeface="Arial"/>
            </a:endParaRPr>
          </a:p>
        </p:txBody>
      </p:sp>
      <p:sp>
        <p:nvSpPr>
          <p:cNvPr id="316" name="TextShape 3"/>
          <p:cNvSpPr txBox="1"/>
          <p:nvPr/>
        </p:nvSpPr>
        <p:spPr>
          <a:xfrm>
            <a:off x="3884760" y="8685360"/>
            <a:ext cx="2971800" cy="457200"/>
          </a:xfrm>
          <a:prstGeom prst="rect">
            <a:avLst/>
          </a:prstGeom>
          <a:noFill/>
          <a:ln>
            <a:noFill/>
          </a:ln>
        </p:spPr>
        <p:txBody>
          <a:bodyPr anchor="b">
            <a:noAutofit/>
          </a:bodyPr>
          <a:lstStyle/>
          <a:p>
            <a:pPr algn="r">
              <a:lnSpc>
                <a:spcPct val="100000"/>
              </a:lnSpc>
            </a:pPr>
            <a:fld id="{152ADB9C-473F-49EE-8C32-DC181CE9BAF1}" type="slidenum">
              <a:rPr lang="en-US" sz="1200" b="0" strike="noStrike" spc="-1">
                <a:solidFill>
                  <a:srgbClr val="000000"/>
                </a:solidFill>
                <a:latin typeface="Calibri"/>
              </a:rPr>
              <a:t>12</a:t>
            </a:fld>
            <a:endParaRPr lang="es-MX" sz="1200" b="0" strike="noStrike" spc="-1">
              <a:latin typeface="Arial"/>
            </a:endParaRPr>
          </a:p>
        </p:txBody>
      </p:sp>
      <p:sp>
        <p:nvSpPr>
          <p:cNvPr id="317" name="TextShape 4"/>
          <p:cNvSpPr txBox="1"/>
          <p:nvPr/>
        </p:nvSpPr>
        <p:spPr>
          <a:xfrm>
            <a:off x="0" y="8685360"/>
            <a:ext cx="2971800" cy="457200"/>
          </a:xfrm>
          <a:prstGeom prst="rect">
            <a:avLst/>
          </a:prstGeom>
          <a:noFill/>
          <a:ln>
            <a:noFill/>
          </a:ln>
        </p:spPr>
        <p:txBody>
          <a:bodyPr anchor="b">
            <a:noAutofit/>
          </a:bodyPr>
          <a:lstStyle/>
          <a:p>
            <a:pPr>
              <a:lnSpc>
                <a:spcPct val="100000"/>
              </a:lnSpc>
            </a:pPr>
            <a:r>
              <a:rPr lang="es" sz="1200" b="0" i="0" strike="noStrike" cap="none" spc="-1" baseline="0">
                <a:solidFill>
                  <a:srgbClr val="000000"/>
                </a:solidFill>
                <a:effectLst/>
                <a:latin typeface="Calibri"/>
                <a:ea typeface="Calibri"/>
                <a:cs typeface="Calibri"/>
              </a:rPr>
              <a:t>Recurso F- Herramienta de mapeo de acciones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 name="PlaceHolder 1"/>
          <p:cNvSpPr>
            <a:spLocks noGrp="1" noRot="1" noChangeAspect="1"/>
          </p:cNvSpPr>
          <p:nvPr>
            <p:ph type="sldImg"/>
          </p:nvPr>
        </p:nvSpPr>
        <p:spPr>
          <a:xfrm>
            <a:off x="919163" y="746125"/>
            <a:ext cx="4970462" cy="3727450"/>
          </a:xfrm>
          <a:prstGeom prst="rect">
            <a:avLst/>
          </a:prstGeom>
        </p:spPr>
      </p:sp>
      <p:sp>
        <p:nvSpPr>
          <p:cNvPr id="319" name="PlaceHolder 2"/>
          <p:cNvSpPr>
            <a:spLocks noGrp="1"/>
          </p:cNvSpPr>
          <p:nvPr>
            <p:ph type="body" idx="1"/>
          </p:nvPr>
        </p:nvSpPr>
        <p:spPr>
          <a:xfrm>
            <a:off x="685800" y="4343400"/>
            <a:ext cx="5486400" cy="4114800"/>
          </a:xfrm>
          <a:prstGeom prst="rect">
            <a:avLst/>
          </a:prstGeom>
        </p:spPr>
        <p:txBody>
          <a:bodyPr>
            <a:normAutofit/>
          </a:bodyPr>
          <a:lstStyle/>
          <a:p>
            <a:endParaRPr lang="es-MX" sz="2000" b="0" strike="noStrike" spc="-1">
              <a:latin typeface="Arial"/>
            </a:endParaRPr>
          </a:p>
        </p:txBody>
      </p:sp>
      <p:sp>
        <p:nvSpPr>
          <p:cNvPr id="320" name="TextShape 3"/>
          <p:cNvSpPr txBox="1"/>
          <p:nvPr/>
        </p:nvSpPr>
        <p:spPr>
          <a:xfrm>
            <a:off x="0" y="8685360"/>
            <a:ext cx="2971800" cy="457200"/>
          </a:xfrm>
          <a:prstGeom prst="rect">
            <a:avLst/>
          </a:prstGeom>
          <a:noFill/>
          <a:ln>
            <a:noFill/>
          </a:ln>
        </p:spPr>
        <p:txBody>
          <a:bodyPr anchor="b">
            <a:noAutofit/>
          </a:bodyPr>
          <a:lstStyle/>
          <a:p>
            <a:pPr>
              <a:lnSpc>
                <a:spcPct val="100000"/>
              </a:lnSpc>
            </a:pPr>
            <a:r>
              <a:rPr lang="es" sz="1200" b="0" i="0" strike="noStrike" cap="none" spc="-1" baseline="0">
                <a:solidFill>
                  <a:srgbClr val="000000"/>
                </a:solidFill>
                <a:effectLst/>
                <a:latin typeface="Calibri"/>
                <a:ea typeface="Calibri"/>
                <a:cs typeface="Calibri"/>
              </a:rPr>
              <a:t>Recurso F- Herramienta de mapeo de acciones</a:t>
            </a:r>
          </a:p>
        </p:txBody>
      </p:sp>
      <p:sp>
        <p:nvSpPr>
          <p:cNvPr id="321" name="TextShape 4"/>
          <p:cNvSpPr txBox="1"/>
          <p:nvPr/>
        </p:nvSpPr>
        <p:spPr>
          <a:xfrm>
            <a:off x="3884760" y="8685360"/>
            <a:ext cx="2971800" cy="457200"/>
          </a:xfrm>
          <a:prstGeom prst="rect">
            <a:avLst/>
          </a:prstGeom>
          <a:noFill/>
          <a:ln>
            <a:noFill/>
          </a:ln>
        </p:spPr>
        <p:txBody>
          <a:bodyPr anchor="b">
            <a:noAutofit/>
          </a:bodyPr>
          <a:lstStyle/>
          <a:p>
            <a:pPr algn="r">
              <a:lnSpc>
                <a:spcPct val="100000"/>
              </a:lnSpc>
            </a:pPr>
            <a:fld id="{A2858024-79EE-48F8-B06D-3CEB8465C9DF}" type="slidenum">
              <a:rPr lang="en-US" sz="1200" b="0" strike="noStrike" spc="-1">
                <a:solidFill>
                  <a:srgbClr val="000000"/>
                </a:solidFill>
                <a:latin typeface="Calibri"/>
              </a:rPr>
              <a:t>14</a:t>
            </a:fld>
            <a:endParaRPr lang="es-MX" sz="1200" b="0" strike="noStrike" spc="-1">
              <a:latin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 name="PlaceHolder 1"/>
          <p:cNvSpPr>
            <a:spLocks noGrp="1" noRot="1" noChangeAspect="1"/>
          </p:cNvSpPr>
          <p:nvPr>
            <p:ph type="sldImg"/>
          </p:nvPr>
        </p:nvSpPr>
        <p:spPr>
          <a:xfrm>
            <a:off x="919163" y="746125"/>
            <a:ext cx="4970462" cy="3727450"/>
          </a:xfrm>
          <a:prstGeom prst="rect">
            <a:avLst/>
          </a:prstGeom>
        </p:spPr>
      </p:sp>
      <p:sp>
        <p:nvSpPr>
          <p:cNvPr id="323" name="PlaceHolder 2"/>
          <p:cNvSpPr>
            <a:spLocks noGrp="1"/>
          </p:cNvSpPr>
          <p:nvPr>
            <p:ph type="body" idx="1"/>
          </p:nvPr>
        </p:nvSpPr>
        <p:spPr>
          <a:xfrm>
            <a:off x="685800" y="4343400"/>
            <a:ext cx="5486400" cy="4114800"/>
          </a:xfrm>
          <a:prstGeom prst="rect">
            <a:avLst/>
          </a:prstGeom>
        </p:spPr>
        <p:txBody>
          <a:bodyPr>
            <a:normAutofit/>
          </a:bodyPr>
          <a:lstStyle/>
          <a:p>
            <a:endParaRPr lang="es-MX" sz="2000" b="0" strike="noStrike" spc="-1">
              <a:latin typeface="Arial"/>
            </a:endParaRPr>
          </a:p>
        </p:txBody>
      </p:sp>
      <p:sp>
        <p:nvSpPr>
          <p:cNvPr id="324" name="TextShape 3"/>
          <p:cNvSpPr txBox="1"/>
          <p:nvPr/>
        </p:nvSpPr>
        <p:spPr>
          <a:xfrm>
            <a:off x="3884760" y="8685360"/>
            <a:ext cx="2971800" cy="457200"/>
          </a:xfrm>
          <a:prstGeom prst="rect">
            <a:avLst/>
          </a:prstGeom>
          <a:noFill/>
          <a:ln>
            <a:noFill/>
          </a:ln>
        </p:spPr>
        <p:txBody>
          <a:bodyPr anchor="b">
            <a:noAutofit/>
          </a:bodyPr>
          <a:lstStyle/>
          <a:p>
            <a:pPr algn="r">
              <a:lnSpc>
                <a:spcPct val="100000"/>
              </a:lnSpc>
            </a:pPr>
            <a:fld id="{001F1E9E-5CCE-48B2-A718-65A9E967FDB2}" type="slidenum">
              <a:rPr lang="en-US" sz="1200" b="0" strike="noStrike" spc="-1">
                <a:solidFill>
                  <a:srgbClr val="000000"/>
                </a:solidFill>
                <a:latin typeface="Calibri"/>
              </a:rPr>
              <a:t>15</a:t>
            </a:fld>
            <a:endParaRPr lang="es-MX" sz="1200" b="0" strike="noStrike" spc="-1">
              <a:latin typeface="Arial"/>
            </a:endParaRPr>
          </a:p>
        </p:txBody>
      </p:sp>
      <p:sp>
        <p:nvSpPr>
          <p:cNvPr id="325" name="TextShape 4"/>
          <p:cNvSpPr txBox="1"/>
          <p:nvPr/>
        </p:nvSpPr>
        <p:spPr>
          <a:xfrm>
            <a:off x="0" y="8685360"/>
            <a:ext cx="2971800" cy="457200"/>
          </a:xfrm>
          <a:prstGeom prst="rect">
            <a:avLst/>
          </a:prstGeom>
          <a:noFill/>
          <a:ln>
            <a:noFill/>
          </a:ln>
        </p:spPr>
        <p:txBody>
          <a:bodyPr anchor="b">
            <a:noAutofit/>
          </a:bodyPr>
          <a:lstStyle/>
          <a:p>
            <a:pPr>
              <a:lnSpc>
                <a:spcPct val="100000"/>
              </a:lnSpc>
            </a:pPr>
            <a:r>
              <a:rPr lang="es" sz="1200" b="0" i="0" strike="noStrike" cap="none" spc="-1" baseline="0">
                <a:solidFill>
                  <a:srgbClr val="000000"/>
                </a:solidFill>
                <a:effectLst/>
                <a:latin typeface="Calibri"/>
                <a:ea typeface="Calibri"/>
                <a:cs typeface="Calibri"/>
              </a:rPr>
              <a:t>Recurso F- Herramienta de mapeo de acciones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 name="PlaceHolder 1"/>
          <p:cNvSpPr>
            <a:spLocks noGrp="1" noRot="1" noChangeAspect="1"/>
          </p:cNvSpPr>
          <p:nvPr>
            <p:ph type="sldImg"/>
          </p:nvPr>
        </p:nvSpPr>
        <p:spPr>
          <a:xfrm>
            <a:off x="1143000" y="685800"/>
            <a:ext cx="4572000" cy="3429000"/>
          </a:xfrm>
          <a:prstGeom prst="rect">
            <a:avLst/>
          </a:prstGeom>
        </p:spPr>
      </p:sp>
      <p:sp>
        <p:nvSpPr>
          <p:cNvPr id="327" name="PlaceHolder 2"/>
          <p:cNvSpPr>
            <a:spLocks noGrp="1"/>
          </p:cNvSpPr>
          <p:nvPr>
            <p:ph type="body" idx="1"/>
          </p:nvPr>
        </p:nvSpPr>
        <p:spPr>
          <a:xfrm>
            <a:off x="685800" y="4343400"/>
            <a:ext cx="5486400" cy="4114800"/>
          </a:xfrm>
          <a:prstGeom prst="rect">
            <a:avLst/>
          </a:prstGeom>
        </p:spPr>
        <p:txBody>
          <a:bodyPr>
            <a:normAutofit/>
          </a:bodyPr>
          <a:lstStyle/>
          <a:p>
            <a:endParaRPr lang="es-MX" sz="2000" b="0" strike="noStrike" spc="-1">
              <a:latin typeface="Arial"/>
            </a:endParaRPr>
          </a:p>
        </p:txBody>
      </p:sp>
      <p:sp>
        <p:nvSpPr>
          <p:cNvPr id="328" name="TextShape 3"/>
          <p:cNvSpPr txBox="1"/>
          <p:nvPr/>
        </p:nvSpPr>
        <p:spPr>
          <a:xfrm>
            <a:off x="3884760" y="8685360"/>
            <a:ext cx="2971800" cy="457200"/>
          </a:xfrm>
          <a:prstGeom prst="rect">
            <a:avLst/>
          </a:prstGeom>
          <a:noFill/>
          <a:ln>
            <a:noFill/>
          </a:ln>
        </p:spPr>
        <p:txBody>
          <a:bodyPr anchor="b">
            <a:noAutofit/>
          </a:bodyPr>
          <a:lstStyle/>
          <a:p>
            <a:pPr algn="r">
              <a:lnSpc>
                <a:spcPct val="100000"/>
              </a:lnSpc>
            </a:pPr>
            <a:fld id="{1E3D269D-F322-4E00-978D-A4D8D92816C7}" type="slidenum">
              <a:rPr lang="en-US" sz="1200" b="0" strike="noStrike" spc="-1">
                <a:solidFill>
                  <a:srgbClr val="000000"/>
                </a:solidFill>
                <a:latin typeface="Calibri"/>
              </a:rPr>
              <a:t>16</a:t>
            </a:fld>
            <a:endParaRPr lang="es-MX" sz="1200" b="0" strike="noStrike" spc="-1">
              <a:latin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 name="PlaceHolder 1"/>
          <p:cNvSpPr>
            <a:spLocks noGrp="1" noRot="1" noChangeAspect="1"/>
          </p:cNvSpPr>
          <p:nvPr>
            <p:ph type="sldImg"/>
          </p:nvPr>
        </p:nvSpPr>
        <p:spPr>
          <a:xfrm>
            <a:off x="919163" y="746125"/>
            <a:ext cx="4970462" cy="3727450"/>
          </a:xfrm>
          <a:prstGeom prst="rect">
            <a:avLst/>
          </a:prstGeom>
        </p:spPr>
      </p:sp>
      <p:sp>
        <p:nvSpPr>
          <p:cNvPr id="330" name="PlaceHolder 2"/>
          <p:cNvSpPr>
            <a:spLocks noGrp="1"/>
          </p:cNvSpPr>
          <p:nvPr>
            <p:ph type="body" idx="1"/>
          </p:nvPr>
        </p:nvSpPr>
        <p:spPr>
          <a:xfrm>
            <a:off x="685800" y="4343400"/>
            <a:ext cx="5486400" cy="4114800"/>
          </a:xfrm>
          <a:prstGeom prst="rect">
            <a:avLst/>
          </a:prstGeom>
        </p:spPr>
        <p:txBody>
          <a:bodyPr>
            <a:normAutofit/>
          </a:bodyPr>
          <a:lstStyle/>
          <a:p>
            <a:endParaRPr lang="es-MX" sz="2000" b="0" strike="noStrike" spc="-1">
              <a:latin typeface="Arial"/>
            </a:endParaRPr>
          </a:p>
        </p:txBody>
      </p:sp>
      <p:sp>
        <p:nvSpPr>
          <p:cNvPr id="331" name="TextShape 3"/>
          <p:cNvSpPr txBox="1"/>
          <p:nvPr/>
        </p:nvSpPr>
        <p:spPr>
          <a:xfrm>
            <a:off x="3884760" y="8685360"/>
            <a:ext cx="2971800" cy="457200"/>
          </a:xfrm>
          <a:prstGeom prst="rect">
            <a:avLst/>
          </a:prstGeom>
          <a:noFill/>
          <a:ln>
            <a:noFill/>
          </a:ln>
        </p:spPr>
        <p:txBody>
          <a:bodyPr anchor="b">
            <a:noAutofit/>
          </a:bodyPr>
          <a:lstStyle/>
          <a:p>
            <a:pPr algn="r">
              <a:lnSpc>
                <a:spcPct val="100000"/>
              </a:lnSpc>
            </a:pPr>
            <a:fld id="{C8A4B3C3-4977-4C68-8692-8D9814610133}" type="slidenum">
              <a:rPr lang="en-US" sz="1200" b="0" strike="noStrike" spc="-1">
                <a:solidFill>
                  <a:srgbClr val="000000"/>
                </a:solidFill>
                <a:latin typeface="Calibri"/>
              </a:rPr>
              <a:t>17</a:t>
            </a:fld>
            <a:endParaRPr lang="es-MX" sz="1200" b="0" strike="noStrike" spc="-1">
              <a:latin typeface="Arial"/>
            </a:endParaRPr>
          </a:p>
        </p:txBody>
      </p:sp>
      <p:sp>
        <p:nvSpPr>
          <p:cNvPr id="332" name="TextShape 4"/>
          <p:cNvSpPr txBox="1"/>
          <p:nvPr/>
        </p:nvSpPr>
        <p:spPr>
          <a:xfrm>
            <a:off x="0" y="8685360"/>
            <a:ext cx="2971800" cy="457200"/>
          </a:xfrm>
          <a:prstGeom prst="rect">
            <a:avLst/>
          </a:prstGeom>
          <a:noFill/>
          <a:ln>
            <a:noFill/>
          </a:ln>
        </p:spPr>
        <p:txBody>
          <a:bodyPr anchor="b">
            <a:noAutofit/>
          </a:bodyPr>
          <a:lstStyle/>
          <a:p>
            <a:pPr>
              <a:lnSpc>
                <a:spcPct val="100000"/>
              </a:lnSpc>
            </a:pPr>
            <a:r>
              <a:rPr lang="es" sz="1200" b="0" i="0" strike="noStrike" cap="none" spc="-1" baseline="0">
                <a:solidFill>
                  <a:srgbClr val="000000"/>
                </a:solidFill>
                <a:effectLst/>
                <a:latin typeface="Calibri"/>
                <a:ea typeface="Calibri"/>
                <a:cs typeface="Calibri"/>
              </a:rPr>
              <a:t>Recurso F- Herramienta de mapeo de acciones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5" name="PlaceHolder 1"/>
          <p:cNvSpPr>
            <a:spLocks noGrp="1"/>
          </p:cNvSpPr>
          <p:nvPr>
            <p:ph type="title"/>
          </p:nvPr>
        </p:nvSpPr>
        <p:spPr>
          <a:xfrm>
            <a:off x="562680" y="548640"/>
            <a:ext cx="8028000" cy="648000"/>
          </a:xfrm>
          <a:prstGeom prst="rect">
            <a:avLst/>
          </a:prstGeom>
        </p:spPr>
        <p:txBody>
          <a:bodyPr lIns="0" tIns="0" rIns="0" bIns="0" anchor="ctr">
            <a:noAutofit/>
          </a:bodyPr>
          <a:lstStyle/>
          <a:p>
            <a:pPr algn="ctr"/>
            <a:endParaRPr lang="es-MX" sz="4400" b="0" strike="noStrike" spc="-1">
              <a:latin typeface="Arial"/>
            </a:endParaRPr>
          </a:p>
        </p:txBody>
      </p:sp>
      <p:sp>
        <p:nvSpPr>
          <p:cNvPr id="26" name="PlaceHolder 2"/>
          <p:cNvSpPr>
            <a:spLocks noGrp="1"/>
          </p:cNvSpPr>
          <p:nvPr>
            <p:ph type="body" idx="1"/>
          </p:nvPr>
        </p:nvSpPr>
        <p:spPr>
          <a:xfrm>
            <a:off x="457200" y="1604520"/>
            <a:ext cx="8229240" cy="1896840"/>
          </a:xfrm>
          <a:prstGeom prst="rect">
            <a:avLst/>
          </a:prstGeom>
        </p:spPr>
        <p:txBody>
          <a:bodyPr lIns="0" tIns="0" rIns="0" bIns="0">
            <a:normAutofit/>
          </a:bodyPr>
          <a:lstStyle/>
          <a:p>
            <a:endParaRPr lang="es-MX" sz="3200" b="0" strike="noStrike" spc="-1">
              <a:latin typeface="Arial"/>
            </a:endParaRPr>
          </a:p>
        </p:txBody>
      </p:sp>
      <p:sp>
        <p:nvSpPr>
          <p:cNvPr id="27" name="PlaceHolder 3"/>
          <p:cNvSpPr>
            <a:spLocks noGrp="1"/>
          </p:cNvSpPr>
          <p:nvPr>
            <p:ph type="body" idx="2"/>
          </p:nvPr>
        </p:nvSpPr>
        <p:spPr>
          <a:xfrm>
            <a:off x="457200" y="3682080"/>
            <a:ext cx="8229240" cy="1896840"/>
          </a:xfrm>
          <a:prstGeom prst="rect">
            <a:avLst/>
          </a:prstGeom>
        </p:spPr>
        <p:txBody>
          <a:bodyPr lIns="0" tIns="0" rIns="0" bIns="0">
            <a:normAutofit/>
          </a:bodyPr>
          <a:lstStyle/>
          <a:p>
            <a:endParaRPr lang="es-MX" sz="3200" b="0" strike="noStrike" spc="-1">
              <a:latin typeface="Arial"/>
            </a:endParaRPr>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8" name="PlaceHolder 1"/>
          <p:cNvSpPr>
            <a:spLocks noGrp="1"/>
          </p:cNvSpPr>
          <p:nvPr>
            <p:ph type="title"/>
          </p:nvPr>
        </p:nvSpPr>
        <p:spPr>
          <a:xfrm>
            <a:off x="562680" y="548640"/>
            <a:ext cx="8028000" cy="648000"/>
          </a:xfrm>
          <a:prstGeom prst="rect">
            <a:avLst/>
          </a:prstGeom>
        </p:spPr>
        <p:txBody>
          <a:bodyPr lIns="0" tIns="0" rIns="0" bIns="0" anchor="ctr">
            <a:noAutofit/>
          </a:bodyPr>
          <a:lstStyle/>
          <a:p>
            <a:pPr algn="ctr"/>
            <a:endParaRPr lang="es-MX" sz="4400" b="0" strike="noStrike" spc="-1">
              <a:latin typeface="Arial"/>
            </a:endParaRPr>
          </a:p>
        </p:txBody>
      </p:sp>
      <p:sp>
        <p:nvSpPr>
          <p:cNvPr id="29" name="PlaceHolder 2"/>
          <p:cNvSpPr>
            <a:spLocks noGrp="1"/>
          </p:cNvSpPr>
          <p:nvPr>
            <p:ph type="body" idx="1"/>
          </p:nvPr>
        </p:nvSpPr>
        <p:spPr>
          <a:xfrm>
            <a:off x="457200" y="1604520"/>
            <a:ext cx="4015800" cy="1896840"/>
          </a:xfrm>
          <a:prstGeom prst="rect">
            <a:avLst/>
          </a:prstGeom>
        </p:spPr>
        <p:txBody>
          <a:bodyPr lIns="0" tIns="0" rIns="0" bIns="0">
            <a:normAutofit/>
          </a:bodyPr>
          <a:lstStyle/>
          <a:p>
            <a:endParaRPr lang="es-MX" sz="3200" b="0" strike="noStrike" spc="-1">
              <a:latin typeface="Arial"/>
            </a:endParaRPr>
          </a:p>
        </p:txBody>
      </p:sp>
      <p:sp>
        <p:nvSpPr>
          <p:cNvPr id="30" name="PlaceHolder 3"/>
          <p:cNvSpPr>
            <a:spLocks noGrp="1"/>
          </p:cNvSpPr>
          <p:nvPr>
            <p:ph type="body" idx="2"/>
          </p:nvPr>
        </p:nvSpPr>
        <p:spPr>
          <a:xfrm>
            <a:off x="4674240" y="1604520"/>
            <a:ext cx="4015800" cy="1896840"/>
          </a:xfrm>
          <a:prstGeom prst="rect">
            <a:avLst/>
          </a:prstGeom>
        </p:spPr>
        <p:txBody>
          <a:bodyPr lIns="0" tIns="0" rIns="0" bIns="0">
            <a:normAutofit/>
          </a:bodyPr>
          <a:lstStyle/>
          <a:p>
            <a:endParaRPr lang="es-MX" sz="3200" b="0" strike="noStrike" spc="-1">
              <a:latin typeface="Arial"/>
            </a:endParaRPr>
          </a:p>
        </p:txBody>
      </p:sp>
      <p:sp>
        <p:nvSpPr>
          <p:cNvPr id="31" name="PlaceHolder 4"/>
          <p:cNvSpPr>
            <a:spLocks noGrp="1"/>
          </p:cNvSpPr>
          <p:nvPr>
            <p:ph type="body" idx="3"/>
          </p:nvPr>
        </p:nvSpPr>
        <p:spPr>
          <a:xfrm>
            <a:off x="457200" y="3682080"/>
            <a:ext cx="4015800" cy="1896840"/>
          </a:xfrm>
          <a:prstGeom prst="rect">
            <a:avLst/>
          </a:prstGeom>
        </p:spPr>
        <p:txBody>
          <a:bodyPr lIns="0" tIns="0" rIns="0" bIns="0">
            <a:normAutofit/>
          </a:bodyPr>
          <a:lstStyle/>
          <a:p>
            <a:endParaRPr lang="es-MX" sz="3200" b="0" strike="noStrike" spc="-1">
              <a:latin typeface="Arial"/>
            </a:endParaRPr>
          </a:p>
        </p:txBody>
      </p:sp>
      <p:sp>
        <p:nvSpPr>
          <p:cNvPr id="32" name="PlaceHolder 5"/>
          <p:cNvSpPr>
            <a:spLocks noGrp="1"/>
          </p:cNvSpPr>
          <p:nvPr>
            <p:ph type="body" idx="4"/>
          </p:nvPr>
        </p:nvSpPr>
        <p:spPr>
          <a:xfrm>
            <a:off x="4674240" y="3682080"/>
            <a:ext cx="4015800" cy="1896840"/>
          </a:xfrm>
          <a:prstGeom prst="rect">
            <a:avLst/>
          </a:prstGeom>
        </p:spPr>
        <p:txBody>
          <a:bodyPr lIns="0" tIns="0" rIns="0" bIns="0">
            <a:normAutofit/>
          </a:bodyPr>
          <a:lstStyle/>
          <a:p>
            <a:endParaRPr lang="es-MX" sz="3200" b="0" strike="noStrike" spc="-1">
              <a:latin typeface="Arial"/>
            </a:endParaRPr>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3" name="PlaceHolder 1"/>
          <p:cNvSpPr>
            <a:spLocks noGrp="1"/>
          </p:cNvSpPr>
          <p:nvPr>
            <p:ph type="title"/>
          </p:nvPr>
        </p:nvSpPr>
        <p:spPr>
          <a:xfrm>
            <a:off x="562680" y="548640"/>
            <a:ext cx="8028000" cy="648000"/>
          </a:xfrm>
          <a:prstGeom prst="rect">
            <a:avLst/>
          </a:prstGeom>
        </p:spPr>
        <p:txBody>
          <a:bodyPr lIns="0" tIns="0" rIns="0" bIns="0" anchor="ctr">
            <a:noAutofit/>
          </a:bodyPr>
          <a:lstStyle/>
          <a:p>
            <a:pPr algn="ctr"/>
            <a:endParaRPr lang="es-MX" sz="4400" b="0" strike="noStrike" spc="-1">
              <a:latin typeface="Arial"/>
            </a:endParaRPr>
          </a:p>
        </p:txBody>
      </p:sp>
      <p:sp>
        <p:nvSpPr>
          <p:cNvPr id="34" name="PlaceHolder 2"/>
          <p:cNvSpPr>
            <a:spLocks noGrp="1"/>
          </p:cNvSpPr>
          <p:nvPr>
            <p:ph type="body" idx="1"/>
          </p:nvPr>
        </p:nvSpPr>
        <p:spPr>
          <a:xfrm>
            <a:off x="457200" y="1604520"/>
            <a:ext cx="2649600" cy="1896840"/>
          </a:xfrm>
          <a:prstGeom prst="rect">
            <a:avLst/>
          </a:prstGeom>
        </p:spPr>
        <p:txBody>
          <a:bodyPr lIns="0" tIns="0" rIns="0" bIns="0">
            <a:normAutofit/>
          </a:bodyPr>
          <a:lstStyle/>
          <a:p>
            <a:endParaRPr lang="es-MX" sz="3200" b="0" strike="noStrike" spc="-1">
              <a:latin typeface="Arial"/>
            </a:endParaRPr>
          </a:p>
        </p:txBody>
      </p:sp>
      <p:sp>
        <p:nvSpPr>
          <p:cNvPr id="35" name="PlaceHolder 3"/>
          <p:cNvSpPr>
            <a:spLocks noGrp="1"/>
          </p:cNvSpPr>
          <p:nvPr>
            <p:ph type="body" idx="2"/>
          </p:nvPr>
        </p:nvSpPr>
        <p:spPr>
          <a:xfrm>
            <a:off x="3239640" y="1604520"/>
            <a:ext cx="2649600" cy="1896840"/>
          </a:xfrm>
          <a:prstGeom prst="rect">
            <a:avLst/>
          </a:prstGeom>
        </p:spPr>
        <p:txBody>
          <a:bodyPr lIns="0" tIns="0" rIns="0" bIns="0">
            <a:normAutofit/>
          </a:bodyPr>
          <a:lstStyle/>
          <a:p>
            <a:endParaRPr lang="es-MX" sz="3200" b="0" strike="noStrike" spc="-1">
              <a:latin typeface="Arial"/>
            </a:endParaRPr>
          </a:p>
        </p:txBody>
      </p:sp>
      <p:sp>
        <p:nvSpPr>
          <p:cNvPr id="36" name="PlaceHolder 4"/>
          <p:cNvSpPr>
            <a:spLocks noGrp="1"/>
          </p:cNvSpPr>
          <p:nvPr>
            <p:ph type="body" idx="3"/>
          </p:nvPr>
        </p:nvSpPr>
        <p:spPr>
          <a:xfrm>
            <a:off x="6022080" y="1604520"/>
            <a:ext cx="2649600" cy="1896840"/>
          </a:xfrm>
          <a:prstGeom prst="rect">
            <a:avLst/>
          </a:prstGeom>
        </p:spPr>
        <p:txBody>
          <a:bodyPr lIns="0" tIns="0" rIns="0" bIns="0">
            <a:normAutofit/>
          </a:bodyPr>
          <a:lstStyle/>
          <a:p>
            <a:endParaRPr lang="es-MX" sz="3200" b="0" strike="noStrike" spc="-1">
              <a:latin typeface="Arial"/>
            </a:endParaRPr>
          </a:p>
        </p:txBody>
      </p:sp>
      <p:sp>
        <p:nvSpPr>
          <p:cNvPr id="37" name="PlaceHolder 5"/>
          <p:cNvSpPr>
            <a:spLocks noGrp="1"/>
          </p:cNvSpPr>
          <p:nvPr>
            <p:ph type="body" idx="4"/>
          </p:nvPr>
        </p:nvSpPr>
        <p:spPr>
          <a:xfrm>
            <a:off x="457200" y="3682080"/>
            <a:ext cx="2649600" cy="1896840"/>
          </a:xfrm>
          <a:prstGeom prst="rect">
            <a:avLst/>
          </a:prstGeom>
        </p:spPr>
        <p:txBody>
          <a:bodyPr lIns="0" tIns="0" rIns="0" bIns="0">
            <a:normAutofit/>
          </a:bodyPr>
          <a:lstStyle/>
          <a:p>
            <a:endParaRPr lang="es-MX" sz="3200" b="0" strike="noStrike" spc="-1">
              <a:latin typeface="Arial"/>
            </a:endParaRPr>
          </a:p>
        </p:txBody>
      </p:sp>
      <p:sp>
        <p:nvSpPr>
          <p:cNvPr id="38" name="PlaceHolder 6"/>
          <p:cNvSpPr>
            <a:spLocks noGrp="1"/>
          </p:cNvSpPr>
          <p:nvPr>
            <p:ph type="body" idx="5"/>
          </p:nvPr>
        </p:nvSpPr>
        <p:spPr>
          <a:xfrm>
            <a:off x="3239640" y="3682080"/>
            <a:ext cx="2649600" cy="1896840"/>
          </a:xfrm>
          <a:prstGeom prst="rect">
            <a:avLst/>
          </a:prstGeom>
        </p:spPr>
        <p:txBody>
          <a:bodyPr lIns="0" tIns="0" rIns="0" bIns="0">
            <a:normAutofit/>
          </a:bodyPr>
          <a:lstStyle/>
          <a:p>
            <a:endParaRPr lang="es-MX" sz="3200" b="0" strike="noStrike" spc="-1">
              <a:latin typeface="Arial"/>
            </a:endParaRPr>
          </a:p>
        </p:txBody>
      </p:sp>
      <p:sp>
        <p:nvSpPr>
          <p:cNvPr id="39" name="PlaceHolder 7"/>
          <p:cNvSpPr>
            <a:spLocks noGrp="1"/>
          </p:cNvSpPr>
          <p:nvPr>
            <p:ph type="body" idx="6"/>
          </p:nvPr>
        </p:nvSpPr>
        <p:spPr>
          <a:xfrm>
            <a:off x="6022080" y="3682080"/>
            <a:ext cx="2649600" cy="1896840"/>
          </a:xfrm>
          <a:prstGeom prst="rect">
            <a:avLst/>
          </a:prstGeom>
        </p:spPr>
        <p:txBody>
          <a:bodyPr lIns="0" tIns="0" rIns="0" bIns="0">
            <a:normAutofit/>
          </a:bodyPr>
          <a:lstStyle/>
          <a:p>
            <a:endParaRPr lang="es-MX" sz="3200" b="0" strike="noStrike" spc="-1">
              <a:latin typeface="Arial"/>
            </a:endParaRPr>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86" name="PlaceHolder 1"/>
          <p:cNvSpPr>
            <a:spLocks noGrp="1"/>
          </p:cNvSpPr>
          <p:nvPr>
            <p:ph type="title"/>
          </p:nvPr>
        </p:nvSpPr>
        <p:spPr>
          <a:xfrm>
            <a:off x="562680" y="548640"/>
            <a:ext cx="8028000" cy="648000"/>
          </a:xfrm>
          <a:prstGeom prst="rect">
            <a:avLst/>
          </a:prstGeom>
        </p:spPr>
        <p:txBody>
          <a:bodyPr lIns="0" tIns="0" rIns="0" bIns="0" anchor="ctr">
            <a:noAutofit/>
          </a:bodyPr>
          <a:lstStyle/>
          <a:p>
            <a:pPr algn="ctr"/>
            <a:endParaRPr lang="es-MX" sz="4400" b="0" strike="noStrike" spc="-1">
              <a:latin typeface="Arial"/>
            </a:endParaRPr>
          </a:p>
        </p:txBody>
      </p:sp>
      <p:sp>
        <p:nvSpPr>
          <p:cNvPr id="87" name="PlaceHolder 2"/>
          <p:cNvSpPr>
            <a:spLocks noGrp="1"/>
          </p:cNvSpPr>
          <p:nvPr>
            <p:ph type="subTitle" idx="1"/>
          </p:nvPr>
        </p:nvSpPr>
        <p:spPr>
          <a:xfrm>
            <a:off x="457200" y="1604520"/>
            <a:ext cx="8229240" cy="3977280"/>
          </a:xfrm>
          <a:prstGeom prst="rect">
            <a:avLst/>
          </a:prstGeom>
        </p:spPr>
        <p:txBody>
          <a:bodyPr lIns="0" tIns="0" rIns="0" bIns="0" anchor="ctr">
            <a:noAutofit/>
          </a:bodyPr>
          <a:lstStyle/>
          <a:p>
            <a:pPr algn="ctr"/>
            <a:endParaRPr lang="es-MX" sz="3200" b="0" strike="noStrike" spc="-1">
              <a:latin typeface="Arial"/>
            </a:endParaRPr>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8" name="PlaceHolder 1"/>
          <p:cNvSpPr>
            <a:spLocks noGrp="1"/>
          </p:cNvSpPr>
          <p:nvPr>
            <p:ph type="title"/>
          </p:nvPr>
        </p:nvSpPr>
        <p:spPr>
          <a:xfrm>
            <a:off x="562680" y="548640"/>
            <a:ext cx="8028000" cy="648000"/>
          </a:xfrm>
          <a:prstGeom prst="rect">
            <a:avLst/>
          </a:prstGeom>
        </p:spPr>
        <p:txBody>
          <a:bodyPr lIns="0" tIns="0" rIns="0" bIns="0" anchor="ctr">
            <a:noAutofit/>
          </a:bodyPr>
          <a:lstStyle/>
          <a:p>
            <a:pPr algn="ctr"/>
            <a:endParaRPr lang="es-MX" sz="4400" b="0" strike="noStrike" spc="-1">
              <a:latin typeface="Arial"/>
            </a:endParaRPr>
          </a:p>
        </p:txBody>
      </p:sp>
      <p:sp>
        <p:nvSpPr>
          <p:cNvPr id="89" name="PlaceHolder 2"/>
          <p:cNvSpPr>
            <a:spLocks noGrp="1"/>
          </p:cNvSpPr>
          <p:nvPr>
            <p:ph type="body" idx="1"/>
          </p:nvPr>
        </p:nvSpPr>
        <p:spPr>
          <a:xfrm>
            <a:off x="457200" y="1604520"/>
            <a:ext cx="8229240" cy="3977280"/>
          </a:xfrm>
          <a:prstGeom prst="rect">
            <a:avLst/>
          </a:prstGeom>
        </p:spPr>
        <p:txBody>
          <a:bodyPr lIns="0" tIns="0" rIns="0" bIns="0">
            <a:normAutofit/>
          </a:bodyPr>
          <a:lstStyle/>
          <a:p>
            <a:endParaRPr lang="es-MX" sz="3200" b="0" strike="noStrike" spc="-1">
              <a:latin typeface="Arial"/>
            </a:endParaRPr>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0" name="PlaceHolder 1"/>
          <p:cNvSpPr>
            <a:spLocks noGrp="1"/>
          </p:cNvSpPr>
          <p:nvPr>
            <p:ph type="title"/>
          </p:nvPr>
        </p:nvSpPr>
        <p:spPr>
          <a:xfrm>
            <a:off x="562680" y="548640"/>
            <a:ext cx="8028000" cy="648000"/>
          </a:xfrm>
          <a:prstGeom prst="rect">
            <a:avLst/>
          </a:prstGeom>
        </p:spPr>
        <p:txBody>
          <a:bodyPr lIns="0" tIns="0" rIns="0" bIns="0" anchor="ctr">
            <a:noAutofit/>
          </a:bodyPr>
          <a:lstStyle/>
          <a:p>
            <a:pPr algn="ctr"/>
            <a:endParaRPr lang="es-MX" sz="4400" b="0" strike="noStrike" spc="-1">
              <a:latin typeface="Arial"/>
            </a:endParaRPr>
          </a:p>
        </p:txBody>
      </p:sp>
      <p:sp>
        <p:nvSpPr>
          <p:cNvPr id="91" name="PlaceHolder 2"/>
          <p:cNvSpPr>
            <a:spLocks noGrp="1"/>
          </p:cNvSpPr>
          <p:nvPr>
            <p:ph type="body" idx="1"/>
          </p:nvPr>
        </p:nvSpPr>
        <p:spPr>
          <a:xfrm>
            <a:off x="457200" y="1604520"/>
            <a:ext cx="4015800" cy="3977280"/>
          </a:xfrm>
          <a:prstGeom prst="rect">
            <a:avLst/>
          </a:prstGeom>
        </p:spPr>
        <p:txBody>
          <a:bodyPr lIns="0" tIns="0" rIns="0" bIns="0">
            <a:normAutofit/>
          </a:bodyPr>
          <a:lstStyle/>
          <a:p>
            <a:endParaRPr lang="es-MX" sz="3200" b="0" strike="noStrike" spc="-1">
              <a:latin typeface="Arial"/>
            </a:endParaRPr>
          </a:p>
        </p:txBody>
      </p:sp>
      <p:sp>
        <p:nvSpPr>
          <p:cNvPr id="92" name="PlaceHolder 3"/>
          <p:cNvSpPr>
            <a:spLocks noGrp="1"/>
          </p:cNvSpPr>
          <p:nvPr>
            <p:ph type="body" idx="2"/>
          </p:nvPr>
        </p:nvSpPr>
        <p:spPr>
          <a:xfrm>
            <a:off x="4674240" y="1604520"/>
            <a:ext cx="4015800" cy="3977280"/>
          </a:xfrm>
          <a:prstGeom prst="rect">
            <a:avLst/>
          </a:prstGeom>
        </p:spPr>
        <p:txBody>
          <a:bodyPr lIns="0" tIns="0" rIns="0" bIns="0">
            <a:normAutofit/>
          </a:bodyPr>
          <a:lstStyle/>
          <a:p>
            <a:endParaRPr lang="es-MX" sz="3200" b="0" strike="noStrike" spc="-1">
              <a:latin typeface="Arial"/>
            </a:endParaRPr>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3" name="PlaceHolder 1"/>
          <p:cNvSpPr>
            <a:spLocks noGrp="1"/>
          </p:cNvSpPr>
          <p:nvPr>
            <p:ph type="title"/>
          </p:nvPr>
        </p:nvSpPr>
        <p:spPr>
          <a:xfrm>
            <a:off x="562680" y="548640"/>
            <a:ext cx="8028000" cy="648000"/>
          </a:xfrm>
          <a:prstGeom prst="rect">
            <a:avLst/>
          </a:prstGeom>
        </p:spPr>
        <p:txBody>
          <a:bodyPr lIns="0" tIns="0" rIns="0" bIns="0" anchor="ctr">
            <a:noAutofit/>
          </a:bodyPr>
          <a:lstStyle/>
          <a:p>
            <a:pPr algn="ctr"/>
            <a:endParaRPr lang="es-MX" sz="4400" b="0" strike="noStrike" spc="-1">
              <a:latin typeface="Arial"/>
            </a:endParaRPr>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94" name="PlaceHolder 1"/>
          <p:cNvSpPr>
            <a:spLocks noGrp="1"/>
          </p:cNvSpPr>
          <p:nvPr>
            <p:ph type="subTitle"/>
          </p:nvPr>
        </p:nvSpPr>
        <p:spPr>
          <a:xfrm>
            <a:off x="562680" y="548640"/>
            <a:ext cx="8028000" cy="3004920"/>
          </a:xfrm>
          <a:prstGeom prst="rect">
            <a:avLst/>
          </a:prstGeom>
        </p:spPr>
        <p:txBody>
          <a:bodyPr lIns="0" tIns="0" rIns="0" bIns="0" anchor="ctr">
            <a:noAutofit/>
          </a:bodyPr>
          <a:lstStyle/>
          <a:p>
            <a:pPr algn="ctr"/>
            <a:endParaRPr lang="es-MX" sz="3200" b="0" strike="noStrike" spc="-1">
              <a:latin typeface="Arial"/>
            </a:endParaRPr>
          </a:p>
        </p:txBody>
      </p:sp>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95" name="PlaceHolder 1"/>
          <p:cNvSpPr>
            <a:spLocks noGrp="1"/>
          </p:cNvSpPr>
          <p:nvPr>
            <p:ph type="title"/>
          </p:nvPr>
        </p:nvSpPr>
        <p:spPr>
          <a:xfrm>
            <a:off x="562680" y="548640"/>
            <a:ext cx="8028000" cy="648000"/>
          </a:xfrm>
          <a:prstGeom prst="rect">
            <a:avLst/>
          </a:prstGeom>
        </p:spPr>
        <p:txBody>
          <a:bodyPr lIns="0" tIns="0" rIns="0" bIns="0" anchor="ctr">
            <a:noAutofit/>
          </a:bodyPr>
          <a:lstStyle/>
          <a:p>
            <a:pPr algn="ctr"/>
            <a:endParaRPr lang="es-MX" sz="4400" b="0" strike="noStrike" spc="-1">
              <a:latin typeface="Arial"/>
            </a:endParaRPr>
          </a:p>
        </p:txBody>
      </p:sp>
      <p:sp>
        <p:nvSpPr>
          <p:cNvPr id="96" name="PlaceHolder 2"/>
          <p:cNvSpPr>
            <a:spLocks noGrp="1"/>
          </p:cNvSpPr>
          <p:nvPr>
            <p:ph type="body" idx="1"/>
          </p:nvPr>
        </p:nvSpPr>
        <p:spPr>
          <a:xfrm>
            <a:off x="457200" y="1604520"/>
            <a:ext cx="4015800" cy="1896840"/>
          </a:xfrm>
          <a:prstGeom prst="rect">
            <a:avLst/>
          </a:prstGeom>
        </p:spPr>
        <p:txBody>
          <a:bodyPr lIns="0" tIns="0" rIns="0" bIns="0">
            <a:normAutofit/>
          </a:bodyPr>
          <a:lstStyle/>
          <a:p>
            <a:endParaRPr lang="es-MX" sz="3200" b="0" strike="noStrike" spc="-1">
              <a:latin typeface="Arial"/>
            </a:endParaRPr>
          </a:p>
        </p:txBody>
      </p:sp>
      <p:sp>
        <p:nvSpPr>
          <p:cNvPr id="97" name="PlaceHolder 3"/>
          <p:cNvSpPr>
            <a:spLocks noGrp="1"/>
          </p:cNvSpPr>
          <p:nvPr>
            <p:ph type="body" idx="2"/>
          </p:nvPr>
        </p:nvSpPr>
        <p:spPr>
          <a:xfrm>
            <a:off x="4674240" y="1604520"/>
            <a:ext cx="4015800" cy="3977280"/>
          </a:xfrm>
          <a:prstGeom prst="rect">
            <a:avLst/>
          </a:prstGeom>
        </p:spPr>
        <p:txBody>
          <a:bodyPr lIns="0" tIns="0" rIns="0" bIns="0">
            <a:normAutofit/>
          </a:bodyPr>
          <a:lstStyle/>
          <a:p>
            <a:endParaRPr lang="es-MX" sz="3200" b="0" strike="noStrike" spc="-1">
              <a:latin typeface="Arial"/>
            </a:endParaRPr>
          </a:p>
        </p:txBody>
      </p:sp>
      <p:sp>
        <p:nvSpPr>
          <p:cNvPr id="98" name="PlaceHolder 4"/>
          <p:cNvSpPr>
            <a:spLocks noGrp="1"/>
          </p:cNvSpPr>
          <p:nvPr>
            <p:ph type="body" idx="3"/>
          </p:nvPr>
        </p:nvSpPr>
        <p:spPr>
          <a:xfrm>
            <a:off x="457200" y="3682080"/>
            <a:ext cx="4015800" cy="1896840"/>
          </a:xfrm>
          <a:prstGeom prst="rect">
            <a:avLst/>
          </a:prstGeom>
        </p:spPr>
        <p:txBody>
          <a:bodyPr lIns="0" tIns="0" rIns="0" bIns="0">
            <a:normAutofit/>
          </a:bodyPr>
          <a:lstStyle/>
          <a:p>
            <a:endParaRPr lang="es-MX" sz="3200" b="0" strike="noStrike" spc="-1">
              <a:latin typeface="Arial"/>
            </a:endParaRP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 name="PlaceHolder 1"/>
          <p:cNvSpPr>
            <a:spLocks noGrp="1"/>
          </p:cNvSpPr>
          <p:nvPr>
            <p:ph type="title"/>
          </p:nvPr>
        </p:nvSpPr>
        <p:spPr>
          <a:xfrm>
            <a:off x="562680" y="548640"/>
            <a:ext cx="8028000" cy="648000"/>
          </a:xfrm>
          <a:prstGeom prst="rect">
            <a:avLst/>
          </a:prstGeom>
        </p:spPr>
        <p:txBody>
          <a:bodyPr lIns="0" tIns="0" rIns="0" bIns="0" anchor="ctr">
            <a:noAutofit/>
          </a:bodyPr>
          <a:lstStyle/>
          <a:p>
            <a:pPr algn="ctr"/>
            <a:endParaRPr lang="es-MX" sz="4400" b="0" strike="noStrike" spc="-1">
              <a:latin typeface="Arial"/>
            </a:endParaRPr>
          </a:p>
        </p:txBody>
      </p:sp>
      <p:sp>
        <p:nvSpPr>
          <p:cNvPr id="5" name="PlaceHolder 2"/>
          <p:cNvSpPr>
            <a:spLocks noGrp="1"/>
          </p:cNvSpPr>
          <p:nvPr>
            <p:ph type="subTitle" idx="1"/>
          </p:nvPr>
        </p:nvSpPr>
        <p:spPr>
          <a:xfrm>
            <a:off x="457200" y="1604520"/>
            <a:ext cx="8229240" cy="3977280"/>
          </a:xfrm>
          <a:prstGeom prst="rect">
            <a:avLst/>
          </a:prstGeom>
        </p:spPr>
        <p:txBody>
          <a:bodyPr lIns="0" tIns="0" rIns="0" bIns="0" anchor="ctr">
            <a:noAutofit/>
          </a:bodyPr>
          <a:lstStyle/>
          <a:p>
            <a:pPr algn="ctr"/>
            <a:endParaRPr lang="es-MX" sz="3200" b="0" strike="noStrike" spc="-1">
              <a:latin typeface="Arial"/>
            </a:endParaRPr>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99" name="PlaceHolder 1"/>
          <p:cNvSpPr>
            <a:spLocks noGrp="1"/>
          </p:cNvSpPr>
          <p:nvPr>
            <p:ph type="title"/>
          </p:nvPr>
        </p:nvSpPr>
        <p:spPr>
          <a:xfrm>
            <a:off x="562680" y="548640"/>
            <a:ext cx="8028000" cy="648000"/>
          </a:xfrm>
          <a:prstGeom prst="rect">
            <a:avLst/>
          </a:prstGeom>
        </p:spPr>
        <p:txBody>
          <a:bodyPr lIns="0" tIns="0" rIns="0" bIns="0" anchor="ctr">
            <a:noAutofit/>
          </a:bodyPr>
          <a:lstStyle/>
          <a:p>
            <a:pPr algn="ctr"/>
            <a:endParaRPr lang="es-MX" sz="4400" b="0" strike="noStrike" spc="-1">
              <a:latin typeface="Arial"/>
            </a:endParaRPr>
          </a:p>
        </p:txBody>
      </p:sp>
      <p:sp>
        <p:nvSpPr>
          <p:cNvPr id="100" name="PlaceHolder 2"/>
          <p:cNvSpPr>
            <a:spLocks noGrp="1"/>
          </p:cNvSpPr>
          <p:nvPr>
            <p:ph type="body" idx="1"/>
          </p:nvPr>
        </p:nvSpPr>
        <p:spPr>
          <a:xfrm>
            <a:off x="457200" y="1604520"/>
            <a:ext cx="4015800" cy="3977280"/>
          </a:xfrm>
          <a:prstGeom prst="rect">
            <a:avLst/>
          </a:prstGeom>
        </p:spPr>
        <p:txBody>
          <a:bodyPr lIns="0" tIns="0" rIns="0" bIns="0">
            <a:normAutofit/>
          </a:bodyPr>
          <a:lstStyle/>
          <a:p>
            <a:endParaRPr lang="es-MX" sz="3200" b="0" strike="noStrike" spc="-1">
              <a:latin typeface="Arial"/>
            </a:endParaRPr>
          </a:p>
        </p:txBody>
      </p:sp>
      <p:sp>
        <p:nvSpPr>
          <p:cNvPr id="101" name="PlaceHolder 3"/>
          <p:cNvSpPr>
            <a:spLocks noGrp="1"/>
          </p:cNvSpPr>
          <p:nvPr>
            <p:ph type="body" idx="2"/>
          </p:nvPr>
        </p:nvSpPr>
        <p:spPr>
          <a:xfrm>
            <a:off x="4674240" y="1604520"/>
            <a:ext cx="4015800" cy="1896840"/>
          </a:xfrm>
          <a:prstGeom prst="rect">
            <a:avLst/>
          </a:prstGeom>
        </p:spPr>
        <p:txBody>
          <a:bodyPr lIns="0" tIns="0" rIns="0" bIns="0">
            <a:normAutofit/>
          </a:bodyPr>
          <a:lstStyle/>
          <a:p>
            <a:endParaRPr lang="es-MX" sz="3200" b="0" strike="noStrike" spc="-1">
              <a:latin typeface="Arial"/>
            </a:endParaRPr>
          </a:p>
        </p:txBody>
      </p:sp>
      <p:sp>
        <p:nvSpPr>
          <p:cNvPr id="102" name="PlaceHolder 4"/>
          <p:cNvSpPr>
            <a:spLocks noGrp="1"/>
          </p:cNvSpPr>
          <p:nvPr>
            <p:ph type="body" idx="3"/>
          </p:nvPr>
        </p:nvSpPr>
        <p:spPr>
          <a:xfrm>
            <a:off x="4674240" y="3682080"/>
            <a:ext cx="4015800" cy="1896840"/>
          </a:xfrm>
          <a:prstGeom prst="rect">
            <a:avLst/>
          </a:prstGeom>
        </p:spPr>
        <p:txBody>
          <a:bodyPr lIns="0" tIns="0" rIns="0" bIns="0">
            <a:normAutofit/>
          </a:bodyPr>
          <a:lstStyle/>
          <a:p>
            <a:endParaRPr lang="es-MX" sz="3200" b="0" strike="noStrike" spc="-1">
              <a:latin typeface="Arial"/>
            </a:endParaRPr>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03" name="PlaceHolder 1"/>
          <p:cNvSpPr>
            <a:spLocks noGrp="1"/>
          </p:cNvSpPr>
          <p:nvPr>
            <p:ph type="title"/>
          </p:nvPr>
        </p:nvSpPr>
        <p:spPr>
          <a:xfrm>
            <a:off x="562680" y="548640"/>
            <a:ext cx="8028000" cy="648000"/>
          </a:xfrm>
          <a:prstGeom prst="rect">
            <a:avLst/>
          </a:prstGeom>
        </p:spPr>
        <p:txBody>
          <a:bodyPr lIns="0" tIns="0" rIns="0" bIns="0" anchor="ctr">
            <a:noAutofit/>
          </a:bodyPr>
          <a:lstStyle/>
          <a:p>
            <a:pPr algn="ctr"/>
            <a:endParaRPr lang="es-MX" sz="4400" b="0" strike="noStrike" spc="-1">
              <a:latin typeface="Arial"/>
            </a:endParaRPr>
          </a:p>
        </p:txBody>
      </p:sp>
      <p:sp>
        <p:nvSpPr>
          <p:cNvPr id="104" name="PlaceHolder 2"/>
          <p:cNvSpPr>
            <a:spLocks noGrp="1"/>
          </p:cNvSpPr>
          <p:nvPr>
            <p:ph type="body" idx="1"/>
          </p:nvPr>
        </p:nvSpPr>
        <p:spPr>
          <a:xfrm>
            <a:off x="457200" y="1604520"/>
            <a:ext cx="4015800" cy="1896840"/>
          </a:xfrm>
          <a:prstGeom prst="rect">
            <a:avLst/>
          </a:prstGeom>
        </p:spPr>
        <p:txBody>
          <a:bodyPr lIns="0" tIns="0" rIns="0" bIns="0">
            <a:normAutofit/>
          </a:bodyPr>
          <a:lstStyle/>
          <a:p>
            <a:endParaRPr lang="es-MX" sz="3200" b="0" strike="noStrike" spc="-1">
              <a:latin typeface="Arial"/>
            </a:endParaRPr>
          </a:p>
        </p:txBody>
      </p:sp>
      <p:sp>
        <p:nvSpPr>
          <p:cNvPr id="105" name="PlaceHolder 3"/>
          <p:cNvSpPr>
            <a:spLocks noGrp="1"/>
          </p:cNvSpPr>
          <p:nvPr>
            <p:ph type="body" idx="2"/>
          </p:nvPr>
        </p:nvSpPr>
        <p:spPr>
          <a:xfrm>
            <a:off x="4674240" y="1604520"/>
            <a:ext cx="4015800" cy="1896840"/>
          </a:xfrm>
          <a:prstGeom prst="rect">
            <a:avLst/>
          </a:prstGeom>
        </p:spPr>
        <p:txBody>
          <a:bodyPr lIns="0" tIns="0" rIns="0" bIns="0">
            <a:normAutofit/>
          </a:bodyPr>
          <a:lstStyle/>
          <a:p>
            <a:endParaRPr lang="es-MX" sz="3200" b="0" strike="noStrike" spc="-1">
              <a:latin typeface="Arial"/>
            </a:endParaRPr>
          </a:p>
        </p:txBody>
      </p:sp>
      <p:sp>
        <p:nvSpPr>
          <p:cNvPr id="106" name="PlaceHolder 4"/>
          <p:cNvSpPr>
            <a:spLocks noGrp="1"/>
          </p:cNvSpPr>
          <p:nvPr>
            <p:ph type="body" idx="3"/>
          </p:nvPr>
        </p:nvSpPr>
        <p:spPr>
          <a:xfrm>
            <a:off x="457200" y="3682080"/>
            <a:ext cx="8229240" cy="1896840"/>
          </a:xfrm>
          <a:prstGeom prst="rect">
            <a:avLst/>
          </a:prstGeom>
        </p:spPr>
        <p:txBody>
          <a:bodyPr lIns="0" tIns="0" rIns="0" bIns="0">
            <a:normAutofit/>
          </a:bodyPr>
          <a:lstStyle/>
          <a:p>
            <a:endParaRPr lang="es-MX" sz="3200" b="0" strike="noStrike" spc="-1">
              <a:latin typeface="Arial"/>
            </a:endParaRPr>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07" name="PlaceHolder 1"/>
          <p:cNvSpPr>
            <a:spLocks noGrp="1"/>
          </p:cNvSpPr>
          <p:nvPr>
            <p:ph type="title"/>
          </p:nvPr>
        </p:nvSpPr>
        <p:spPr>
          <a:xfrm>
            <a:off x="562680" y="548640"/>
            <a:ext cx="8028000" cy="648000"/>
          </a:xfrm>
          <a:prstGeom prst="rect">
            <a:avLst/>
          </a:prstGeom>
        </p:spPr>
        <p:txBody>
          <a:bodyPr lIns="0" tIns="0" rIns="0" bIns="0" anchor="ctr">
            <a:noAutofit/>
          </a:bodyPr>
          <a:lstStyle/>
          <a:p>
            <a:pPr algn="ctr"/>
            <a:endParaRPr lang="es-MX" sz="4400" b="0" strike="noStrike" spc="-1">
              <a:latin typeface="Arial"/>
            </a:endParaRPr>
          </a:p>
        </p:txBody>
      </p:sp>
      <p:sp>
        <p:nvSpPr>
          <p:cNvPr id="108" name="PlaceHolder 2"/>
          <p:cNvSpPr>
            <a:spLocks noGrp="1"/>
          </p:cNvSpPr>
          <p:nvPr>
            <p:ph type="body" idx="1"/>
          </p:nvPr>
        </p:nvSpPr>
        <p:spPr>
          <a:xfrm>
            <a:off x="457200" y="1604520"/>
            <a:ext cx="8229240" cy="1896840"/>
          </a:xfrm>
          <a:prstGeom prst="rect">
            <a:avLst/>
          </a:prstGeom>
        </p:spPr>
        <p:txBody>
          <a:bodyPr lIns="0" tIns="0" rIns="0" bIns="0">
            <a:normAutofit/>
          </a:bodyPr>
          <a:lstStyle/>
          <a:p>
            <a:endParaRPr lang="es-MX" sz="3200" b="0" strike="noStrike" spc="-1">
              <a:latin typeface="Arial"/>
            </a:endParaRPr>
          </a:p>
        </p:txBody>
      </p:sp>
      <p:sp>
        <p:nvSpPr>
          <p:cNvPr id="109" name="PlaceHolder 3"/>
          <p:cNvSpPr>
            <a:spLocks noGrp="1"/>
          </p:cNvSpPr>
          <p:nvPr>
            <p:ph type="body" idx="2"/>
          </p:nvPr>
        </p:nvSpPr>
        <p:spPr>
          <a:xfrm>
            <a:off x="457200" y="3682080"/>
            <a:ext cx="8229240" cy="1896840"/>
          </a:xfrm>
          <a:prstGeom prst="rect">
            <a:avLst/>
          </a:prstGeom>
        </p:spPr>
        <p:txBody>
          <a:bodyPr lIns="0" tIns="0" rIns="0" bIns="0">
            <a:normAutofit/>
          </a:bodyPr>
          <a:lstStyle/>
          <a:p>
            <a:endParaRPr lang="es-MX" sz="3200" b="0" strike="noStrike" spc="-1">
              <a:latin typeface="Arial"/>
            </a:endParaRPr>
          </a:p>
        </p:txBody>
      </p:sp>
    </p:spTree>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10" name="PlaceHolder 1"/>
          <p:cNvSpPr>
            <a:spLocks noGrp="1"/>
          </p:cNvSpPr>
          <p:nvPr>
            <p:ph type="title"/>
          </p:nvPr>
        </p:nvSpPr>
        <p:spPr>
          <a:xfrm>
            <a:off x="562680" y="548640"/>
            <a:ext cx="8028000" cy="648000"/>
          </a:xfrm>
          <a:prstGeom prst="rect">
            <a:avLst/>
          </a:prstGeom>
        </p:spPr>
        <p:txBody>
          <a:bodyPr lIns="0" tIns="0" rIns="0" bIns="0" anchor="ctr">
            <a:noAutofit/>
          </a:bodyPr>
          <a:lstStyle/>
          <a:p>
            <a:pPr algn="ctr"/>
            <a:endParaRPr lang="es-MX" sz="4400" b="0" strike="noStrike" spc="-1">
              <a:latin typeface="Arial"/>
            </a:endParaRPr>
          </a:p>
        </p:txBody>
      </p:sp>
      <p:sp>
        <p:nvSpPr>
          <p:cNvPr id="111" name="PlaceHolder 2"/>
          <p:cNvSpPr>
            <a:spLocks noGrp="1"/>
          </p:cNvSpPr>
          <p:nvPr>
            <p:ph type="body" idx="1"/>
          </p:nvPr>
        </p:nvSpPr>
        <p:spPr>
          <a:xfrm>
            <a:off x="457200" y="1604520"/>
            <a:ext cx="4015800" cy="1896840"/>
          </a:xfrm>
          <a:prstGeom prst="rect">
            <a:avLst/>
          </a:prstGeom>
        </p:spPr>
        <p:txBody>
          <a:bodyPr lIns="0" tIns="0" rIns="0" bIns="0">
            <a:normAutofit/>
          </a:bodyPr>
          <a:lstStyle/>
          <a:p>
            <a:endParaRPr lang="es-MX" sz="3200" b="0" strike="noStrike" spc="-1">
              <a:latin typeface="Arial"/>
            </a:endParaRPr>
          </a:p>
        </p:txBody>
      </p:sp>
      <p:sp>
        <p:nvSpPr>
          <p:cNvPr id="112" name="PlaceHolder 3"/>
          <p:cNvSpPr>
            <a:spLocks noGrp="1"/>
          </p:cNvSpPr>
          <p:nvPr>
            <p:ph type="body" idx="2"/>
          </p:nvPr>
        </p:nvSpPr>
        <p:spPr>
          <a:xfrm>
            <a:off x="4674240" y="1604520"/>
            <a:ext cx="4015800" cy="1896840"/>
          </a:xfrm>
          <a:prstGeom prst="rect">
            <a:avLst/>
          </a:prstGeom>
        </p:spPr>
        <p:txBody>
          <a:bodyPr lIns="0" tIns="0" rIns="0" bIns="0">
            <a:normAutofit/>
          </a:bodyPr>
          <a:lstStyle/>
          <a:p>
            <a:endParaRPr lang="es-MX" sz="3200" b="0" strike="noStrike" spc="-1">
              <a:latin typeface="Arial"/>
            </a:endParaRPr>
          </a:p>
        </p:txBody>
      </p:sp>
      <p:sp>
        <p:nvSpPr>
          <p:cNvPr id="113" name="PlaceHolder 4"/>
          <p:cNvSpPr>
            <a:spLocks noGrp="1"/>
          </p:cNvSpPr>
          <p:nvPr>
            <p:ph type="body" idx="3"/>
          </p:nvPr>
        </p:nvSpPr>
        <p:spPr>
          <a:xfrm>
            <a:off x="457200" y="3682080"/>
            <a:ext cx="4015800" cy="1896840"/>
          </a:xfrm>
          <a:prstGeom prst="rect">
            <a:avLst/>
          </a:prstGeom>
        </p:spPr>
        <p:txBody>
          <a:bodyPr lIns="0" tIns="0" rIns="0" bIns="0">
            <a:normAutofit/>
          </a:bodyPr>
          <a:lstStyle/>
          <a:p>
            <a:endParaRPr lang="es-MX" sz="3200" b="0" strike="noStrike" spc="-1">
              <a:latin typeface="Arial"/>
            </a:endParaRPr>
          </a:p>
        </p:txBody>
      </p:sp>
      <p:sp>
        <p:nvSpPr>
          <p:cNvPr id="114" name="PlaceHolder 5"/>
          <p:cNvSpPr>
            <a:spLocks noGrp="1"/>
          </p:cNvSpPr>
          <p:nvPr>
            <p:ph type="body" idx="4"/>
          </p:nvPr>
        </p:nvSpPr>
        <p:spPr>
          <a:xfrm>
            <a:off x="4674240" y="3682080"/>
            <a:ext cx="4015800" cy="1896840"/>
          </a:xfrm>
          <a:prstGeom prst="rect">
            <a:avLst/>
          </a:prstGeom>
        </p:spPr>
        <p:txBody>
          <a:bodyPr lIns="0" tIns="0" rIns="0" bIns="0">
            <a:normAutofit/>
          </a:bodyPr>
          <a:lstStyle/>
          <a:p>
            <a:endParaRPr lang="es-MX" sz="3200" b="0" strike="noStrike" spc="-1">
              <a:latin typeface="Arial"/>
            </a:endParaRPr>
          </a:p>
        </p:txBody>
      </p:sp>
    </p:spTree>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15" name="PlaceHolder 1"/>
          <p:cNvSpPr>
            <a:spLocks noGrp="1"/>
          </p:cNvSpPr>
          <p:nvPr>
            <p:ph type="title"/>
          </p:nvPr>
        </p:nvSpPr>
        <p:spPr>
          <a:xfrm>
            <a:off x="562680" y="548640"/>
            <a:ext cx="8028000" cy="648000"/>
          </a:xfrm>
          <a:prstGeom prst="rect">
            <a:avLst/>
          </a:prstGeom>
        </p:spPr>
        <p:txBody>
          <a:bodyPr lIns="0" tIns="0" rIns="0" bIns="0" anchor="ctr">
            <a:noAutofit/>
          </a:bodyPr>
          <a:lstStyle/>
          <a:p>
            <a:pPr algn="ctr"/>
            <a:endParaRPr lang="es-MX" sz="4400" b="0" strike="noStrike" spc="-1">
              <a:latin typeface="Arial"/>
            </a:endParaRPr>
          </a:p>
        </p:txBody>
      </p:sp>
      <p:sp>
        <p:nvSpPr>
          <p:cNvPr id="116" name="PlaceHolder 2"/>
          <p:cNvSpPr>
            <a:spLocks noGrp="1"/>
          </p:cNvSpPr>
          <p:nvPr>
            <p:ph type="body" idx="1"/>
          </p:nvPr>
        </p:nvSpPr>
        <p:spPr>
          <a:xfrm>
            <a:off x="457200" y="1604520"/>
            <a:ext cx="2649600" cy="1896840"/>
          </a:xfrm>
          <a:prstGeom prst="rect">
            <a:avLst/>
          </a:prstGeom>
        </p:spPr>
        <p:txBody>
          <a:bodyPr lIns="0" tIns="0" rIns="0" bIns="0">
            <a:normAutofit/>
          </a:bodyPr>
          <a:lstStyle/>
          <a:p>
            <a:endParaRPr lang="es-MX" sz="3200" b="0" strike="noStrike" spc="-1">
              <a:latin typeface="Arial"/>
            </a:endParaRPr>
          </a:p>
        </p:txBody>
      </p:sp>
      <p:sp>
        <p:nvSpPr>
          <p:cNvPr id="117" name="PlaceHolder 3"/>
          <p:cNvSpPr>
            <a:spLocks noGrp="1"/>
          </p:cNvSpPr>
          <p:nvPr>
            <p:ph type="body" idx="2"/>
          </p:nvPr>
        </p:nvSpPr>
        <p:spPr>
          <a:xfrm>
            <a:off x="3239640" y="1604520"/>
            <a:ext cx="2649600" cy="1896840"/>
          </a:xfrm>
          <a:prstGeom prst="rect">
            <a:avLst/>
          </a:prstGeom>
        </p:spPr>
        <p:txBody>
          <a:bodyPr lIns="0" tIns="0" rIns="0" bIns="0">
            <a:normAutofit/>
          </a:bodyPr>
          <a:lstStyle/>
          <a:p>
            <a:endParaRPr lang="es-MX" sz="3200" b="0" strike="noStrike" spc="-1">
              <a:latin typeface="Arial"/>
            </a:endParaRPr>
          </a:p>
        </p:txBody>
      </p:sp>
      <p:sp>
        <p:nvSpPr>
          <p:cNvPr id="118" name="PlaceHolder 4"/>
          <p:cNvSpPr>
            <a:spLocks noGrp="1"/>
          </p:cNvSpPr>
          <p:nvPr>
            <p:ph type="body" idx="3"/>
          </p:nvPr>
        </p:nvSpPr>
        <p:spPr>
          <a:xfrm>
            <a:off x="6022080" y="1604520"/>
            <a:ext cx="2649600" cy="1896840"/>
          </a:xfrm>
          <a:prstGeom prst="rect">
            <a:avLst/>
          </a:prstGeom>
        </p:spPr>
        <p:txBody>
          <a:bodyPr lIns="0" tIns="0" rIns="0" bIns="0">
            <a:normAutofit/>
          </a:bodyPr>
          <a:lstStyle/>
          <a:p>
            <a:endParaRPr lang="es-MX" sz="3200" b="0" strike="noStrike" spc="-1">
              <a:latin typeface="Arial"/>
            </a:endParaRPr>
          </a:p>
        </p:txBody>
      </p:sp>
      <p:sp>
        <p:nvSpPr>
          <p:cNvPr id="119" name="PlaceHolder 5"/>
          <p:cNvSpPr>
            <a:spLocks noGrp="1"/>
          </p:cNvSpPr>
          <p:nvPr>
            <p:ph type="body" idx="4"/>
          </p:nvPr>
        </p:nvSpPr>
        <p:spPr>
          <a:xfrm>
            <a:off x="457200" y="3682080"/>
            <a:ext cx="2649600" cy="1896840"/>
          </a:xfrm>
          <a:prstGeom prst="rect">
            <a:avLst/>
          </a:prstGeom>
        </p:spPr>
        <p:txBody>
          <a:bodyPr lIns="0" tIns="0" rIns="0" bIns="0">
            <a:normAutofit/>
          </a:bodyPr>
          <a:lstStyle/>
          <a:p>
            <a:endParaRPr lang="es-MX" sz="3200" b="0" strike="noStrike" spc="-1">
              <a:latin typeface="Arial"/>
            </a:endParaRPr>
          </a:p>
        </p:txBody>
      </p:sp>
      <p:sp>
        <p:nvSpPr>
          <p:cNvPr id="120" name="PlaceHolder 6"/>
          <p:cNvSpPr>
            <a:spLocks noGrp="1"/>
          </p:cNvSpPr>
          <p:nvPr>
            <p:ph type="body" idx="5"/>
          </p:nvPr>
        </p:nvSpPr>
        <p:spPr>
          <a:xfrm>
            <a:off x="3239640" y="3682080"/>
            <a:ext cx="2649600" cy="1896840"/>
          </a:xfrm>
          <a:prstGeom prst="rect">
            <a:avLst/>
          </a:prstGeom>
        </p:spPr>
        <p:txBody>
          <a:bodyPr lIns="0" tIns="0" rIns="0" bIns="0">
            <a:normAutofit/>
          </a:bodyPr>
          <a:lstStyle/>
          <a:p>
            <a:endParaRPr lang="es-MX" sz="3200" b="0" strike="noStrike" spc="-1">
              <a:latin typeface="Arial"/>
            </a:endParaRPr>
          </a:p>
        </p:txBody>
      </p:sp>
      <p:sp>
        <p:nvSpPr>
          <p:cNvPr id="121" name="PlaceHolder 7"/>
          <p:cNvSpPr>
            <a:spLocks noGrp="1"/>
          </p:cNvSpPr>
          <p:nvPr>
            <p:ph type="body" idx="6"/>
          </p:nvPr>
        </p:nvSpPr>
        <p:spPr>
          <a:xfrm>
            <a:off x="6022080" y="3682080"/>
            <a:ext cx="2649600" cy="1896840"/>
          </a:xfrm>
          <a:prstGeom prst="rect">
            <a:avLst/>
          </a:prstGeom>
        </p:spPr>
        <p:txBody>
          <a:bodyPr lIns="0" tIns="0" rIns="0" bIns="0">
            <a:normAutofit/>
          </a:bodyPr>
          <a:lstStyle/>
          <a:p>
            <a:endParaRPr lang="es-MX" sz="3200" b="0" strike="noStrike" spc="-1">
              <a:latin typeface="Arial"/>
            </a:endParaRPr>
          </a:p>
        </p:txBody>
      </p:sp>
    </p:spTree>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143000" y="1122363"/>
            <a:ext cx="6858000" cy="2387600"/>
          </a:xfrm>
        </p:spPr>
        <p:txBody>
          <a:bodyPr anchor="b"/>
          <a:lstStyle>
            <a:lvl1pPr algn="ctr">
              <a:defRPr sz="4500"/>
            </a:lvl1pPr>
          </a:lstStyle>
          <a:p>
            <a:r>
              <a:rPr lang="es-ES"/>
              <a:t>Haga clic para modificar el estilo de título del patrón</a:t>
            </a:r>
            <a:endParaRPr lang="en-US"/>
          </a:p>
        </p:txBody>
      </p:sp>
      <p:sp>
        <p:nvSpPr>
          <p:cNvPr id="3" name="Subtítulo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a:t>Haga clic para editar el estilo de subtítulo del patrón</a:t>
            </a:r>
            <a:endParaRPr lang="en-US"/>
          </a:p>
        </p:txBody>
      </p:sp>
      <p:sp>
        <p:nvSpPr>
          <p:cNvPr id="4" name="Marcador de fecha 3"/>
          <p:cNvSpPr>
            <a:spLocks noGrp="1"/>
          </p:cNvSpPr>
          <p:nvPr>
            <p:ph type="dt" sz="half" idx="10"/>
          </p:nvPr>
        </p:nvSpPr>
        <p:spPr/>
        <p:txBody>
          <a:bodyPr/>
          <a:lstStyle/>
          <a:p>
            <a:fld id="{583A977F-2504-E741-85B4-8F01994E1F25}" type="datetimeFigureOut">
              <a:rPr lang="en-US" smtClean="0"/>
              <a:t>2/19/2021</a:t>
            </a:fld>
            <a:endParaRPr lang="en-US" dirty="0"/>
          </a:p>
        </p:txBody>
      </p:sp>
      <p:sp>
        <p:nvSpPr>
          <p:cNvPr id="5" name="Marcador de pie de página 4"/>
          <p:cNvSpPr>
            <a:spLocks noGrp="1"/>
          </p:cNvSpPr>
          <p:nvPr>
            <p:ph type="ftr" sz="quarter" idx="11"/>
          </p:nvPr>
        </p:nvSpPr>
        <p:spPr/>
        <p:txBody>
          <a:bodyPr/>
          <a:lstStyle/>
          <a:p>
            <a:endParaRPr lang="en-US" dirty="0"/>
          </a:p>
        </p:txBody>
      </p:sp>
      <p:sp>
        <p:nvSpPr>
          <p:cNvPr id="6" name="Marcador de número de diapositiva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2534108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n-US"/>
          </a:p>
        </p:txBody>
      </p:sp>
      <p:sp>
        <p:nvSpPr>
          <p:cNvPr id="3" name="Marcador de contenido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fecha 3"/>
          <p:cNvSpPr>
            <a:spLocks noGrp="1"/>
          </p:cNvSpPr>
          <p:nvPr>
            <p:ph type="dt" sz="half" idx="10"/>
          </p:nvPr>
        </p:nvSpPr>
        <p:spPr/>
        <p:txBody>
          <a:bodyPr/>
          <a:lstStyle/>
          <a:p>
            <a:fld id="{12B9A02F-357D-AF42-B110-A7740AFDCA1B}" type="datetimeFigureOut">
              <a:rPr lang="en-US" smtClean="0"/>
              <a:t>2/19/2021</a:t>
            </a:fld>
            <a:endParaRPr lang="en-US" dirty="0"/>
          </a:p>
        </p:txBody>
      </p:sp>
      <p:sp>
        <p:nvSpPr>
          <p:cNvPr id="5" name="Marcador de pie de página 4"/>
          <p:cNvSpPr>
            <a:spLocks noGrp="1"/>
          </p:cNvSpPr>
          <p:nvPr>
            <p:ph type="ftr" sz="quarter" idx="11"/>
          </p:nvPr>
        </p:nvSpPr>
        <p:spPr/>
        <p:txBody>
          <a:bodyPr/>
          <a:lstStyle/>
          <a:p>
            <a:endParaRPr lang="en-US" dirty="0"/>
          </a:p>
        </p:txBody>
      </p:sp>
      <p:sp>
        <p:nvSpPr>
          <p:cNvPr id="6" name="Marcador de número de diapositiva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420001432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623888" y="1709739"/>
            <a:ext cx="7886700" cy="2852737"/>
          </a:xfrm>
        </p:spPr>
        <p:txBody>
          <a:bodyPr anchor="b"/>
          <a:lstStyle>
            <a:lvl1pPr>
              <a:defRPr sz="4500"/>
            </a:lvl1pPr>
          </a:lstStyle>
          <a:p>
            <a:r>
              <a:rPr lang="es-ES"/>
              <a:t>Haga clic para modificar el estilo de título del patrón</a:t>
            </a:r>
            <a:endParaRPr lang="en-US"/>
          </a:p>
        </p:txBody>
      </p:sp>
      <p:sp>
        <p:nvSpPr>
          <p:cNvPr id="3" name="Marcador de texto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a:t>Editar el estilo de texto del patrón</a:t>
            </a:r>
          </a:p>
        </p:txBody>
      </p:sp>
      <p:sp>
        <p:nvSpPr>
          <p:cNvPr id="4" name="Marcador de fecha 3"/>
          <p:cNvSpPr>
            <a:spLocks noGrp="1"/>
          </p:cNvSpPr>
          <p:nvPr>
            <p:ph type="dt" sz="half" idx="10"/>
          </p:nvPr>
        </p:nvSpPr>
        <p:spPr/>
        <p:txBody>
          <a:bodyPr/>
          <a:lstStyle/>
          <a:p>
            <a:fld id="{DABB9B27-4D02-2940-AED5-BC8F2B3B1507}" type="datetimeFigureOut">
              <a:rPr lang="en-US" smtClean="0"/>
              <a:t>2/19/2021</a:t>
            </a:fld>
            <a:endParaRPr lang="en-US" dirty="0"/>
          </a:p>
        </p:txBody>
      </p:sp>
      <p:sp>
        <p:nvSpPr>
          <p:cNvPr id="5" name="Marcador de pie de página 4"/>
          <p:cNvSpPr>
            <a:spLocks noGrp="1"/>
          </p:cNvSpPr>
          <p:nvPr>
            <p:ph type="ftr" sz="quarter" idx="11"/>
          </p:nvPr>
        </p:nvSpPr>
        <p:spPr/>
        <p:txBody>
          <a:bodyPr/>
          <a:lstStyle/>
          <a:p>
            <a:endParaRPr lang="en-US" dirty="0"/>
          </a:p>
        </p:txBody>
      </p:sp>
      <p:sp>
        <p:nvSpPr>
          <p:cNvPr id="6" name="Marcador de número de diapositiva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4905032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n-US"/>
          </a:p>
        </p:txBody>
      </p:sp>
      <p:sp>
        <p:nvSpPr>
          <p:cNvPr id="3" name="Marcador de contenido 2"/>
          <p:cNvSpPr>
            <a:spLocks noGrp="1"/>
          </p:cNvSpPr>
          <p:nvPr>
            <p:ph sz="half" idx="1"/>
          </p:nvPr>
        </p:nvSpPr>
        <p:spPr>
          <a:xfrm>
            <a:off x="628650" y="1825625"/>
            <a:ext cx="38862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contenido 3"/>
          <p:cNvSpPr>
            <a:spLocks noGrp="1"/>
          </p:cNvSpPr>
          <p:nvPr>
            <p:ph sz="half" idx="2"/>
          </p:nvPr>
        </p:nvSpPr>
        <p:spPr>
          <a:xfrm>
            <a:off x="4629150" y="1825625"/>
            <a:ext cx="38862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Marcador de fecha 4"/>
          <p:cNvSpPr>
            <a:spLocks noGrp="1"/>
          </p:cNvSpPr>
          <p:nvPr>
            <p:ph type="dt" sz="half" idx="10"/>
          </p:nvPr>
        </p:nvSpPr>
        <p:spPr/>
        <p:txBody>
          <a:bodyPr/>
          <a:lstStyle/>
          <a:p>
            <a:fld id="{04CF7878-2C98-7449-BB8F-764A5EA8E558}" type="datetimeFigureOut">
              <a:rPr lang="en-US" smtClean="0"/>
              <a:t>2/19/2021</a:t>
            </a:fld>
            <a:endParaRPr lang="en-US" dirty="0"/>
          </a:p>
        </p:txBody>
      </p:sp>
      <p:sp>
        <p:nvSpPr>
          <p:cNvPr id="6" name="Marcador de pie de página 5"/>
          <p:cNvSpPr>
            <a:spLocks noGrp="1"/>
          </p:cNvSpPr>
          <p:nvPr>
            <p:ph type="ftr" sz="quarter" idx="11"/>
          </p:nvPr>
        </p:nvSpPr>
        <p:spPr/>
        <p:txBody>
          <a:bodyPr/>
          <a:lstStyle/>
          <a:p>
            <a:endParaRPr lang="en-US" dirty="0"/>
          </a:p>
        </p:txBody>
      </p:sp>
      <p:sp>
        <p:nvSpPr>
          <p:cNvPr id="7" name="Marcador de número de diapositiva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06212400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629841" y="365126"/>
            <a:ext cx="7886700" cy="1325563"/>
          </a:xfrm>
        </p:spPr>
        <p:txBody>
          <a:bodyPr/>
          <a:lstStyle/>
          <a:p>
            <a:r>
              <a:rPr lang="es-ES"/>
              <a:t>Haga clic para modificar el estilo de título del patrón</a:t>
            </a:r>
            <a:endParaRPr lang="en-US"/>
          </a:p>
        </p:txBody>
      </p:sp>
      <p:sp>
        <p:nvSpPr>
          <p:cNvPr id="3" name="Marcador de texto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Editar el estilo de texto del patrón</a:t>
            </a:r>
          </a:p>
        </p:txBody>
      </p:sp>
      <p:sp>
        <p:nvSpPr>
          <p:cNvPr id="4" name="Marcador de contenido 3"/>
          <p:cNvSpPr>
            <a:spLocks noGrp="1"/>
          </p:cNvSpPr>
          <p:nvPr>
            <p:ph sz="half" idx="2"/>
          </p:nvPr>
        </p:nvSpPr>
        <p:spPr>
          <a:xfrm>
            <a:off x="629842" y="2505075"/>
            <a:ext cx="3868340"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Marcador de texto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Editar el estilo de texto del patrón</a:t>
            </a:r>
          </a:p>
        </p:txBody>
      </p:sp>
      <p:sp>
        <p:nvSpPr>
          <p:cNvPr id="6" name="Marcador de contenido 5"/>
          <p:cNvSpPr>
            <a:spLocks noGrp="1"/>
          </p:cNvSpPr>
          <p:nvPr>
            <p:ph sz="quarter" idx="4"/>
          </p:nvPr>
        </p:nvSpPr>
        <p:spPr>
          <a:xfrm>
            <a:off x="4629150" y="2505075"/>
            <a:ext cx="3887391"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7" name="Marcador de fecha 6"/>
          <p:cNvSpPr>
            <a:spLocks noGrp="1"/>
          </p:cNvSpPr>
          <p:nvPr>
            <p:ph type="dt" sz="half" idx="10"/>
          </p:nvPr>
        </p:nvSpPr>
        <p:spPr/>
        <p:txBody>
          <a:bodyPr/>
          <a:lstStyle/>
          <a:p>
            <a:fld id="{E6D2F403-9584-1749-B6AB-5E1C5F94527C}" type="datetimeFigureOut">
              <a:rPr lang="en-US" smtClean="0"/>
              <a:t>2/19/2021</a:t>
            </a:fld>
            <a:endParaRPr lang="en-US" dirty="0"/>
          </a:p>
        </p:txBody>
      </p:sp>
      <p:sp>
        <p:nvSpPr>
          <p:cNvPr id="8" name="Marcador de pie de página 7"/>
          <p:cNvSpPr>
            <a:spLocks noGrp="1"/>
          </p:cNvSpPr>
          <p:nvPr>
            <p:ph type="ftr" sz="quarter" idx="11"/>
          </p:nvPr>
        </p:nvSpPr>
        <p:spPr/>
        <p:txBody>
          <a:bodyPr/>
          <a:lstStyle/>
          <a:p>
            <a:endParaRPr lang="en-US" dirty="0"/>
          </a:p>
        </p:txBody>
      </p:sp>
      <p:sp>
        <p:nvSpPr>
          <p:cNvPr id="9" name="Marcador de número de diapositiva 8"/>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2353941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562680" y="548640"/>
            <a:ext cx="8028000" cy="648000"/>
          </a:xfrm>
          <a:prstGeom prst="rect">
            <a:avLst/>
          </a:prstGeom>
        </p:spPr>
        <p:txBody>
          <a:bodyPr lIns="0" tIns="0" rIns="0" bIns="0" anchor="ctr">
            <a:noAutofit/>
          </a:bodyPr>
          <a:lstStyle/>
          <a:p>
            <a:pPr algn="ctr"/>
            <a:endParaRPr lang="es-MX" sz="4400" b="0" strike="noStrike" spc="-1">
              <a:latin typeface="Arial"/>
            </a:endParaRPr>
          </a:p>
        </p:txBody>
      </p:sp>
      <p:sp>
        <p:nvSpPr>
          <p:cNvPr id="7" name="PlaceHolder 2"/>
          <p:cNvSpPr>
            <a:spLocks noGrp="1"/>
          </p:cNvSpPr>
          <p:nvPr>
            <p:ph type="body" idx="1"/>
          </p:nvPr>
        </p:nvSpPr>
        <p:spPr>
          <a:xfrm>
            <a:off x="457200" y="1604520"/>
            <a:ext cx="8229240" cy="3977280"/>
          </a:xfrm>
          <a:prstGeom prst="rect">
            <a:avLst/>
          </a:prstGeom>
        </p:spPr>
        <p:txBody>
          <a:bodyPr lIns="0" tIns="0" rIns="0" bIns="0">
            <a:normAutofit/>
          </a:bodyPr>
          <a:lstStyle/>
          <a:p>
            <a:endParaRPr lang="es-MX" sz="3200" b="0" strike="noStrike" spc="-1">
              <a:latin typeface="Arial"/>
            </a:endParaRPr>
          </a:p>
        </p:txBody>
      </p:sp>
    </p:spTree>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n-US"/>
          </a:p>
        </p:txBody>
      </p:sp>
      <p:sp>
        <p:nvSpPr>
          <p:cNvPr id="3" name="Marcador de fecha 2"/>
          <p:cNvSpPr>
            <a:spLocks noGrp="1"/>
          </p:cNvSpPr>
          <p:nvPr>
            <p:ph type="dt" sz="half" idx="10"/>
          </p:nvPr>
        </p:nvSpPr>
        <p:spPr/>
        <p:txBody>
          <a:bodyPr/>
          <a:lstStyle/>
          <a:p>
            <a:fld id="{A58C0351-EB03-5444-BA93-B7E778374E24}" type="datetimeFigureOut">
              <a:rPr lang="en-US" smtClean="0"/>
              <a:t>2/19/2021</a:t>
            </a:fld>
            <a:endParaRPr lang="en-US" dirty="0"/>
          </a:p>
        </p:txBody>
      </p:sp>
      <p:sp>
        <p:nvSpPr>
          <p:cNvPr id="4" name="Marcador de pie de página 3"/>
          <p:cNvSpPr>
            <a:spLocks noGrp="1"/>
          </p:cNvSpPr>
          <p:nvPr>
            <p:ph type="ftr" sz="quarter" idx="11"/>
          </p:nvPr>
        </p:nvSpPr>
        <p:spPr/>
        <p:txBody>
          <a:bodyPr/>
          <a:lstStyle/>
          <a:p>
            <a:endParaRPr lang="en-US" dirty="0"/>
          </a:p>
        </p:txBody>
      </p:sp>
      <p:sp>
        <p:nvSpPr>
          <p:cNvPr id="5" name="Marcador de número de diapositiva 4"/>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79646062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A7EADB90-FF7E-5041-AB9F-1BC0957AB829}" type="datetimeFigureOut">
              <a:rPr lang="en-US" smtClean="0"/>
              <a:t>2/19/2021</a:t>
            </a:fld>
            <a:endParaRPr lang="en-US" dirty="0"/>
          </a:p>
        </p:txBody>
      </p:sp>
      <p:sp>
        <p:nvSpPr>
          <p:cNvPr id="3" name="Marcador de pie de página 2"/>
          <p:cNvSpPr>
            <a:spLocks noGrp="1"/>
          </p:cNvSpPr>
          <p:nvPr>
            <p:ph type="ftr" sz="quarter" idx="11"/>
          </p:nvPr>
        </p:nvSpPr>
        <p:spPr/>
        <p:txBody>
          <a:bodyPr/>
          <a:lstStyle/>
          <a:p>
            <a:endParaRPr lang="en-US" dirty="0"/>
          </a:p>
        </p:txBody>
      </p:sp>
      <p:sp>
        <p:nvSpPr>
          <p:cNvPr id="4" name="Marcador de número de diapositiva 3"/>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44972530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es-ES"/>
              <a:t>Haga clic para modificar el estilo de título del patrón</a:t>
            </a:r>
            <a:endParaRPr lang="en-US"/>
          </a:p>
        </p:txBody>
      </p:sp>
      <p:sp>
        <p:nvSpPr>
          <p:cNvPr id="3" name="Marcador de contenido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Editar el estilo de texto del patrón</a:t>
            </a:r>
          </a:p>
        </p:txBody>
      </p:sp>
      <p:sp>
        <p:nvSpPr>
          <p:cNvPr id="5" name="Marcador de fecha 4"/>
          <p:cNvSpPr>
            <a:spLocks noGrp="1"/>
          </p:cNvSpPr>
          <p:nvPr>
            <p:ph type="dt" sz="half" idx="10"/>
          </p:nvPr>
        </p:nvSpPr>
        <p:spPr/>
        <p:txBody>
          <a:bodyPr/>
          <a:lstStyle/>
          <a:p>
            <a:fld id="{C1EB8CB6-48D8-4E47-B0D3-B56230F429D0}" type="datetimeFigureOut">
              <a:rPr lang="en-US" smtClean="0"/>
              <a:t>2/19/2021</a:t>
            </a:fld>
            <a:endParaRPr lang="en-US" dirty="0"/>
          </a:p>
        </p:txBody>
      </p:sp>
      <p:sp>
        <p:nvSpPr>
          <p:cNvPr id="6" name="Marcador de pie de página 5"/>
          <p:cNvSpPr>
            <a:spLocks noGrp="1"/>
          </p:cNvSpPr>
          <p:nvPr>
            <p:ph type="ftr" sz="quarter" idx="11"/>
          </p:nvPr>
        </p:nvSpPr>
        <p:spPr/>
        <p:txBody>
          <a:bodyPr/>
          <a:lstStyle/>
          <a:p>
            <a:endParaRPr lang="en-US" dirty="0"/>
          </a:p>
        </p:txBody>
      </p:sp>
      <p:sp>
        <p:nvSpPr>
          <p:cNvPr id="7" name="Marcador de número de diapositiva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19497730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es-ES"/>
              <a:t>Haga clic para modificar el estilo de título del patrón</a:t>
            </a:r>
            <a:endParaRPr lang="en-US"/>
          </a:p>
        </p:txBody>
      </p:sp>
      <p:sp>
        <p:nvSpPr>
          <p:cNvPr id="3" name="Marcador de posición de imagen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Editar el estilo de texto del patrón</a:t>
            </a:r>
          </a:p>
        </p:txBody>
      </p:sp>
      <p:sp>
        <p:nvSpPr>
          <p:cNvPr id="5" name="Marcador de fecha 4"/>
          <p:cNvSpPr>
            <a:spLocks noGrp="1"/>
          </p:cNvSpPr>
          <p:nvPr>
            <p:ph type="dt" sz="half" idx="10"/>
          </p:nvPr>
        </p:nvSpPr>
        <p:spPr/>
        <p:txBody>
          <a:bodyPr/>
          <a:lstStyle/>
          <a:p>
            <a:fld id="{4EF716D3-DCE8-CC45-8106-AE5DFCD073F9}" type="datetimeFigureOut">
              <a:rPr lang="en-US" smtClean="0"/>
              <a:t>2/19/2021</a:t>
            </a:fld>
            <a:endParaRPr lang="en-US" dirty="0"/>
          </a:p>
        </p:txBody>
      </p:sp>
      <p:sp>
        <p:nvSpPr>
          <p:cNvPr id="6" name="Marcador de pie de página 5"/>
          <p:cNvSpPr>
            <a:spLocks noGrp="1"/>
          </p:cNvSpPr>
          <p:nvPr>
            <p:ph type="ftr" sz="quarter" idx="11"/>
          </p:nvPr>
        </p:nvSpPr>
        <p:spPr/>
        <p:txBody>
          <a:bodyPr/>
          <a:lstStyle/>
          <a:p>
            <a:endParaRPr lang="en-US" dirty="0"/>
          </a:p>
        </p:txBody>
      </p:sp>
      <p:sp>
        <p:nvSpPr>
          <p:cNvPr id="7" name="Marcador de número de diapositiva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81501373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n-US"/>
          </a:p>
        </p:txBody>
      </p:sp>
      <p:sp>
        <p:nvSpPr>
          <p:cNvPr id="3" name="Marcador de texto vertical 2"/>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fecha 3"/>
          <p:cNvSpPr>
            <a:spLocks noGrp="1"/>
          </p:cNvSpPr>
          <p:nvPr>
            <p:ph type="dt" sz="half" idx="10"/>
          </p:nvPr>
        </p:nvSpPr>
        <p:spPr/>
        <p:txBody>
          <a:bodyPr/>
          <a:lstStyle/>
          <a:p>
            <a:fld id="{DE9A7C16-FAF2-2C41-B697-563997C522AD}" type="datetimeFigureOut">
              <a:rPr lang="en-US" smtClean="0"/>
              <a:t>2/19/2021</a:t>
            </a:fld>
            <a:endParaRPr lang="en-US" dirty="0"/>
          </a:p>
        </p:txBody>
      </p:sp>
      <p:sp>
        <p:nvSpPr>
          <p:cNvPr id="5" name="Marcador de pie de página 4"/>
          <p:cNvSpPr>
            <a:spLocks noGrp="1"/>
          </p:cNvSpPr>
          <p:nvPr>
            <p:ph type="ftr" sz="quarter" idx="11"/>
          </p:nvPr>
        </p:nvSpPr>
        <p:spPr/>
        <p:txBody>
          <a:bodyPr/>
          <a:lstStyle/>
          <a:p>
            <a:endParaRPr lang="en-US" dirty="0"/>
          </a:p>
        </p:txBody>
      </p:sp>
      <p:sp>
        <p:nvSpPr>
          <p:cNvPr id="6" name="Marcador de número de diapositiva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64156261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543675" y="365125"/>
            <a:ext cx="1971675" cy="5811838"/>
          </a:xfrm>
        </p:spPr>
        <p:txBody>
          <a:bodyPr vert="eaVert"/>
          <a:lstStyle/>
          <a:p>
            <a:r>
              <a:rPr lang="es-ES"/>
              <a:t>Haga clic para modificar el estilo de título del patrón</a:t>
            </a:r>
            <a:endParaRPr lang="en-US"/>
          </a:p>
        </p:txBody>
      </p:sp>
      <p:sp>
        <p:nvSpPr>
          <p:cNvPr id="3" name="Marcador de texto vertical 2"/>
          <p:cNvSpPr>
            <a:spLocks noGrp="1"/>
          </p:cNvSpPr>
          <p:nvPr>
            <p:ph type="body" orient="vert" idx="1"/>
          </p:nvPr>
        </p:nvSpPr>
        <p:spPr>
          <a:xfrm>
            <a:off x="628650" y="365125"/>
            <a:ext cx="5800725" cy="5811838"/>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fecha 3"/>
          <p:cNvSpPr>
            <a:spLocks noGrp="1"/>
          </p:cNvSpPr>
          <p:nvPr>
            <p:ph type="dt" sz="half" idx="10"/>
          </p:nvPr>
        </p:nvSpPr>
        <p:spPr/>
        <p:txBody>
          <a:bodyPr/>
          <a:lstStyle/>
          <a:p>
            <a:fld id="{0A19D9EA-0687-604F-B97A-763B6765DF9F}" type="datetimeFigureOut">
              <a:rPr lang="en-US" smtClean="0"/>
              <a:t>2/19/2021</a:t>
            </a:fld>
            <a:endParaRPr lang="en-US" dirty="0"/>
          </a:p>
        </p:txBody>
      </p:sp>
      <p:sp>
        <p:nvSpPr>
          <p:cNvPr id="5" name="Marcador de pie de página 4"/>
          <p:cNvSpPr>
            <a:spLocks noGrp="1"/>
          </p:cNvSpPr>
          <p:nvPr>
            <p:ph type="ftr" sz="quarter" idx="11"/>
          </p:nvPr>
        </p:nvSpPr>
        <p:spPr/>
        <p:txBody>
          <a:bodyPr/>
          <a:lstStyle/>
          <a:p>
            <a:endParaRPr lang="en-US" dirty="0"/>
          </a:p>
        </p:txBody>
      </p:sp>
      <p:sp>
        <p:nvSpPr>
          <p:cNvPr id="6" name="Marcador de número de diapositiva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76675993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45" name="PlaceHolder 1"/>
          <p:cNvSpPr>
            <a:spLocks noGrp="1"/>
          </p:cNvSpPr>
          <p:nvPr>
            <p:ph type="title"/>
          </p:nvPr>
        </p:nvSpPr>
        <p:spPr>
          <a:xfrm>
            <a:off x="562680" y="548640"/>
            <a:ext cx="8028000" cy="648000"/>
          </a:xfrm>
          <a:prstGeom prst="rect">
            <a:avLst/>
          </a:prstGeom>
        </p:spPr>
        <p:txBody>
          <a:bodyPr lIns="0" tIns="0" rIns="0" bIns="0" anchor="ctr">
            <a:noAutofit/>
          </a:bodyPr>
          <a:lstStyle/>
          <a:p>
            <a:pPr algn="ctr"/>
            <a:endParaRPr lang="es-MX" sz="4400" b="0" strike="noStrike" spc="-1">
              <a:latin typeface="Arial"/>
            </a:endParaRPr>
          </a:p>
        </p:txBody>
      </p:sp>
      <p:sp>
        <p:nvSpPr>
          <p:cNvPr id="46" name="PlaceHolder 2"/>
          <p:cNvSpPr>
            <a:spLocks noGrp="1"/>
          </p:cNvSpPr>
          <p:nvPr>
            <p:ph type="subTitle" idx="1"/>
          </p:nvPr>
        </p:nvSpPr>
        <p:spPr>
          <a:xfrm>
            <a:off x="457200" y="1604520"/>
            <a:ext cx="8229240" cy="3977280"/>
          </a:xfrm>
          <a:prstGeom prst="rect">
            <a:avLst/>
          </a:prstGeom>
        </p:spPr>
        <p:txBody>
          <a:bodyPr lIns="0" tIns="0" rIns="0" bIns="0" anchor="ctr">
            <a:noAutofit/>
          </a:bodyPr>
          <a:lstStyle/>
          <a:p>
            <a:pPr algn="ctr"/>
            <a:endParaRPr lang="es-MX" sz="3200" b="0" strike="noStrike" spc="-1">
              <a:latin typeface="Arial"/>
            </a:endParaRPr>
          </a:p>
        </p:txBody>
      </p:sp>
    </p:spTree>
    <p:extLst>
      <p:ext uri="{BB962C8B-B14F-4D97-AF65-F5344CB8AC3E}">
        <p14:creationId xmlns:p14="http://schemas.microsoft.com/office/powerpoint/2010/main" val="1006597544"/>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562680" y="548640"/>
            <a:ext cx="8028000" cy="648000"/>
          </a:xfrm>
          <a:prstGeom prst="rect">
            <a:avLst/>
          </a:prstGeom>
        </p:spPr>
        <p:txBody>
          <a:bodyPr lIns="0" tIns="0" rIns="0" bIns="0" anchor="ctr">
            <a:noAutofit/>
          </a:bodyPr>
          <a:lstStyle/>
          <a:p>
            <a:pPr algn="ctr"/>
            <a:endParaRPr lang="es-MX" sz="4400" b="0" strike="noStrike" spc="-1">
              <a:latin typeface="Arial"/>
            </a:endParaRPr>
          </a:p>
        </p:txBody>
      </p:sp>
      <p:sp>
        <p:nvSpPr>
          <p:cNvPr id="9" name="PlaceHolder 2"/>
          <p:cNvSpPr>
            <a:spLocks noGrp="1"/>
          </p:cNvSpPr>
          <p:nvPr>
            <p:ph type="body" idx="1"/>
          </p:nvPr>
        </p:nvSpPr>
        <p:spPr>
          <a:xfrm>
            <a:off x="457200" y="1604520"/>
            <a:ext cx="4015800" cy="3977280"/>
          </a:xfrm>
          <a:prstGeom prst="rect">
            <a:avLst/>
          </a:prstGeom>
        </p:spPr>
        <p:txBody>
          <a:bodyPr lIns="0" tIns="0" rIns="0" bIns="0">
            <a:normAutofit/>
          </a:bodyPr>
          <a:lstStyle/>
          <a:p>
            <a:endParaRPr lang="es-MX" sz="3200" b="0" strike="noStrike" spc="-1">
              <a:latin typeface="Arial"/>
            </a:endParaRPr>
          </a:p>
        </p:txBody>
      </p:sp>
      <p:sp>
        <p:nvSpPr>
          <p:cNvPr id="10" name="PlaceHolder 3"/>
          <p:cNvSpPr>
            <a:spLocks noGrp="1"/>
          </p:cNvSpPr>
          <p:nvPr>
            <p:ph type="body" idx="2"/>
          </p:nvPr>
        </p:nvSpPr>
        <p:spPr>
          <a:xfrm>
            <a:off x="4674240" y="1604520"/>
            <a:ext cx="4015800" cy="3977280"/>
          </a:xfrm>
          <a:prstGeom prst="rect">
            <a:avLst/>
          </a:prstGeom>
        </p:spPr>
        <p:txBody>
          <a:bodyPr lIns="0" tIns="0" rIns="0" bIns="0">
            <a:normAutofit/>
          </a:bodyPr>
          <a:lstStyle/>
          <a:p>
            <a:endParaRPr lang="es-MX" sz="3200" b="0" strike="noStrike" spc="-1">
              <a:latin typeface="Arial"/>
            </a:endParaRPr>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1" name="PlaceHolder 1"/>
          <p:cNvSpPr>
            <a:spLocks noGrp="1"/>
          </p:cNvSpPr>
          <p:nvPr>
            <p:ph type="title"/>
          </p:nvPr>
        </p:nvSpPr>
        <p:spPr>
          <a:xfrm>
            <a:off x="562680" y="548640"/>
            <a:ext cx="8028000" cy="648000"/>
          </a:xfrm>
          <a:prstGeom prst="rect">
            <a:avLst/>
          </a:prstGeom>
        </p:spPr>
        <p:txBody>
          <a:bodyPr lIns="0" tIns="0" rIns="0" bIns="0" anchor="ctr">
            <a:noAutofit/>
          </a:bodyPr>
          <a:lstStyle/>
          <a:p>
            <a:pPr algn="ctr"/>
            <a:endParaRPr lang="es-MX" sz="4400" b="0" strike="noStrike" spc="-1">
              <a:latin typeface="Arial"/>
            </a:endParaRPr>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2" name="PlaceHolder 1"/>
          <p:cNvSpPr>
            <a:spLocks noGrp="1"/>
          </p:cNvSpPr>
          <p:nvPr>
            <p:ph type="subTitle"/>
          </p:nvPr>
        </p:nvSpPr>
        <p:spPr>
          <a:xfrm>
            <a:off x="562680" y="548640"/>
            <a:ext cx="8028000" cy="3004920"/>
          </a:xfrm>
          <a:prstGeom prst="rect">
            <a:avLst/>
          </a:prstGeom>
        </p:spPr>
        <p:txBody>
          <a:bodyPr lIns="0" tIns="0" rIns="0" bIns="0" anchor="ctr">
            <a:noAutofit/>
          </a:bodyPr>
          <a:lstStyle/>
          <a:p>
            <a:pPr algn="ctr"/>
            <a:endParaRPr lang="es-MX" sz="3200" b="0" strike="noStrike" spc="-1">
              <a:latin typeface="Arial"/>
            </a:endParaRPr>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3" name="PlaceHolder 1"/>
          <p:cNvSpPr>
            <a:spLocks noGrp="1"/>
          </p:cNvSpPr>
          <p:nvPr>
            <p:ph type="title"/>
          </p:nvPr>
        </p:nvSpPr>
        <p:spPr>
          <a:xfrm>
            <a:off x="562680" y="548640"/>
            <a:ext cx="8028000" cy="648000"/>
          </a:xfrm>
          <a:prstGeom prst="rect">
            <a:avLst/>
          </a:prstGeom>
        </p:spPr>
        <p:txBody>
          <a:bodyPr lIns="0" tIns="0" rIns="0" bIns="0" anchor="ctr">
            <a:noAutofit/>
          </a:bodyPr>
          <a:lstStyle/>
          <a:p>
            <a:pPr algn="ctr"/>
            <a:endParaRPr lang="es-MX" sz="4400" b="0" strike="noStrike" spc="-1">
              <a:latin typeface="Arial"/>
            </a:endParaRPr>
          </a:p>
        </p:txBody>
      </p:sp>
      <p:sp>
        <p:nvSpPr>
          <p:cNvPr id="14" name="PlaceHolder 2"/>
          <p:cNvSpPr>
            <a:spLocks noGrp="1"/>
          </p:cNvSpPr>
          <p:nvPr>
            <p:ph type="body" idx="1"/>
          </p:nvPr>
        </p:nvSpPr>
        <p:spPr>
          <a:xfrm>
            <a:off x="457200" y="1604520"/>
            <a:ext cx="4015800" cy="1896840"/>
          </a:xfrm>
          <a:prstGeom prst="rect">
            <a:avLst/>
          </a:prstGeom>
        </p:spPr>
        <p:txBody>
          <a:bodyPr lIns="0" tIns="0" rIns="0" bIns="0">
            <a:normAutofit/>
          </a:bodyPr>
          <a:lstStyle/>
          <a:p>
            <a:endParaRPr lang="es-MX" sz="3200" b="0" strike="noStrike" spc="-1">
              <a:latin typeface="Arial"/>
            </a:endParaRPr>
          </a:p>
        </p:txBody>
      </p:sp>
      <p:sp>
        <p:nvSpPr>
          <p:cNvPr id="15" name="PlaceHolder 3"/>
          <p:cNvSpPr>
            <a:spLocks noGrp="1"/>
          </p:cNvSpPr>
          <p:nvPr>
            <p:ph type="body" idx="2"/>
          </p:nvPr>
        </p:nvSpPr>
        <p:spPr>
          <a:xfrm>
            <a:off x="4674240" y="1604520"/>
            <a:ext cx="4015800" cy="3977280"/>
          </a:xfrm>
          <a:prstGeom prst="rect">
            <a:avLst/>
          </a:prstGeom>
        </p:spPr>
        <p:txBody>
          <a:bodyPr lIns="0" tIns="0" rIns="0" bIns="0">
            <a:normAutofit/>
          </a:bodyPr>
          <a:lstStyle/>
          <a:p>
            <a:endParaRPr lang="es-MX" sz="3200" b="0" strike="noStrike" spc="-1">
              <a:latin typeface="Arial"/>
            </a:endParaRPr>
          </a:p>
        </p:txBody>
      </p:sp>
      <p:sp>
        <p:nvSpPr>
          <p:cNvPr id="16" name="PlaceHolder 4"/>
          <p:cNvSpPr>
            <a:spLocks noGrp="1"/>
          </p:cNvSpPr>
          <p:nvPr>
            <p:ph type="body" idx="3"/>
          </p:nvPr>
        </p:nvSpPr>
        <p:spPr>
          <a:xfrm>
            <a:off x="457200" y="3682080"/>
            <a:ext cx="4015800" cy="1896840"/>
          </a:xfrm>
          <a:prstGeom prst="rect">
            <a:avLst/>
          </a:prstGeom>
        </p:spPr>
        <p:txBody>
          <a:bodyPr lIns="0" tIns="0" rIns="0" bIns="0">
            <a:normAutofit/>
          </a:bodyPr>
          <a:lstStyle/>
          <a:p>
            <a:endParaRPr lang="es-MX" sz="3200" b="0" strike="noStrike" spc="-1">
              <a:latin typeface="Arial"/>
            </a:endParaRPr>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7" name="PlaceHolder 1"/>
          <p:cNvSpPr>
            <a:spLocks noGrp="1"/>
          </p:cNvSpPr>
          <p:nvPr>
            <p:ph type="title"/>
          </p:nvPr>
        </p:nvSpPr>
        <p:spPr>
          <a:xfrm>
            <a:off x="562680" y="548640"/>
            <a:ext cx="8028000" cy="648000"/>
          </a:xfrm>
          <a:prstGeom prst="rect">
            <a:avLst/>
          </a:prstGeom>
        </p:spPr>
        <p:txBody>
          <a:bodyPr lIns="0" tIns="0" rIns="0" bIns="0" anchor="ctr">
            <a:noAutofit/>
          </a:bodyPr>
          <a:lstStyle/>
          <a:p>
            <a:pPr algn="ctr"/>
            <a:endParaRPr lang="es-MX" sz="4400" b="0" strike="noStrike" spc="-1">
              <a:latin typeface="Arial"/>
            </a:endParaRPr>
          </a:p>
        </p:txBody>
      </p:sp>
      <p:sp>
        <p:nvSpPr>
          <p:cNvPr id="18" name="PlaceHolder 2"/>
          <p:cNvSpPr>
            <a:spLocks noGrp="1"/>
          </p:cNvSpPr>
          <p:nvPr>
            <p:ph type="body" idx="1"/>
          </p:nvPr>
        </p:nvSpPr>
        <p:spPr>
          <a:xfrm>
            <a:off x="457200" y="1604520"/>
            <a:ext cx="4015800" cy="3977280"/>
          </a:xfrm>
          <a:prstGeom prst="rect">
            <a:avLst/>
          </a:prstGeom>
        </p:spPr>
        <p:txBody>
          <a:bodyPr lIns="0" tIns="0" rIns="0" bIns="0">
            <a:normAutofit/>
          </a:bodyPr>
          <a:lstStyle/>
          <a:p>
            <a:endParaRPr lang="es-MX" sz="3200" b="0" strike="noStrike" spc="-1">
              <a:latin typeface="Arial"/>
            </a:endParaRPr>
          </a:p>
        </p:txBody>
      </p:sp>
      <p:sp>
        <p:nvSpPr>
          <p:cNvPr id="19" name="PlaceHolder 3"/>
          <p:cNvSpPr>
            <a:spLocks noGrp="1"/>
          </p:cNvSpPr>
          <p:nvPr>
            <p:ph type="body" idx="2"/>
          </p:nvPr>
        </p:nvSpPr>
        <p:spPr>
          <a:xfrm>
            <a:off x="4674240" y="1604520"/>
            <a:ext cx="4015800" cy="1896840"/>
          </a:xfrm>
          <a:prstGeom prst="rect">
            <a:avLst/>
          </a:prstGeom>
        </p:spPr>
        <p:txBody>
          <a:bodyPr lIns="0" tIns="0" rIns="0" bIns="0">
            <a:normAutofit/>
          </a:bodyPr>
          <a:lstStyle/>
          <a:p>
            <a:endParaRPr lang="es-MX" sz="3200" b="0" strike="noStrike" spc="-1">
              <a:latin typeface="Arial"/>
            </a:endParaRPr>
          </a:p>
        </p:txBody>
      </p:sp>
      <p:sp>
        <p:nvSpPr>
          <p:cNvPr id="20" name="PlaceHolder 4"/>
          <p:cNvSpPr>
            <a:spLocks noGrp="1"/>
          </p:cNvSpPr>
          <p:nvPr>
            <p:ph type="body" idx="3"/>
          </p:nvPr>
        </p:nvSpPr>
        <p:spPr>
          <a:xfrm>
            <a:off x="4674240" y="3682080"/>
            <a:ext cx="4015800" cy="1896840"/>
          </a:xfrm>
          <a:prstGeom prst="rect">
            <a:avLst/>
          </a:prstGeom>
        </p:spPr>
        <p:txBody>
          <a:bodyPr lIns="0" tIns="0" rIns="0" bIns="0">
            <a:normAutofit/>
          </a:bodyPr>
          <a:lstStyle/>
          <a:p>
            <a:endParaRPr lang="es-MX" sz="3200" b="0" strike="noStrike" spc="-1">
              <a:latin typeface="Arial"/>
            </a:endParaRP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1" name="PlaceHolder 1"/>
          <p:cNvSpPr>
            <a:spLocks noGrp="1"/>
          </p:cNvSpPr>
          <p:nvPr>
            <p:ph type="title"/>
          </p:nvPr>
        </p:nvSpPr>
        <p:spPr>
          <a:xfrm>
            <a:off x="562680" y="548640"/>
            <a:ext cx="8028000" cy="648000"/>
          </a:xfrm>
          <a:prstGeom prst="rect">
            <a:avLst/>
          </a:prstGeom>
        </p:spPr>
        <p:txBody>
          <a:bodyPr lIns="0" tIns="0" rIns="0" bIns="0" anchor="ctr">
            <a:noAutofit/>
          </a:bodyPr>
          <a:lstStyle/>
          <a:p>
            <a:pPr algn="ctr"/>
            <a:endParaRPr lang="es-MX" sz="4400" b="0" strike="noStrike" spc="-1">
              <a:latin typeface="Arial"/>
            </a:endParaRPr>
          </a:p>
        </p:txBody>
      </p:sp>
      <p:sp>
        <p:nvSpPr>
          <p:cNvPr id="22" name="PlaceHolder 2"/>
          <p:cNvSpPr>
            <a:spLocks noGrp="1"/>
          </p:cNvSpPr>
          <p:nvPr>
            <p:ph type="body" idx="1"/>
          </p:nvPr>
        </p:nvSpPr>
        <p:spPr>
          <a:xfrm>
            <a:off x="457200" y="1604520"/>
            <a:ext cx="4015800" cy="1896840"/>
          </a:xfrm>
          <a:prstGeom prst="rect">
            <a:avLst/>
          </a:prstGeom>
        </p:spPr>
        <p:txBody>
          <a:bodyPr lIns="0" tIns="0" rIns="0" bIns="0">
            <a:normAutofit/>
          </a:bodyPr>
          <a:lstStyle/>
          <a:p>
            <a:endParaRPr lang="es-MX" sz="3200" b="0" strike="noStrike" spc="-1">
              <a:latin typeface="Arial"/>
            </a:endParaRPr>
          </a:p>
        </p:txBody>
      </p:sp>
      <p:sp>
        <p:nvSpPr>
          <p:cNvPr id="23" name="PlaceHolder 3"/>
          <p:cNvSpPr>
            <a:spLocks noGrp="1"/>
          </p:cNvSpPr>
          <p:nvPr>
            <p:ph type="body" idx="2"/>
          </p:nvPr>
        </p:nvSpPr>
        <p:spPr>
          <a:xfrm>
            <a:off x="4674240" y="1604520"/>
            <a:ext cx="4015800" cy="1896840"/>
          </a:xfrm>
          <a:prstGeom prst="rect">
            <a:avLst/>
          </a:prstGeom>
        </p:spPr>
        <p:txBody>
          <a:bodyPr lIns="0" tIns="0" rIns="0" bIns="0">
            <a:normAutofit/>
          </a:bodyPr>
          <a:lstStyle/>
          <a:p>
            <a:endParaRPr lang="es-MX" sz="3200" b="0" strike="noStrike" spc="-1">
              <a:latin typeface="Arial"/>
            </a:endParaRPr>
          </a:p>
        </p:txBody>
      </p:sp>
      <p:sp>
        <p:nvSpPr>
          <p:cNvPr id="24" name="PlaceHolder 4"/>
          <p:cNvSpPr>
            <a:spLocks noGrp="1"/>
          </p:cNvSpPr>
          <p:nvPr>
            <p:ph type="body" idx="3"/>
          </p:nvPr>
        </p:nvSpPr>
        <p:spPr>
          <a:xfrm>
            <a:off x="457200" y="3682080"/>
            <a:ext cx="8229240" cy="1896840"/>
          </a:xfrm>
          <a:prstGeom prst="rect">
            <a:avLst/>
          </a:prstGeom>
        </p:spPr>
        <p:txBody>
          <a:bodyPr lIns="0" tIns="0" rIns="0" bIns="0">
            <a:normAutofit/>
          </a:bodyPr>
          <a:lstStyle/>
          <a:p>
            <a:endParaRPr lang="es-MX" sz="3200" b="0" strike="noStrike" spc="-1">
              <a:latin typeface="Arial"/>
            </a:endParaRP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hyperlink" Target="mailto:publications@phe.gov.uk" TargetMode="Externa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PlaceHolder 1"/>
          <p:cNvSpPr>
            <a:spLocks noGrp="1"/>
          </p:cNvSpPr>
          <p:nvPr>
            <p:ph type="title"/>
          </p:nvPr>
        </p:nvSpPr>
        <p:spPr>
          <a:xfrm>
            <a:off x="557280" y="274680"/>
            <a:ext cx="8029440" cy="1143000"/>
          </a:xfrm>
          <a:prstGeom prst="rect">
            <a:avLst/>
          </a:prstGeom>
        </p:spPr>
        <p:txBody>
          <a:bodyPr lIns="0" tIns="0" rIns="0" bIns="0" anchor="ctr">
            <a:normAutofit/>
          </a:bodyPr>
          <a:lstStyle/>
          <a:p>
            <a:pPr>
              <a:lnSpc>
                <a:spcPct val="100000"/>
              </a:lnSpc>
            </a:pPr>
            <a:r>
              <a:rPr lang="en-US" sz="4000" b="0" strike="noStrike" spc="-151">
                <a:solidFill>
                  <a:srgbClr val="00AE9E"/>
                </a:solidFill>
                <a:latin typeface="Arial"/>
                <a:ea typeface="ヒラギノ角ゴ Pro W3"/>
              </a:rPr>
              <a:t>Click to edit Master title style</a:t>
            </a:r>
            <a:endParaRPr lang="es-MX" sz="4000" b="0" strike="noStrike" spc="-1">
              <a:latin typeface="Arial"/>
            </a:endParaRPr>
          </a:p>
        </p:txBody>
      </p:sp>
      <p:sp>
        <p:nvSpPr>
          <p:cNvPr id="5" name="PlaceHolder 2"/>
          <p:cNvSpPr>
            <a:spLocks noGrp="1"/>
          </p:cNvSpPr>
          <p:nvPr>
            <p:ph type="body" idx="1"/>
          </p:nvPr>
        </p:nvSpPr>
        <p:spPr>
          <a:xfrm>
            <a:off x="557280" y="1600200"/>
            <a:ext cx="8029440" cy="4525920"/>
          </a:xfrm>
          <a:prstGeom prst="rect">
            <a:avLst/>
          </a:prstGeom>
        </p:spPr>
        <p:txBody>
          <a:bodyPr lIns="0" tIns="0" rIns="0" bIns="0">
            <a:normAutofit/>
          </a:bodyPr>
          <a:lstStyle/>
          <a:p>
            <a:pPr marL="343080" indent="-343080">
              <a:lnSpc>
                <a:spcPct val="100000"/>
              </a:lnSpc>
              <a:spcBef>
                <a:spcPts val="1199"/>
              </a:spcBef>
              <a:buClr>
                <a:srgbClr val="000000"/>
              </a:buClr>
              <a:buSzPct val="45000"/>
              <a:buFont typeface="Wingdings"/>
              <a:buChar char=""/>
            </a:pPr>
            <a:r>
              <a:rPr lang="en-US" sz="1800" b="0" strike="noStrike" spc="-1">
                <a:solidFill>
                  <a:srgbClr val="00AE9E"/>
                </a:solidFill>
                <a:latin typeface="Arial"/>
                <a:ea typeface="ヒラギノ角ゴ Pro W3"/>
              </a:rPr>
              <a:t>Click to edit Master text styles</a:t>
            </a:r>
            <a:endParaRPr lang="es-MX" sz="1800" b="0" strike="noStrike" spc="-1">
              <a:latin typeface="Arial"/>
            </a:endParaRPr>
          </a:p>
          <a:p>
            <a:pPr marL="353880" lvl="1" indent="-176040">
              <a:lnSpc>
                <a:spcPct val="100000"/>
              </a:lnSpc>
              <a:spcBef>
                <a:spcPts val="601"/>
              </a:spcBef>
              <a:buClr>
                <a:srgbClr val="000000"/>
              </a:buClr>
              <a:buSzPct val="75000"/>
              <a:buFont typeface="Symbol" charset="2"/>
              <a:buChar char=""/>
            </a:pPr>
            <a:r>
              <a:rPr lang="en-US" sz="1800" b="0" strike="noStrike" spc="-1">
                <a:solidFill>
                  <a:srgbClr val="000000"/>
                </a:solidFill>
                <a:latin typeface="Arial"/>
                <a:ea typeface="ヒラギノ角ゴ Pro W3"/>
              </a:rPr>
              <a:t>Second level</a:t>
            </a:r>
            <a:endParaRPr lang="es-MX" sz="1800" b="0" strike="noStrike" spc="-1">
              <a:latin typeface="Arial"/>
            </a:endParaRPr>
          </a:p>
          <a:p>
            <a:pPr marL="2514600" lvl="2" indent="-228600">
              <a:lnSpc>
                <a:spcPct val="90000"/>
              </a:lnSpc>
              <a:spcBef>
                <a:spcPts val="850"/>
              </a:spcBef>
              <a:buClr>
                <a:srgbClr val="000000"/>
              </a:buClr>
              <a:buSzPct val="45000"/>
              <a:buFont typeface="Wingdings"/>
              <a:buChar char=""/>
            </a:pPr>
            <a:r>
              <a:rPr lang="en-US" sz="1800" b="0" strike="noStrike" spc="-1">
                <a:solidFill>
                  <a:srgbClr val="000000"/>
                </a:solidFill>
                <a:latin typeface="Calibri"/>
              </a:rPr>
              <a:t>Third level</a:t>
            </a:r>
            <a:endParaRPr lang="es-MX" sz="1800" b="0" strike="noStrike" spc="-1">
              <a:latin typeface="Arial"/>
            </a:endParaRPr>
          </a:p>
          <a:p>
            <a:pPr marL="2514600" lvl="3" indent="-228600">
              <a:lnSpc>
                <a:spcPct val="90000"/>
              </a:lnSpc>
              <a:spcBef>
                <a:spcPts val="567"/>
              </a:spcBef>
              <a:buClr>
                <a:srgbClr val="000000"/>
              </a:buClr>
              <a:buSzPct val="75000"/>
              <a:buFont typeface="Symbol" charset="2"/>
              <a:buChar char=""/>
            </a:pPr>
            <a:r>
              <a:rPr lang="en-US" sz="1800" b="0" strike="noStrike" spc="-1">
                <a:solidFill>
                  <a:srgbClr val="000000"/>
                </a:solidFill>
                <a:latin typeface="Calibri"/>
              </a:rPr>
              <a:t>Fourth level</a:t>
            </a:r>
            <a:endParaRPr lang="es-MX" sz="1800" b="0" strike="noStrike" spc="-1">
              <a:latin typeface="Arial"/>
            </a:endParaRPr>
          </a:p>
          <a:p>
            <a:pPr marL="2514600" lvl="4" indent="-228600">
              <a:lnSpc>
                <a:spcPct val="90000"/>
              </a:lnSpc>
              <a:spcBef>
                <a:spcPts val="283"/>
              </a:spcBef>
              <a:buClr>
                <a:srgbClr val="000000"/>
              </a:buClr>
              <a:buSzPct val="45000"/>
              <a:buFont typeface="Wingdings"/>
              <a:buChar char=""/>
            </a:pPr>
            <a:r>
              <a:rPr lang="en-US" sz="1800" b="0" strike="noStrike" spc="-1">
                <a:solidFill>
                  <a:srgbClr val="000000"/>
                </a:solidFill>
                <a:latin typeface="Calibri"/>
              </a:rPr>
              <a:t>Fifth level</a:t>
            </a:r>
            <a:endParaRPr lang="es-MX" sz="1800" b="0" strike="noStrike" spc="-1">
              <a:latin typeface="Arial"/>
            </a:endParaRPr>
          </a:p>
        </p:txBody>
      </p:sp>
      <p:sp>
        <p:nvSpPr>
          <p:cNvPr id="2" name="PlaceHolder 3"/>
          <p:cNvSpPr>
            <a:spLocks noGrp="1"/>
          </p:cNvSpPr>
          <p:nvPr>
            <p:ph type="sldNum" idx="2"/>
          </p:nvPr>
        </p:nvSpPr>
        <p:spPr>
          <a:xfrm>
            <a:off x="0" y="6308640"/>
            <a:ext cx="9144000" cy="549360"/>
          </a:xfrm>
          <a:prstGeom prst="rect">
            <a:avLst/>
          </a:prstGeom>
        </p:spPr>
        <p:txBody>
          <a:bodyPr lIns="0" tIns="0" bIns="0" anchor="ctr">
            <a:noAutofit/>
          </a:bodyPr>
          <a:lstStyle/>
          <a:p>
            <a:pPr>
              <a:lnSpc>
                <a:spcPct val="100000"/>
              </a:lnSpc>
            </a:pPr>
            <a:r>
              <a:rPr lang="en-US" sz="1200" b="0" strike="noStrike" spc="-1">
                <a:solidFill>
                  <a:srgbClr val="FFFFFF"/>
                </a:solidFill>
                <a:latin typeface="Arial"/>
                <a:ea typeface="ヒラギノ角ゴ Pro W3"/>
              </a:rPr>
              <a:t>  </a:t>
            </a:r>
            <a:fld id="{6B9C011E-AC84-4081-B204-C0A548FA5E60}" type="slidenum">
              <a:rPr lang="en-US" sz="1200" b="0" strike="noStrike" spc="-1">
                <a:solidFill>
                  <a:srgbClr val="FFFFFF"/>
                </a:solidFill>
                <a:latin typeface="Arial"/>
                <a:ea typeface="ヒラギノ角ゴ Pro W3"/>
              </a:rPr>
              <a:t>‹Nº›</a:t>
            </a:fld>
            <a:r>
              <a:rPr lang="en-US" sz="1200" b="0" strike="noStrike" spc="-1">
                <a:solidFill>
                  <a:srgbClr val="FFFFFF"/>
                </a:solidFill>
                <a:latin typeface="Arial"/>
                <a:ea typeface="ヒラギノ角ゴ Pro W3"/>
              </a:rPr>
              <a:t> </a:t>
            </a:r>
            <a:endParaRPr lang="es-MX" sz="1200" b="0" strike="noStrike" spc="-1">
              <a:latin typeface="Times New Roman"/>
            </a:endParaRPr>
          </a:p>
        </p:txBody>
      </p:sp>
      <p:sp>
        <p:nvSpPr>
          <p:cNvPr id="3" name="PlaceHolder 4"/>
          <p:cNvSpPr>
            <a:spLocks noGrp="1"/>
          </p:cNvSpPr>
          <p:nvPr>
            <p:ph type="ftr" idx="3"/>
          </p:nvPr>
        </p:nvSpPr>
        <p:spPr>
          <a:xfrm>
            <a:off x="900000" y="6308640"/>
            <a:ext cx="8064360" cy="549360"/>
          </a:xfrm>
          <a:prstGeom prst="rect">
            <a:avLst/>
          </a:prstGeom>
        </p:spPr>
        <p:txBody>
          <a:bodyPr lIns="0" tIns="0" rIns="0" bIns="0" anchor="ctr">
            <a:noAutofit/>
          </a:bodyPr>
          <a:lstStyle/>
          <a:p>
            <a:pPr>
              <a:lnSpc>
                <a:spcPct val="100000"/>
              </a:lnSpc>
            </a:pPr>
            <a:r>
              <a:rPr lang="en-US" sz="1200" b="0" strike="noStrike" spc="-1">
                <a:solidFill>
                  <a:srgbClr val="FFFFFF"/>
                </a:solidFill>
                <a:latin typeface="Arial"/>
              </a:rPr>
              <a:t>Presentation title - edit in Header and Footer</a:t>
            </a:r>
            <a:endParaRPr lang="es-MX" sz="1200" b="0" strike="noStrike" spc="-1">
              <a:latin typeface="Times New Roman"/>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txStyles>
    <p:titleStyle/>
    <p:bodyStyle/>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 name="PlaceHolder 1"/>
          <p:cNvSpPr>
            <a:spLocks noGrp="1"/>
          </p:cNvSpPr>
          <p:nvPr>
            <p:ph type="title"/>
          </p:nvPr>
        </p:nvSpPr>
        <p:spPr>
          <a:xfrm>
            <a:off x="562680" y="548640"/>
            <a:ext cx="8028000" cy="648000"/>
          </a:xfrm>
          <a:prstGeom prst="rect">
            <a:avLst/>
          </a:prstGeom>
        </p:spPr>
        <p:txBody>
          <a:bodyPr lIns="0" tIns="0" rIns="0" bIns="0">
            <a:normAutofit/>
          </a:bodyPr>
          <a:lstStyle/>
          <a:p>
            <a:pPr>
              <a:lnSpc>
                <a:spcPct val="100000"/>
              </a:lnSpc>
            </a:pPr>
            <a:r>
              <a:rPr lang="en-US" sz="4000" b="0" strike="noStrike" spc="-151">
                <a:solidFill>
                  <a:srgbClr val="00AE9E"/>
                </a:solidFill>
                <a:latin typeface="Arial"/>
                <a:ea typeface="ヒラギノ角ゴ Pro W3"/>
              </a:rPr>
              <a:t>Click to edit Master title style</a:t>
            </a:r>
            <a:endParaRPr lang="es-MX" sz="4000" b="0" strike="noStrike" spc="-1">
              <a:latin typeface="Arial"/>
            </a:endParaRPr>
          </a:p>
        </p:txBody>
      </p:sp>
      <p:sp>
        <p:nvSpPr>
          <p:cNvPr id="82" name="PlaceHolder 2"/>
          <p:cNvSpPr>
            <a:spLocks noGrp="1"/>
          </p:cNvSpPr>
          <p:nvPr>
            <p:ph type="title" idx="1"/>
          </p:nvPr>
        </p:nvSpPr>
        <p:spPr>
          <a:xfrm>
            <a:off x="558000" y="1412640"/>
            <a:ext cx="8028000" cy="4739760"/>
          </a:xfrm>
          <a:prstGeom prst="rect">
            <a:avLst/>
          </a:prstGeom>
        </p:spPr>
        <p:txBody>
          <a:bodyPr lIns="0" tIns="0" rIns="0" bIns="0">
            <a:noAutofit/>
          </a:bodyPr>
          <a:lstStyle/>
          <a:p>
            <a:pPr marL="4680" indent="-4680">
              <a:lnSpc>
                <a:spcPct val="114000"/>
              </a:lnSpc>
            </a:pPr>
            <a:r>
              <a:rPr lang="en-US" sz="1800" b="0" strike="noStrike" spc="-1">
                <a:solidFill>
                  <a:srgbClr val="000000"/>
                </a:solidFill>
                <a:latin typeface="Arial"/>
                <a:ea typeface="ヒラギノ角ゴ Pro W3"/>
              </a:rPr>
              <a:t>Text should be 12-18pt Arial. Do not use other fonts.</a:t>
            </a:r>
            <a:br/>
            <a:br/>
            <a:r>
              <a:rPr lang="en-US" sz="1800" b="0" strike="noStrike" spc="-1">
                <a:solidFill>
                  <a:srgbClr val="000000"/>
                </a:solidFill>
                <a:latin typeface="Arial"/>
                <a:ea typeface="ヒラギノ角ゴ Pro W3"/>
              </a:rPr>
              <a:t>Note</a:t>
            </a:r>
            <a:br/>
            <a:r>
              <a:rPr lang="en-US" sz="1800" b="0" strike="noStrike" spc="-1">
                <a:solidFill>
                  <a:srgbClr val="000000"/>
                </a:solidFill>
                <a:latin typeface="Arial"/>
                <a:ea typeface="ヒラギノ角ゴ Pro W3"/>
              </a:rPr>
              <a:t>This template should NOT be used to create publications, as this may mean</a:t>
            </a:r>
            <a:br/>
            <a:r>
              <a:rPr lang="en-US" sz="1800" b="0" strike="noStrike" spc="-1">
                <a:solidFill>
                  <a:srgbClr val="000000"/>
                </a:solidFill>
                <a:latin typeface="Arial"/>
                <a:ea typeface="ヒラギノ角ゴ Pro W3"/>
              </a:rPr>
              <a:t>publication on GOV.UK will not be possible. </a:t>
            </a:r>
            <a:br/>
            <a:br/>
            <a:r>
              <a:rPr lang="en-US" sz="1800" b="0" strike="noStrike" spc="-1">
                <a:solidFill>
                  <a:srgbClr val="000000"/>
                </a:solidFill>
                <a:latin typeface="Arial"/>
                <a:ea typeface="ヒラギノ角ゴ Pro W3"/>
              </a:rPr>
              <a:t>Please contact </a:t>
            </a:r>
            <a:r>
              <a:rPr lang="en-US" sz="1800" b="0" strike="noStrike" spc="-1">
                <a:solidFill>
                  <a:srgbClr val="000000"/>
                </a:solidFill>
                <a:latin typeface="Arial"/>
                <a:ea typeface="ヒラギノ角ゴ Pro W3"/>
                <a:hlinkClick r:id="rId14"/>
              </a:rPr>
              <a:t>publications@phe.gov.uk</a:t>
            </a:r>
            <a:r>
              <a:rPr lang="en-US" sz="1800" b="0" strike="noStrike" spc="-1">
                <a:solidFill>
                  <a:srgbClr val="000000"/>
                </a:solidFill>
                <a:latin typeface="Arial"/>
                <a:ea typeface="ヒラギノ角ゴ Pro W3"/>
              </a:rPr>
              <a:t> for more details</a:t>
            </a:r>
            <a:br>
              <a:rPr>
                <a:hlinkClick r:id="rId14"/>
              </a:rPr>
            </a:br>
            <a:endParaRPr lang="es-MX" sz="1800" b="0" strike="noStrike" spc="-1">
              <a:latin typeface="Arial"/>
            </a:endParaRPr>
          </a:p>
        </p:txBody>
      </p:sp>
      <p:sp>
        <p:nvSpPr>
          <p:cNvPr id="83" name="PlaceHolder 3"/>
          <p:cNvSpPr>
            <a:spLocks noGrp="1"/>
          </p:cNvSpPr>
          <p:nvPr>
            <p:ph type="sldNum" idx="2"/>
          </p:nvPr>
        </p:nvSpPr>
        <p:spPr>
          <a:xfrm>
            <a:off x="0" y="6308640"/>
            <a:ext cx="9144000" cy="549360"/>
          </a:xfrm>
          <a:prstGeom prst="rect">
            <a:avLst/>
          </a:prstGeom>
        </p:spPr>
        <p:txBody>
          <a:bodyPr lIns="0" tIns="0" bIns="0" anchor="ctr">
            <a:noAutofit/>
          </a:bodyPr>
          <a:lstStyle/>
          <a:p>
            <a:pPr marL="531720">
              <a:lnSpc>
                <a:spcPct val="100000"/>
              </a:lnSpc>
            </a:pPr>
            <a:r>
              <a:rPr lang="en-US" sz="1200" b="0" strike="noStrike" spc="-1">
                <a:solidFill>
                  <a:srgbClr val="FFFFFF"/>
                </a:solidFill>
                <a:latin typeface="Arial"/>
                <a:ea typeface="ヒラギノ角ゴ Pro W3"/>
              </a:rPr>
              <a:t>  </a:t>
            </a:r>
            <a:fld id="{AF7E76A6-F7A0-4DEB-A55E-F2D9B095885C}" type="slidenum">
              <a:rPr lang="en-US" sz="1200" b="0" strike="noStrike" spc="-1">
                <a:solidFill>
                  <a:srgbClr val="FFFFFF"/>
                </a:solidFill>
                <a:latin typeface="Arial"/>
                <a:ea typeface="ヒラギノ角ゴ Pro W3"/>
              </a:rPr>
              <a:t>‹Nº›</a:t>
            </a:fld>
            <a:endParaRPr lang="es-MX" sz="1200" b="0" strike="noStrike" spc="-1">
              <a:latin typeface="Times New Roman"/>
            </a:endParaRPr>
          </a:p>
        </p:txBody>
      </p:sp>
      <p:sp>
        <p:nvSpPr>
          <p:cNvPr id="84" name="PlaceHolder 4"/>
          <p:cNvSpPr>
            <a:spLocks noGrp="1"/>
          </p:cNvSpPr>
          <p:nvPr>
            <p:ph type="ftr" idx="3"/>
          </p:nvPr>
        </p:nvSpPr>
        <p:spPr>
          <a:xfrm>
            <a:off x="900000" y="6308640"/>
            <a:ext cx="8064360" cy="549360"/>
          </a:xfrm>
          <a:prstGeom prst="rect">
            <a:avLst/>
          </a:prstGeom>
        </p:spPr>
        <p:txBody>
          <a:bodyPr lIns="0" tIns="0" rIns="0" bIns="0" anchor="ctr">
            <a:noAutofit/>
          </a:bodyPr>
          <a:lstStyle/>
          <a:p>
            <a:pPr marL="173160">
              <a:lnSpc>
                <a:spcPct val="100000"/>
              </a:lnSpc>
            </a:pPr>
            <a:r>
              <a:rPr lang="en-US" sz="1200" b="0" strike="noStrike" spc="-1">
                <a:solidFill>
                  <a:srgbClr val="FFFFFF"/>
                </a:solidFill>
                <a:latin typeface="Arial"/>
              </a:rPr>
              <a:t>Presentation title - edit in Header and Footer</a:t>
            </a:r>
            <a:endParaRPr lang="es-MX" sz="1200" b="0" strike="noStrike" spc="-1">
              <a:latin typeface="Times New Roman"/>
            </a:endParaRPr>
          </a:p>
        </p:txBody>
      </p:sp>
      <p:sp>
        <p:nvSpPr>
          <p:cNvPr id="85" name="PlaceHolder 5"/>
          <p:cNvSpPr>
            <a:spLocks noGrp="1"/>
          </p:cNvSpPr>
          <p:nvPr>
            <p:ph type="body" idx="4"/>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a:buChar char=""/>
            </a:pPr>
            <a:r>
              <a:rPr lang="es-MX" sz="3200" b="0" strike="noStrike" spc="-1">
                <a:latin typeface="Arial"/>
              </a:rPr>
              <a:t>Pulse para editar el formato de texto del esquema</a:t>
            </a:r>
          </a:p>
          <a:p>
            <a:pPr marL="864000" lvl="1" indent="-324000">
              <a:spcBef>
                <a:spcPts val="1134"/>
              </a:spcBef>
              <a:buClr>
                <a:srgbClr val="000000"/>
              </a:buClr>
              <a:buSzPct val="75000"/>
              <a:buFont typeface="Symbol" charset="2"/>
              <a:buChar char=""/>
            </a:pPr>
            <a:r>
              <a:rPr lang="es-MX" sz="2800" b="0" strike="noStrike" spc="-1">
                <a:latin typeface="Arial"/>
              </a:rPr>
              <a:t>Segundo nivel del esquema</a:t>
            </a:r>
          </a:p>
          <a:p>
            <a:pPr marL="1296000" lvl="2" indent="-288000">
              <a:spcBef>
                <a:spcPts val="850"/>
              </a:spcBef>
              <a:buClr>
                <a:srgbClr val="000000"/>
              </a:buClr>
              <a:buSzPct val="45000"/>
              <a:buFont typeface="Wingdings"/>
              <a:buChar char=""/>
            </a:pPr>
            <a:r>
              <a:rPr lang="es-MX" sz="2400" b="0" strike="noStrike" spc="-1">
                <a:latin typeface="Arial"/>
              </a:rPr>
              <a:t>Tercer nivel del esquema</a:t>
            </a:r>
          </a:p>
          <a:p>
            <a:pPr marL="1728000" lvl="3" indent="-216000">
              <a:spcBef>
                <a:spcPts val="567"/>
              </a:spcBef>
              <a:buClr>
                <a:srgbClr val="000000"/>
              </a:buClr>
              <a:buSzPct val="75000"/>
              <a:buFont typeface="Symbol" charset="2"/>
              <a:buChar char=""/>
            </a:pPr>
            <a:r>
              <a:rPr lang="es-MX" sz="2000" b="0" strike="noStrike" spc="-1">
                <a:latin typeface="Arial"/>
              </a:rPr>
              <a:t>Cuarto nivel del esquema</a:t>
            </a:r>
          </a:p>
          <a:p>
            <a:pPr marL="2160000" lvl="4" indent="-216000">
              <a:spcBef>
                <a:spcPts val="283"/>
              </a:spcBef>
              <a:buClr>
                <a:srgbClr val="000000"/>
              </a:buClr>
              <a:buSzPct val="45000"/>
              <a:buFont typeface="Wingdings"/>
              <a:buChar char=""/>
            </a:pPr>
            <a:r>
              <a:rPr lang="es-MX" sz="2000" b="0" strike="noStrike" spc="-1">
                <a:latin typeface="Arial"/>
              </a:rPr>
              <a:t>Quinto nivel del esquema</a:t>
            </a:r>
          </a:p>
          <a:p>
            <a:pPr marL="2592000" lvl="5" indent="-216000">
              <a:spcBef>
                <a:spcPts val="283"/>
              </a:spcBef>
              <a:buClr>
                <a:srgbClr val="000000"/>
              </a:buClr>
              <a:buSzPct val="45000"/>
              <a:buFont typeface="Wingdings"/>
              <a:buChar char=""/>
            </a:pPr>
            <a:r>
              <a:rPr lang="es-MX" sz="2000" b="0" strike="noStrike" spc="-1">
                <a:latin typeface="Arial"/>
              </a:rPr>
              <a:t>Sexto nivel del esquema</a:t>
            </a:r>
          </a:p>
          <a:p>
            <a:pPr marL="3024000" lvl="6" indent="-216000">
              <a:spcBef>
                <a:spcPts val="283"/>
              </a:spcBef>
              <a:buClr>
                <a:srgbClr val="000000"/>
              </a:buClr>
              <a:buSzPct val="45000"/>
              <a:buFont typeface="Wingdings"/>
              <a:buChar char=""/>
            </a:pPr>
            <a:r>
              <a:rPr lang="es-MX" sz="2000" b="0" strike="noStrike" spc="-1">
                <a:latin typeface="Arial"/>
              </a:rPr>
              <a:t>Séptimo nivel del esquema</a:t>
            </a: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ransition/>
  <p:txStyles>
    <p:titleStyle/>
    <p:bodyStyle/>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a:p>
        </p:txBody>
      </p:sp>
      <p:sp>
        <p:nvSpPr>
          <p:cNvPr id="3" name="Marcador de texto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fecha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1ED16BD2-143B-4B4E-883C-3C2583693641}" type="datetimeFigureOut">
              <a:rPr lang="en-US" smtClean="0"/>
              <a:t>2/19/2021</a:t>
            </a:fld>
            <a:endParaRPr lang="en-US"/>
          </a:p>
        </p:txBody>
      </p:sp>
      <p:sp>
        <p:nvSpPr>
          <p:cNvPr id="5" name="Marcador de pie de página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a:lnSpc>
                <a:spcPct val="100000"/>
              </a:lnSpc>
            </a:pPr>
            <a:r>
              <a:rPr lang="en-US" sz="1200" b="0" strike="noStrike" spc="-1">
                <a:solidFill>
                  <a:srgbClr val="FFFFFF"/>
                </a:solidFill>
                <a:latin typeface="Arial"/>
              </a:rPr>
              <a:t>Presentation title - edit in Header and Footer</a:t>
            </a:r>
            <a:endParaRPr lang="es-MX" sz="1200" b="0" strike="noStrike" spc="-1">
              <a:latin typeface="Times New Roman"/>
            </a:endParaRPr>
          </a:p>
        </p:txBody>
      </p:sp>
      <p:sp>
        <p:nvSpPr>
          <p:cNvPr id="6" name="Marcador de número de diapositiva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a:lnSpc>
                <a:spcPct val="100000"/>
              </a:lnSpc>
            </a:pPr>
            <a:r>
              <a:rPr lang="en-US" sz="1200" b="0" strike="noStrike" spc="-1">
                <a:solidFill>
                  <a:srgbClr val="FFFFFF"/>
                </a:solidFill>
                <a:latin typeface="Arial"/>
                <a:ea typeface="ヒラギノ角ゴ Pro W3"/>
              </a:rPr>
              <a:t>  </a:t>
            </a:r>
            <a:fld id="{6B9C011E-AC84-4081-B204-C0A548FA5E60}" type="slidenum">
              <a:rPr lang="en-US" sz="1200" b="0" strike="noStrike" spc="-1" smtClean="0">
                <a:solidFill>
                  <a:srgbClr val="FFFFFF"/>
                </a:solidFill>
                <a:latin typeface="Arial"/>
                <a:ea typeface="ヒラギノ角ゴ Pro W3"/>
              </a:rPr>
              <a:t>‹Nº›</a:t>
            </a:fld>
            <a:r>
              <a:rPr lang="en-US" sz="1200" b="0" strike="noStrike" spc="-1">
                <a:solidFill>
                  <a:srgbClr val="FFFFFF"/>
                </a:solidFill>
                <a:latin typeface="Arial"/>
                <a:ea typeface="ヒラギノ角ゴ Pro W3"/>
              </a:rPr>
              <a:t> </a:t>
            </a:r>
            <a:endParaRPr lang="es-MX" sz="1200" b="0" strike="noStrike" spc="-1">
              <a:latin typeface="Times New Roman"/>
            </a:endParaRPr>
          </a:p>
        </p:txBody>
      </p:sp>
    </p:spTree>
    <p:extLst>
      <p:ext uri="{BB962C8B-B14F-4D97-AF65-F5344CB8AC3E}">
        <p14:creationId xmlns:p14="http://schemas.microsoft.com/office/powerpoint/2010/main" val="887997304"/>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 id="2147483717"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gov.uk/government/publications/whole-systems-approach-to-obesity" TargetMode="External"/><Relationship Id="rId2" Type="http://schemas.openxmlformats.org/officeDocument/2006/relationships/image" Target="../media/image1.jpg"/><Relationship Id="rId1" Type="http://schemas.openxmlformats.org/officeDocument/2006/relationships/slideLayout" Target="../slideLayouts/slideLayout36.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9.xml"/><Relationship Id="rId5" Type="http://schemas.openxmlformats.org/officeDocument/2006/relationships/image" Target="../media/image16.png"/><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9.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000" b="-2000"/>
          </a:stretch>
        </a:blipFill>
        <a:effectLst/>
      </p:bgPr>
    </p:bg>
    <p:spTree>
      <p:nvGrpSpPr>
        <p:cNvPr id="1" name=""/>
        <p:cNvGrpSpPr/>
        <p:nvPr/>
      </p:nvGrpSpPr>
      <p:grpSpPr>
        <a:xfrm>
          <a:off x="0" y="0"/>
          <a:ext cx="0" cy="0"/>
          <a:chOff x="0" y="0"/>
          <a:chExt cx="0" cy="0"/>
        </a:xfrm>
      </p:grpSpPr>
      <p:sp>
        <p:nvSpPr>
          <p:cNvPr id="128" name="TextShape 1"/>
          <p:cNvSpPr txBox="1"/>
          <p:nvPr/>
        </p:nvSpPr>
        <p:spPr>
          <a:xfrm>
            <a:off x="558000" y="2132959"/>
            <a:ext cx="6313846" cy="1927771"/>
          </a:xfrm>
          <a:prstGeom prst="rect">
            <a:avLst/>
          </a:prstGeom>
          <a:noFill/>
          <a:ln w="12600">
            <a:noFill/>
          </a:ln>
        </p:spPr>
        <p:txBody>
          <a:bodyPr lIns="0" tIns="0" rIns="0" bIns="0">
            <a:noAutofit/>
          </a:bodyPr>
          <a:lstStyle/>
          <a:p>
            <a:pPr>
              <a:lnSpc>
                <a:spcPct val="100000"/>
              </a:lnSpc>
            </a:pPr>
            <a:r>
              <a:rPr lang="es" sz="3100" b="0" i="0" strike="noStrike" cap="none" baseline="0" dirty="0">
                <a:solidFill>
                  <a:srgbClr val="FF5050"/>
                </a:solidFill>
                <a:effectLst/>
                <a:latin typeface="Playfair Display" pitchFamily="2" charset="0"/>
                <a:ea typeface="Arial"/>
                <a:cs typeface="Arial"/>
              </a:rPr>
              <a:t>Recurso E:   </a:t>
            </a:r>
            <a:br>
              <a:rPr sz="3100" dirty="0">
                <a:solidFill>
                  <a:srgbClr val="FF5050"/>
                </a:solidFill>
                <a:latin typeface="Playfair Display" pitchFamily="2" charset="0"/>
              </a:rPr>
            </a:br>
            <a:r>
              <a:rPr lang="es" sz="3100" b="0" i="0" strike="noStrike" cap="none" baseline="0" dirty="0">
                <a:solidFill>
                  <a:srgbClr val="FF5050"/>
                </a:solidFill>
                <a:effectLst/>
                <a:latin typeface="Playfair Display" pitchFamily="2" charset="0"/>
                <a:ea typeface="Arial"/>
                <a:cs typeface="Arial"/>
              </a:rPr>
              <a:t>Herramienta de mapeo de acciones </a:t>
            </a:r>
          </a:p>
          <a:p>
            <a:pPr>
              <a:lnSpc>
                <a:spcPct val="100000"/>
              </a:lnSpc>
            </a:pPr>
            <a:endParaRPr lang="es" sz="3100" dirty="0">
              <a:solidFill>
                <a:srgbClr val="FF5050"/>
              </a:solidFill>
              <a:latin typeface="Playfair Display" pitchFamily="2" charset="0"/>
              <a:ea typeface="Arial"/>
              <a:cs typeface="Arial"/>
            </a:endParaRPr>
          </a:p>
          <a:p>
            <a:pPr>
              <a:lnSpc>
                <a:spcPct val="100000"/>
              </a:lnSpc>
            </a:pPr>
            <a:r>
              <a:rPr lang="es" sz="3100" i="0" strike="noStrike" cap="none" baseline="0" dirty="0">
                <a:solidFill>
                  <a:srgbClr val="FF5050"/>
                </a:solidFill>
                <a:effectLst/>
                <a:latin typeface="Playfair Display" pitchFamily="2" charset="0"/>
                <a:ea typeface="Arial"/>
                <a:cs typeface="Arial"/>
              </a:rPr>
              <a:t>Guía de soporte</a:t>
            </a:r>
            <a:r>
              <a:rPr lang="es" sz="3100" b="1" i="0" strike="noStrike" cap="none" baseline="0" dirty="0">
                <a:solidFill>
                  <a:srgbClr val="FF5050"/>
                </a:solidFill>
                <a:effectLst/>
                <a:latin typeface="Playfair Display" pitchFamily="2" charset="0"/>
                <a:ea typeface="Arial"/>
                <a:cs typeface="Arial"/>
              </a:rPr>
              <a:t>  </a:t>
            </a:r>
            <a:br>
              <a:rPr sz="1800" dirty="0"/>
            </a:br>
            <a:r>
              <a:rPr lang="es" sz="1800" b="0" i="0" strike="noStrike" cap="none" spc="0" baseline="0" dirty="0">
                <a:solidFill>
                  <a:srgbClr val="000000"/>
                </a:solidFill>
                <a:effectLst/>
                <a:latin typeface="Arial"/>
                <a:ea typeface="Arial"/>
                <a:cs typeface="Arial"/>
              </a:rPr>
              <a:t> </a:t>
            </a:r>
            <a:br>
              <a:rPr sz="1800" dirty="0"/>
            </a:br>
            <a:r>
              <a:rPr lang="es" sz="1800" b="0" i="0" strike="noStrike" cap="none" spc="0" baseline="0" dirty="0">
                <a:solidFill>
                  <a:srgbClr val="000000"/>
                </a:solidFill>
                <a:effectLst/>
                <a:latin typeface="Arial"/>
                <a:ea typeface="Arial"/>
                <a:cs typeface="Arial"/>
              </a:rPr>
              <a:t> </a:t>
            </a:r>
            <a:r>
              <a:rPr lang="es" sz="1800" b="0" i="0" strike="noStrike" cap="none" spc="-151" baseline="0" dirty="0">
                <a:solidFill>
                  <a:srgbClr val="000000"/>
                </a:solidFill>
                <a:effectLst/>
                <a:latin typeface="Arial"/>
                <a:ea typeface="Arial"/>
                <a:cs typeface="Arial"/>
              </a:rPr>
              <a:t> </a:t>
            </a:r>
          </a:p>
        </p:txBody>
      </p:sp>
      <p:sp>
        <p:nvSpPr>
          <p:cNvPr id="5" name="TextShape 1"/>
          <p:cNvSpPr txBox="1"/>
          <p:nvPr/>
        </p:nvSpPr>
        <p:spPr>
          <a:xfrm>
            <a:off x="562088" y="4725144"/>
            <a:ext cx="5954127" cy="415707"/>
          </a:xfrm>
          <a:prstGeom prst="rect">
            <a:avLst/>
          </a:prstGeom>
          <a:noFill/>
          <a:ln w="12600">
            <a:noFill/>
          </a:ln>
        </p:spPr>
        <p:txBody>
          <a:bodyPr lIns="0" tIns="0" rIns="0" bIns="0">
            <a:noAutofit/>
          </a:bodyPr>
          <a:lstStyle/>
          <a:p>
            <a:pPr algn="l">
              <a:lnSpc>
                <a:spcPct val="90000"/>
              </a:lnSpc>
            </a:pPr>
            <a:r>
              <a:rPr lang="es" sz="1600" i="0" strike="noStrike" cap="none" baseline="0" dirty="0">
                <a:solidFill>
                  <a:schemeClr val="tx1"/>
                </a:solidFill>
                <a:effectLst/>
                <a:latin typeface="Roboto" panose="02000000000000000000" pitchFamily="2" charset="0"/>
                <a:ea typeface="Roboto" panose="02000000000000000000" pitchFamily="2" charset="0"/>
                <a:cs typeface="Arial"/>
              </a:rPr>
              <a:t>Una herramienta para comprender </a:t>
            </a:r>
            <a:r>
              <a:rPr lang="es" sz="1600" dirty="0">
                <a:solidFill>
                  <a:schemeClr val="tx1"/>
                </a:solidFill>
                <a:latin typeface="Roboto" panose="02000000000000000000" pitchFamily="2" charset="0"/>
                <a:ea typeface="Roboto" panose="02000000000000000000" pitchFamily="2" charset="0"/>
                <a:cs typeface="Arial"/>
              </a:rPr>
              <a:t>las acciones locales,</a:t>
            </a:r>
            <a:r>
              <a:rPr lang="es" sz="1600" i="0" strike="noStrike" cap="none" baseline="0" dirty="0">
                <a:solidFill>
                  <a:schemeClr val="tx1"/>
                </a:solidFill>
                <a:effectLst/>
                <a:latin typeface="Roboto" panose="02000000000000000000" pitchFamily="2" charset="0"/>
                <a:ea typeface="Roboto" panose="02000000000000000000" pitchFamily="2" charset="0"/>
                <a:cs typeface="Arial"/>
              </a:rPr>
              <a:t> actuales y futuras, para combatir la obesidad</a:t>
            </a:r>
          </a:p>
        </p:txBody>
      </p:sp>
      <p:sp>
        <p:nvSpPr>
          <p:cNvPr id="6" name="TextShape 1"/>
          <p:cNvSpPr txBox="1"/>
          <p:nvPr/>
        </p:nvSpPr>
        <p:spPr>
          <a:xfrm>
            <a:off x="557679" y="5805264"/>
            <a:ext cx="6314167" cy="664094"/>
          </a:xfrm>
          <a:prstGeom prst="rect">
            <a:avLst/>
          </a:prstGeom>
          <a:noFill/>
          <a:ln w="12600">
            <a:noFill/>
          </a:ln>
        </p:spPr>
        <p:txBody>
          <a:bodyPr lIns="0" tIns="0" rIns="0" bIns="0">
            <a:noAutofit/>
          </a:bodyPr>
          <a:lstStyle/>
          <a:p>
            <a:pPr algn="l"/>
            <a:r>
              <a:rPr lang="es-MX" sz="1050" dirty="0">
                <a:solidFill>
                  <a:schemeClr val="tx1"/>
                </a:solidFill>
                <a:effectLst/>
                <a:latin typeface="Roboto" panose="02000000000000000000" pitchFamily="2" charset="0"/>
                <a:ea typeface="Roboto" panose="02000000000000000000" pitchFamily="2" charset="0"/>
              </a:rPr>
              <a:t>Este recurso forma parte del “Enfoque de Sistemas Completos para combatir la Obesidad” de </a:t>
            </a:r>
            <a:r>
              <a:rPr lang="es-MX" sz="1050" dirty="0" err="1">
                <a:solidFill>
                  <a:schemeClr val="tx1"/>
                </a:solidFill>
                <a:effectLst/>
                <a:latin typeface="Roboto" panose="02000000000000000000" pitchFamily="2" charset="0"/>
                <a:ea typeface="Roboto" panose="02000000000000000000" pitchFamily="2" charset="0"/>
              </a:rPr>
              <a:t>Public</a:t>
            </a:r>
            <a:r>
              <a:rPr lang="es-MX" sz="1050" dirty="0">
                <a:solidFill>
                  <a:schemeClr val="tx1"/>
                </a:solidFill>
                <a:effectLst/>
                <a:latin typeface="Roboto" panose="02000000000000000000" pitchFamily="2" charset="0"/>
                <a:ea typeface="Roboto" panose="02000000000000000000" pitchFamily="2" charset="0"/>
              </a:rPr>
              <a:t> </a:t>
            </a:r>
            <a:r>
              <a:rPr lang="es-MX" sz="1050" dirty="0" err="1">
                <a:solidFill>
                  <a:schemeClr val="tx1"/>
                </a:solidFill>
                <a:effectLst/>
                <a:latin typeface="Roboto" panose="02000000000000000000" pitchFamily="2" charset="0"/>
                <a:ea typeface="Roboto" panose="02000000000000000000" pitchFamily="2" charset="0"/>
              </a:rPr>
              <a:t>Health</a:t>
            </a:r>
            <a:r>
              <a:rPr lang="es-MX" sz="1050" dirty="0">
                <a:solidFill>
                  <a:schemeClr val="tx1"/>
                </a:solidFill>
                <a:effectLst/>
                <a:latin typeface="Roboto" panose="02000000000000000000" pitchFamily="2" charset="0"/>
                <a:ea typeface="Roboto" panose="02000000000000000000" pitchFamily="2" charset="0"/>
              </a:rPr>
              <a:t> </a:t>
            </a:r>
            <a:r>
              <a:rPr lang="es-MX" sz="1050" dirty="0" err="1">
                <a:solidFill>
                  <a:schemeClr val="tx1"/>
                </a:solidFill>
                <a:effectLst/>
                <a:latin typeface="Roboto" panose="02000000000000000000" pitchFamily="2" charset="0"/>
                <a:ea typeface="Roboto" panose="02000000000000000000" pitchFamily="2" charset="0"/>
              </a:rPr>
              <a:t>England</a:t>
            </a:r>
            <a:r>
              <a:rPr lang="es-MX" sz="1050" dirty="0">
                <a:solidFill>
                  <a:schemeClr val="tx1"/>
                </a:solidFill>
                <a:effectLst/>
                <a:latin typeface="Roboto" panose="02000000000000000000" pitchFamily="2" charset="0"/>
                <a:ea typeface="Roboto" panose="02000000000000000000" pitchFamily="2" charset="0"/>
              </a:rPr>
              <a:t>. Por favor, busque la guía principal y los recursos adicionales, disponible en su versión original en inglés en: </a:t>
            </a:r>
          </a:p>
          <a:p>
            <a:pPr algn="l"/>
            <a:r>
              <a:rPr lang="es-MX" sz="1050" u="sng" dirty="0">
                <a:solidFill>
                  <a:schemeClr val="tx1"/>
                </a:solidFill>
                <a:effectLst/>
                <a:latin typeface="Roboto" panose="02000000000000000000" pitchFamily="2" charset="0"/>
                <a:ea typeface="Roboto" panose="02000000000000000000" pitchFamily="2" charset="0"/>
                <a:hlinkClick r:id="rId3"/>
              </a:rPr>
              <a:t>https://www.gov.uk/government/publications/whole-systems-approach-to-obesity</a:t>
            </a:r>
            <a:endParaRPr lang="es-MX" sz="1050" dirty="0">
              <a:solidFill>
                <a:schemeClr val="tx1"/>
              </a:solidFill>
              <a:latin typeface="Roboto" panose="02000000000000000000" pitchFamily="2" charset="0"/>
              <a:ea typeface="Roboto" panose="02000000000000000000" pitchFamily="2" charset="0"/>
            </a:endParaRPr>
          </a:p>
        </p:txBody>
      </p:sp>
    </p:spTree>
  </p:cSld>
  <p:clrMapOvr>
    <a:masterClrMapping/>
  </p:clrMapOvr>
  <mc:AlternateContent xmlns:mc="http://schemas.openxmlformats.org/markup-compatibility/2006" xmlns:p14="http://schemas.microsoft.com/office/powerpoint/2010/main">
    <mc:Choice Requires="p14">
      <p:transition spd="slow" p14:dur="3000"/>
    </mc:Choice>
    <mc:Fallback xmlns:p15="http://schemas.microsoft.com/office/powerpoint/2012/main" xmlns="">
      <p:transition spd="slow"/>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2" name="TextShape 1"/>
          <p:cNvSpPr txBox="1"/>
          <p:nvPr/>
        </p:nvSpPr>
        <p:spPr>
          <a:xfrm>
            <a:off x="539640" y="442080"/>
            <a:ext cx="7643880" cy="486000"/>
          </a:xfrm>
          <a:prstGeom prst="rect">
            <a:avLst/>
          </a:prstGeom>
          <a:noFill/>
          <a:ln w="12600">
            <a:noFill/>
          </a:ln>
        </p:spPr>
        <p:txBody>
          <a:bodyPr lIns="0" tIns="0" rIns="0" bIns="0">
            <a:normAutofit fontScale="30000" lnSpcReduction="20000"/>
          </a:bodyPr>
          <a:lstStyle/>
          <a:p>
            <a:r>
              <a:rPr lang="es" sz="9300" b="0" i="0" strike="noStrike" cap="none" baseline="0" dirty="0">
                <a:solidFill>
                  <a:srgbClr val="FF5050"/>
                </a:solidFill>
                <a:effectLst/>
                <a:latin typeface="Playfair Display" pitchFamily="2" charset="0"/>
                <a:ea typeface="Arial"/>
                <a:cs typeface="Arial"/>
              </a:rPr>
              <a:t>Mapeo de acciones: Opción 1</a:t>
            </a:r>
          </a:p>
          <a:p>
            <a:pPr>
              <a:lnSpc>
                <a:spcPct val="100000"/>
              </a:lnSpc>
            </a:pPr>
            <a:br>
              <a:rPr sz="1800" dirty="0"/>
            </a:br>
            <a:r>
              <a:rPr lang="es" sz="1800" b="0" i="0" strike="noStrike" cap="none" spc="0" baseline="0" dirty="0">
                <a:solidFill>
                  <a:srgbClr val="000000"/>
                </a:solidFill>
                <a:effectLst/>
                <a:latin typeface="Arial"/>
                <a:ea typeface="Arial"/>
                <a:cs typeface="Arial"/>
              </a:rPr>
              <a:t> </a:t>
            </a:r>
            <a:r>
              <a:rPr lang="es" sz="1800" b="0" i="0" strike="noStrike" cap="none" spc="-151" baseline="0" dirty="0">
                <a:solidFill>
                  <a:srgbClr val="000000"/>
                </a:solidFill>
                <a:effectLst/>
                <a:latin typeface="Arial"/>
                <a:ea typeface="Arial"/>
                <a:cs typeface="Arial"/>
              </a:rPr>
              <a:t> </a:t>
            </a:r>
          </a:p>
        </p:txBody>
      </p:sp>
      <p:sp>
        <p:nvSpPr>
          <p:cNvPr id="173" name="TextShape 2"/>
          <p:cNvSpPr txBox="1"/>
          <p:nvPr/>
        </p:nvSpPr>
        <p:spPr>
          <a:xfrm>
            <a:off x="0" y="6308640"/>
            <a:ext cx="9144000" cy="549360"/>
          </a:xfrm>
          <a:prstGeom prst="rect">
            <a:avLst/>
          </a:prstGeom>
          <a:solidFill>
            <a:srgbClr val="CC0000"/>
          </a:solidFill>
          <a:ln>
            <a:noFill/>
          </a:ln>
        </p:spPr>
        <p:txBody>
          <a:bodyPr lIns="0" tIns="0" bIns="0" anchor="ctr">
            <a:noAutofit/>
          </a:bodyPr>
          <a:lstStyle/>
          <a:p>
            <a:pPr marL="531720">
              <a:lnSpc>
                <a:spcPct val="100000"/>
              </a:lnSpc>
            </a:pPr>
            <a:r>
              <a:rPr lang="en-US" sz="1200" b="0" strike="noStrike" spc="-1">
                <a:solidFill>
                  <a:srgbClr val="FFFFFF"/>
                </a:solidFill>
                <a:latin typeface="Arial"/>
                <a:ea typeface="ヒラギノ角ゴ Pro W3"/>
              </a:rPr>
              <a:t>  </a:t>
            </a:r>
            <a:fld id="{90AB4639-3F57-497A-AA41-F2F1AE0325DB}" type="slidenum">
              <a:rPr lang="en-US" sz="1200" b="0" strike="noStrike" spc="-1">
                <a:solidFill>
                  <a:srgbClr val="FFFFFF"/>
                </a:solidFill>
                <a:latin typeface="Arial"/>
                <a:ea typeface="ヒラギノ角ゴ Pro W3"/>
              </a:rPr>
              <a:t>10</a:t>
            </a:fld>
            <a:endParaRPr lang="es-MX" sz="1200" b="0" strike="noStrike" spc="-1">
              <a:latin typeface="Arial"/>
            </a:endParaRPr>
          </a:p>
        </p:txBody>
      </p:sp>
      <p:sp>
        <p:nvSpPr>
          <p:cNvPr id="174" name="TextShape 3"/>
          <p:cNvSpPr txBox="1"/>
          <p:nvPr/>
        </p:nvSpPr>
        <p:spPr>
          <a:xfrm>
            <a:off x="539640" y="1124640"/>
            <a:ext cx="3888344" cy="4824640"/>
          </a:xfrm>
          <a:prstGeom prst="rect">
            <a:avLst/>
          </a:prstGeom>
          <a:noFill/>
          <a:ln w="12600">
            <a:noFill/>
          </a:ln>
        </p:spPr>
        <p:txBody>
          <a:bodyPr lIns="0" tIns="0" rIns="0" bIns="0">
            <a:normAutofit fontScale="95000"/>
          </a:bodyPr>
          <a:lstStyle/>
          <a:p>
            <a:pPr marL="4680" indent="-4680">
              <a:lnSpc>
                <a:spcPct val="114000"/>
              </a:lnSpc>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Paso 1: Acciones actuales</a:t>
            </a:r>
          </a:p>
          <a:p>
            <a:pPr marL="4680" indent="-4680">
              <a:lnSpc>
                <a:spcPct val="114000"/>
              </a:lnSpc>
            </a:pPr>
            <a:r>
              <a:rPr lang="en-GB" sz="1600" b="0" strike="noStrike" spc="-1" dirty="0">
                <a:solidFill>
                  <a:srgbClr val="000000"/>
                </a:solidFill>
                <a:latin typeface="Roboto" panose="02000000000000000000" pitchFamily="2" charset="0"/>
                <a:ea typeface="Roboto" panose="02000000000000000000" pitchFamily="2" charset="0"/>
              </a:rPr>
              <a:t> </a:t>
            </a:r>
            <a:endParaRPr lang="es-MX" sz="1600" b="0" strike="noStrike" spc="-1" dirty="0">
              <a:latin typeface="Roboto" panose="02000000000000000000" pitchFamily="2" charset="0"/>
              <a:ea typeface="Roboto" panose="02000000000000000000" pitchFamily="2" charset="0"/>
            </a:endParaRPr>
          </a:p>
          <a:p>
            <a:pPr marL="457200" indent="-457200">
              <a:lnSpc>
                <a:spcPts val="2134"/>
              </a:lnSpc>
              <a:buClr>
                <a:srgbClr val="98002E"/>
              </a:buClr>
              <a:buFont typeface="Symbol" charset="2"/>
              <a:buChar char=""/>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Para la opción 1, solo las primeras 3 columnas de las hojas de </a:t>
            </a:r>
            <a:r>
              <a:rPr lang="es" sz="1600" b="0" i="0" strike="noStrike" cap="none" spc="-1" baseline="0" dirty="0">
                <a:solidFill>
                  <a:schemeClr val="tx1"/>
                </a:solidFill>
                <a:effectLst/>
                <a:latin typeface="Roboto" panose="02000000000000000000" pitchFamily="2" charset="0"/>
                <a:ea typeface="Roboto" panose="02000000000000000000" pitchFamily="2" charset="0"/>
                <a:cs typeface="Arial"/>
              </a:rPr>
              <a:t>trabajo de acción actuales </a:t>
            </a: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y planificadas deben completarse.</a:t>
            </a:r>
            <a:endParaRPr lang="es-MX" sz="1600" b="0" strike="noStrike" spc="-1" dirty="0">
              <a:latin typeface="Roboto" panose="02000000000000000000" pitchFamily="2" charset="0"/>
              <a:ea typeface="Roboto" panose="02000000000000000000" pitchFamily="2" charset="0"/>
            </a:endParaRPr>
          </a:p>
          <a:p>
            <a:pPr marL="457200" indent="-457200">
              <a:lnSpc>
                <a:spcPts val="2134"/>
              </a:lnSpc>
              <a:buClr>
                <a:srgbClr val="98002E"/>
              </a:buClr>
              <a:buFont typeface="Symbol" charset="2"/>
              <a:buChar char=""/>
            </a:pPr>
            <a:r>
              <a:rPr lang="es" sz="1600" spc="-1" dirty="0">
                <a:solidFill>
                  <a:srgbClr val="000000"/>
                </a:solidFill>
                <a:latin typeface="Roboto" panose="02000000000000000000" pitchFamily="2" charset="0"/>
                <a:ea typeface="Roboto" panose="02000000000000000000" pitchFamily="2" charset="0"/>
                <a:cs typeface="Arial"/>
              </a:rPr>
              <a:t>L</a:t>
            </a: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as 5 columnas restantes deben completarse para la opción 2.</a:t>
            </a:r>
            <a:endParaRPr lang="es-MX" sz="1600" b="0" strike="noStrike" spc="-1" dirty="0">
              <a:latin typeface="Roboto" panose="02000000000000000000" pitchFamily="2" charset="0"/>
              <a:ea typeface="Roboto" panose="02000000000000000000" pitchFamily="2" charset="0"/>
            </a:endParaRPr>
          </a:p>
          <a:p>
            <a:pPr marL="457200" indent="-457200">
              <a:lnSpc>
                <a:spcPts val="2134"/>
              </a:lnSpc>
              <a:buClr>
                <a:srgbClr val="98002E"/>
              </a:buClr>
              <a:buFont typeface="Symbol" charset="2"/>
              <a:buChar char=""/>
            </a:pPr>
            <a:r>
              <a:rPr lang="es" sz="1600" spc="-1" dirty="0">
                <a:solidFill>
                  <a:srgbClr val="000000"/>
                </a:solidFill>
                <a:latin typeface="Roboto" panose="02000000000000000000" pitchFamily="2" charset="0"/>
                <a:ea typeface="Roboto" panose="02000000000000000000" pitchFamily="2" charset="0"/>
                <a:cs typeface="Arial"/>
              </a:rPr>
              <a:t>C</a:t>
            </a: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omo primer </a:t>
            </a:r>
            <a:r>
              <a:rPr lang="es" sz="1600" b="0" i="0" strike="noStrike" cap="none" spc="-1" baseline="0" dirty="0">
                <a:solidFill>
                  <a:schemeClr val="tx1"/>
                </a:solidFill>
                <a:effectLst/>
                <a:latin typeface="Roboto" panose="02000000000000000000" pitchFamily="2" charset="0"/>
                <a:ea typeface="Roboto" panose="02000000000000000000" pitchFamily="2" charset="0"/>
                <a:cs typeface="Arial"/>
              </a:rPr>
              <a:t>paso, trabajar con </a:t>
            </a: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colegas para identificar y enumerar todas las acciones actuales que se están llevando a cabo para prevenir o reducir la obesidad.</a:t>
            </a:r>
            <a:endParaRPr lang="es-MX" sz="1600" b="0" strike="noStrike" spc="-1" dirty="0">
              <a:latin typeface="Roboto" panose="02000000000000000000" pitchFamily="2" charset="0"/>
              <a:ea typeface="Roboto" panose="02000000000000000000" pitchFamily="2" charset="0"/>
            </a:endParaRPr>
          </a:p>
          <a:p>
            <a:pPr marL="457200" indent="-457200">
              <a:lnSpc>
                <a:spcPts val="2134"/>
              </a:lnSpc>
              <a:buClr>
                <a:srgbClr val="98002E"/>
              </a:buClr>
              <a:buFont typeface="Symbol" charset="2"/>
              <a:buChar char=""/>
            </a:pPr>
            <a:r>
              <a:rPr lang="es" sz="1600" spc="-1" dirty="0">
                <a:solidFill>
                  <a:srgbClr val="000000"/>
                </a:solidFill>
                <a:latin typeface="Roboto" panose="02000000000000000000" pitchFamily="2" charset="0"/>
                <a:ea typeface="Roboto" panose="02000000000000000000" pitchFamily="2" charset="0"/>
                <a:cs typeface="Arial"/>
              </a:rPr>
              <a:t>P</a:t>
            </a: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roporcione un nombre breve (columna 1) y una descripción (columna 2) para cada acción, por ejemplo, MEND, campaña Change4Life...</a:t>
            </a:r>
          </a:p>
        </p:txBody>
      </p:sp>
      <p:sp>
        <p:nvSpPr>
          <p:cNvPr id="175" name="CustomShape 4"/>
          <p:cNvSpPr/>
          <p:nvPr/>
        </p:nvSpPr>
        <p:spPr>
          <a:xfrm>
            <a:off x="4602240" y="1927080"/>
            <a:ext cx="1585080" cy="248400"/>
          </a:xfrm>
          <a:custGeom>
            <a:avLst/>
            <a:gdLst/>
            <a:ahLst/>
            <a:cxnLst/>
            <a:rect l="l" t="t" r="r" b="b"/>
            <a:pathLst>
              <a:path w="137665" h="21600">
                <a:moveTo>
                  <a:pt x="0" y="0"/>
                </a:moveTo>
                <a:lnTo>
                  <a:pt x="0" y="21600"/>
                </a:lnTo>
                <a:lnTo>
                  <a:pt x="137665" y="21600"/>
                </a:lnTo>
                <a:lnTo>
                  <a:pt x="137665" y="0"/>
                </a:lnTo>
                <a:close/>
              </a:path>
            </a:pathLst>
          </a:custGeom>
          <a:noFill/>
          <a:ln>
            <a:noFill/>
          </a:ln>
        </p:spPr>
        <p:style>
          <a:lnRef idx="0">
            <a:scrgbClr r="0" g="0" b="0"/>
          </a:lnRef>
          <a:fillRef idx="0">
            <a:scrgbClr r="0" g="0" b="0"/>
          </a:fillRef>
          <a:effectRef idx="0">
            <a:scrgbClr r="0" g="0" b="0"/>
          </a:effectRef>
          <a:fontRef idx="minor"/>
        </p:style>
        <p:txBody>
          <a:bodyPr>
            <a:noAutofit/>
          </a:bodyPr>
          <a:lstStyle/>
          <a:p>
            <a:pPr>
              <a:lnSpc>
                <a:spcPct val="100000"/>
              </a:lnSpc>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Por ejemplo…</a:t>
            </a:r>
          </a:p>
          <a:p>
            <a:pPr>
              <a:lnSpc>
                <a:spcPct val="100000"/>
              </a:lnSpc>
            </a:pPr>
            <a:endParaRPr lang="es-MX" sz="1600" b="0" strike="noStrike" spc="-1" dirty="0">
              <a:latin typeface="Arial"/>
            </a:endParaRPr>
          </a:p>
        </p:txBody>
      </p:sp>
      <p:sp>
        <p:nvSpPr>
          <p:cNvPr id="177" name="TextShape 5"/>
          <p:cNvSpPr txBox="1"/>
          <p:nvPr/>
        </p:nvSpPr>
        <p:spPr>
          <a:xfrm>
            <a:off x="900000" y="6308640"/>
            <a:ext cx="8064360" cy="549360"/>
          </a:xfrm>
          <a:prstGeom prst="rect">
            <a:avLst/>
          </a:prstGeom>
          <a:solidFill>
            <a:srgbClr val="CC0000"/>
          </a:solidFill>
          <a:ln>
            <a:noFill/>
          </a:ln>
        </p:spPr>
        <p:txBody>
          <a:bodyPr lIns="0" tIns="0" rIns="0" bIns="0" anchor="ctr">
            <a:noAutofit/>
          </a:bodyPr>
          <a:lstStyle/>
          <a:p>
            <a:pPr marL="173160">
              <a:lnSpc>
                <a:spcPct val="100000"/>
              </a:lnSpc>
            </a:pPr>
            <a:r>
              <a:rPr lang="es" sz="1200" b="0" i="0" strike="noStrike" cap="none" spc="-1" baseline="0">
                <a:solidFill>
                  <a:srgbClr val="FFFFFF"/>
                </a:solidFill>
                <a:effectLst/>
                <a:latin typeface="Arial"/>
                <a:ea typeface="Arial"/>
                <a:cs typeface="Arial"/>
              </a:rPr>
              <a:t>Recurso E: Herramienta de mapeo de acciones </a:t>
            </a:r>
          </a:p>
        </p:txBody>
      </p:sp>
      <p:pic>
        <p:nvPicPr>
          <p:cNvPr id="3" name="Imagen 2">
            <a:extLst>
              <a:ext uri="{FF2B5EF4-FFF2-40B4-BE49-F238E27FC236}">
                <a16:creationId xmlns:a16="http://schemas.microsoft.com/office/drawing/2014/main" id="{740A0C90-4BBC-46F3-B83F-95A17EEDEACD}"/>
              </a:ext>
            </a:extLst>
          </p:cNvPr>
          <p:cNvPicPr>
            <a:picLocks noChangeAspect="1"/>
          </p:cNvPicPr>
          <p:nvPr/>
        </p:nvPicPr>
        <p:blipFill>
          <a:blip r:embed="rId3"/>
          <a:stretch>
            <a:fillRect/>
          </a:stretch>
        </p:blipFill>
        <p:spPr>
          <a:xfrm>
            <a:off x="4643746" y="2316036"/>
            <a:ext cx="4107366" cy="34290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3000"/>
    </mc:Choice>
    <mc:Fallback xmlns:p15="http://schemas.microsoft.com/office/powerpoint/2012/main" xmlns="">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8" name="TextShape 1"/>
          <p:cNvSpPr txBox="1"/>
          <p:nvPr/>
        </p:nvSpPr>
        <p:spPr>
          <a:xfrm>
            <a:off x="539640" y="477360"/>
            <a:ext cx="7609680" cy="503368"/>
          </a:xfrm>
          <a:prstGeom prst="rect">
            <a:avLst/>
          </a:prstGeom>
          <a:noFill/>
          <a:ln w="12600">
            <a:noFill/>
          </a:ln>
        </p:spPr>
        <p:txBody>
          <a:bodyPr lIns="0" tIns="0" rIns="0" bIns="0">
            <a:normAutofit fontScale="55000" lnSpcReduction="20000"/>
          </a:bodyPr>
          <a:lstStyle/>
          <a:p>
            <a:pPr>
              <a:lnSpc>
                <a:spcPct val="100000"/>
              </a:lnSpc>
            </a:pPr>
            <a:r>
              <a:rPr lang="es" sz="5100" b="0" i="0" strike="noStrike" cap="none" baseline="0" dirty="0">
                <a:solidFill>
                  <a:srgbClr val="FF5050"/>
                </a:solidFill>
                <a:effectLst/>
                <a:latin typeface="Playfair Display" pitchFamily="2" charset="0"/>
                <a:ea typeface="Arial"/>
                <a:cs typeface="Arial"/>
              </a:rPr>
              <a:t>Acciones de mapeo Opción 1  </a:t>
            </a:r>
            <a:br>
              <a:rPr sz="1800" dirty="0"/>
            </a:br>
            <a:r>
              <a:rPr lang="es" sz="1800" b="0" i="0" strike="noStrike" cap="none" spc="0" baseline="0" dirty="0">
                <a:solidFill>
                  <a:srgbClr val="000000"/>
                </a:solidFill>
                <a:effectLst/>
                <a:latin typeface="Arial"/>
                <a:ea typeface="Arial"/>
                <a:cs typeface="Arial"/>
              </a:rPr>
              <a:t> </a:t>
            </a:r>
            <a:r>
              <a:rPr lang="es" sz="1800" b="0" i="0" strike="noStrike" cap="none" spc="-151" baseline="0" dirty="0">
                <a:solidFill>
                  <a:srgbClr val="000000"/>
                </a:solidFill>
                <a:effectLst/>
                <a:latin typeface="Arial"/>
                <a:ea typeface="Arial"/>
                <a:cs typeface="Arial"/>
              </a:rPr>
              <a:t> </a:t>
            </a:r>
          </a:p>
        </p:txBody>
      </p:sp>
      <p:sp>
        <p:nvSpPr>
          <p:cNvPr id="179" name="TextShape 2"/>
          <p:cNvSpPr txBox="1"/>
          <p:nvPr/>
        </p:nvSpPr>
        <p:spPr>
          <a:xfrm>
            <a:off x="0" y="6308640"/>
            <a:ext cx="9144000" cy="549360"/>
          </a:xfrm>
          <a:prstGeom prst="rect">
            <a:avLst/>
          </a:prstGeom>
          <a:solidFill>
            <a:srgbClr val="CC0000"/>
          </a:solidFill>
          <a:ln>
            <a:noFill/>
          </a:ln>
        </p:spPr>
        <p:txBody>
          <a:bodyPr lIns="0" tIns="0" bIns="0" anchor="ctr">
            <a:noAutofit/>
          </a:bodyPr>
          <a:lstStyle/>
          <a:p>
            <a:pPr marL="531720">
              <a:lnSpc>
                <a:spcPct val="100000"/>
              </a:lnSpc>
            </a:pPr>
            <a:r>
              <a:rPr lang="en-US" sz="1200" b="0" strike="noStrike" spc="-1">
                <a:solidFill>
                  <a:srgbClr val="FFFFFF"/>
                </a:solidFill>
                <a:latin typeface="Arial"/>
                <a:ea typeface="ヒラギノ角ゴ Pro W3"/>
              </a:rPr>
              <a:t>  </a:t>
            </a:r>
            <a:fld id="{20E3AC13-F032-41C1-8FFF-C5E055AB9E3A}" type="slidenum">
              <a:rPr lang="en-US" sz="1200" b="0" strike="noStrike" spc="-1">
                <a:solidFill>
                  <a:srgbClr val="FFFFFF"/>
                </a:solidFill>
                <a:latin typeface="Arial"/>
                <a:ea typeface="ヒラギノ角ゴ Pro W3"/>
              </a:rPr>
              <a:t>11</a:t>
            </a:fld>
            <a:endParaRPr lang="es-MX" sz="1200" b="0" strike="noStrike" spc="-1">
              <a:latin typeface="Arial"/>
            </a:endParaRPr>
          </a:p>
        </p:txBody>
      </p:sp>
      <p:sp>
        <p:nvSpPr>
          <p:cNvPr id="180" name="TextShape 3"/>
          <p:cNvSpPr txBox="1"/>
          <p:nvPr/>
        </p:nvSpPr>
        <p:spPr>
          <a:xfrm>
            <a:off x="539640" y="1377000"/>
            <a:ext cx="3672320" cy="4703760"/>
          </a:xfrm>
          <a:prstGeom prst="rect">
            <a:avLst/>
          </a:prstGeom>
          <a:noFill/>
          <a:ln w="12600">
            <a:noFill/>
          </a:ln>
        </p:spPr>
        <p:txBody>
          <a:bodyPr lIns="0" tIns="0" rIns="0" bIns="0">
            <a:normAutofit/>
          </a:bodyPr>
          <a:lstStyle/>
          <a:p>
            <a:pPr marL="4680" indent="-4680">
              <a:lnSpc>
                <a:spcPct val="114000"/>
              </a:lnSpc>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Paso 2: ¿Dónde está dirigida la acción? </a:t>
            </a:r>
          </a:p>
          <a:p>
            <a:pPr marL="4680" indent="-4680">
              <a:lnSpc>
                <a:spcPct val="114000"/>
              </a:lnSpc>
            </a:pPr>
            <a:endParaRPr lang="es-MX" sz="1600" b="0" strike="noStrike" spc="-1" dirty="0">
              <a:latin typeface="Roboto" panose="02000000000000000000" pitchFamily="2" charset="0"/>
              <a:ea typeface="Roboto" panose="02000000000000000000" pitchFamily="2" charset="0"/>
            </a:endParaRPr>
          </a:p>
          <a:p>
            <a:pPr marL="457200" indent="-457200">
              <a:lnSpc>
                <a:spcPts val="2134"/>
              </a:lnSpc>
              <a:buClr>
                <a:srgbClr val="98002E"/>
              </a:buClr>
              <a:buFont typeface="Symbol" charset="2"/>
              <a:buChar char=""/>
            </a:pPr>
            <a:r>
              <a:rPr lang="es" sz="1600" spc="-1" dirty="0">
                <a:solidFill>
                  <a:srgbClr val="000000"/>
                </a:solidFill>
                <a:latin typeface="Roboto" panose="02000000000000000000" pitchFamily="2" charset="0"/>
                <a:ea typeface="Roboto" panose="02000000000000000000" pitchFamily="2" charset="0"/>
                <a:cs typeface="Arial"/>
              </a:rPr>
              <a:t>L</a:t>
            </a: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a tercera columna le pide que indique dónde se dirige la acción con respecto a los Determinantes más amplios de la salud (Dahlgren y Whitehead, 1991) – ver siguiente diapositiva para obtener detalles.</a:t>
            </a:r>
            <a:endParaRPr lang="es-MX" sz="1600" b="0" strike="noStrike" spc="-1" dirty="0">
              <a:latin typeface="Roboto" panose="02000000000000000000" pitchFamily="2" charset="0"/>
              <a:ea typeface="Roboto" panose="02000000000000000000" pitchFamily="2" charset="0"/>
            </a:endParaRPr>
          </a:p>
          <a:p>
            <a:pPr marL="457200" indent="-457200">
              <a:lnSpc>
                <a:spcPts val="2134"/>
              </a:lnSpc>
              <a:buClr>
                <a:srgbClr val="98002E"/>
              </a:buClr>
              <a:buFont typeface="Symbol" charset="2"/>
              <a:buChar char=""/>
            </a:pPr>
            <a:r>
              <a:rPr lang="es" sz="1600" spc="-1" dirty="0">
                <a:solidFill>
                  <a:srgbClr val="000000"/>
                </a:solidFill>
                <a:latin typeface="Roboto" panose="02000000000000000000" pitchFamily="2" charset="0"/>
                <a:ea typeface="Roboto" panose="02000000000000000000" pitchFamily="2" charset="0"/>
                <a:cs typeface="Arial"/>
              </a:rPr>
              <a:t>C</a:t>
            </a: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onsejo: al clasificar la acción, piense en quién o dónde está dirigida la acción.</a:t>
            </a:r>
            <a:endParaRPr lang="es-MX" sz="1600" b="0" strike="noStrike" spc="-1" dirty="0">
              <a:latin typeface="Roboto" panose="02000000000000000000" pitchFamily="2" charset="0"/>
              <a:ea typeface="Roboto" panose="02000000000000000000" pitchFamily="2" charset="0"/>
            </a:endParaRPr>
          </a:p>
          <a:p>
            <a:pPr marL="457200" indent="-457200">
              <a:lnSpc>
                <a:spcPts val="2134"/>
              </a:lnSpc>
              <a:buClr>
                <a:srgbClr val="98002E"/>
              </a:buClr>
              <a:buFont typeface="Symbol" charset="2"/>
              <a:buChar char=""/>
            </a:pPr>
            <a:r>
              <a:rPr lang="es" sz="1600" spc="-1" dirty="0">
                <a:solidFill>
                  <a:srgbClr val="000000"/>
                </a:solidFill>
                <a:latin typeface="Roboto" panose="02000000000000000000" pitchFamily="2" charset="0"/>
                <a:ea typeface="Roboto" panose="02000000000000000000" pitchFamily="2" charset="0"/>
                <a:cs typeface="Arial"/>
              </a:rPr>
              <a:t>A</a:t>
            </a: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l completar este paso, puede ver cómo sus acciones se mapean contra las causas percibidas de la obesidad.</a:t>
            </a:r>
          </a:p>
          <a:p>
            <a:pPr marL="4680" indent="-4680">
              <a:lnSpc>
                <a:spcPct val="114000"/>
              </a:lnSpc>
            </a:pPr>
            <a:r>
              <a:rPr lang="en-GB" sz="1400" b="1" strike="noStrike" spc="-1" dirty="0">
                <a:solidFill>
                  <a:srgbClr val="01BED4"/>
                </a:solidFill>
                <a:latin typeface="Arial"/>
                <a:ea typeface="ヒラギノ角ゴ Pro W3"/>
              </a:rPr>
              <a:t> </a:t>
            </a:r>
            <a:endParaRPr lang="es-MX" sz="1400" b="0" strike="noStrike" spc="-1" dirty="0">
              <a:latin typeface="Arial"/>
            </a:endParaRPr>
          </a:p>
        </p:txBody>
      </p:sp>
      <p:sp>
        <p:nvSpPr>
          <p:cNvPr id="182" name="CustomShape 4"/>
          <p:cNvSpPr/>
          <p:nvPr/>
        </p:nvSpPr>
        <p:spPr>
          <a:xfrm>
            <a:off x="4572000" y="1953000"/>
            <a:ext cx="1308407" cy="305105"/>
          </a:xfrm>
          <a:custGeom>
            <a:avLst/>
            <a:gdLst/>
            <a:ahLst/>
            <a:cxnLst/>
            <a:rect l="l" t="t" r="r" b="b"/>
            <a:pathLst>
              <a:path w="21600" h="21600">
                <a:moveTo>
                  <a:pt x="0" y="0"/>
                </a:moveTo>
                <a:lnTo>
                  <a:pt x="21600" y="0"/>
                </a:lnTo>
                <a:lnTo>
                  <a:pt x="21600" y="21600"/>
                </a:lnTo>
                <a:lnTo>
                  <a:pt x="0" y="21600"/>
                </a:lnTo>
                <a:close/>
              </a:path>
            </a:pathLst>
          </a:custGeom>
          <a:noFill/>
          <a:ln>
            <a:noFill/>
          </a:ln>
        </p:spPr>
        <p:style>
          <a:lnRef idx="0">
            <a:scrgbClr r="0" g="0" b="0"/>
          </a:lnRef>
          <a:fillRef idx="0">
            <a:scrgbClr r="0" g="0" b="0"/>
          </a:fillRef>
          <a:effectRef idx="0">
            <a:scrgbClr r="0" g="0" b="0"/>
          </a:effectRef>
          <a:fontRef idx="minor"/>
        </p:style>
        <p:txBody>
          <a:bodyPr wrap="none">
            <a:spAutoFit/>
          </a:bodyPr>
          <a:lstStyle/>
          <a:p>
            <a:pPr>
              <a:lnSpc>
                <a:spcPct val="100000"/>
              </a:lnSpc>
            </a:pPr>
            <a:r>
              <a:rPr lang="es" sz="1400" b="0" i="0" strike="noStrike" cap="none" spc="-1" baseline="0" dirty="0">
                <a:solidFill>
                  <a:schemeClr val="tx1"/>
                </a:solidFill>
                <a:effectLst/>
                <a:latin typeface="Roboto" panose="02000000000000000000" pitchFamily="2" charset="0"/>
                <a:ea typeface="Roboto" panose="02000000000000000000" pitchFamily="2" charset="0"/>
                <a:cs typeface="Arial"/>
              </a:rPr>
              <a:t>Por ejemplo…</a:t>
            </a:r>
          </a:p>
        </p:txBody>
      </p:sp>
      <p:sp>
        <p:nvSpPr>
          <p:cNvPr id="183" name="TextShape 5"/>
          <p:cNvSpPr txBox="1"/>
          <p:nvPr/>
        </p:nvSpPr>
        <p:spPr>
          <a:xfrm>
            <a:off x="900000" y="6308640"/>
            <a:ext cx="8064360" cy="549360"/>
          </a:xfrm>
          <a:prstGeom prst="rect">
            <a:avLst/>
          </a:prstGeom>
          <a:noFill/>
          <a:ln>
            <a:noFill/>
          </a:ln>
        </p:spPr>
        <p:txBody>
          <a:bodyPr lIns="0" tIns="0" rIns="0" bIns="0" anchor="ctr">
            <a:noAutofit/>
          </a:bodyPr>
          <a:lstStyle/>
          <a:p>
            <a:pPr marL="173160">
              <a:lnSpc>
                <a:spcPct val="100000"/>
              </a:lnSpc>
            </a:pPr>
            <a:r>
              <a:rPr lang="es" sz="1200" b="0" i="0" strike="noStrike" cap="none" spc="-1" baseline="0">
                <a:solidFill>
                  <a:srgbClr val="FFFFFF"/>
                </a:solidFill>
                <a:effectLst/>
                <a:latin typeface="Arial"/>
                <a:ea typeface="Arial"/>
                <a:cs typeface="Arial"/>
              </a:rPr>
              <a:t>Recurso E: Herramienta de mapeo de acciones </a:t>
            </a:r>
          </a:p>
        </p:txBody>
      </p:sp>
      <p:pic>
        <p:nvPicPr>
          <p:cNvPr id="3" name="Imagen 2">
            <a:extLst>
              <a:ext uri="{FF2B5EF4-FFF2-40B4-BE49-F238E27FC236}">
                <a16:creationId xmlns:a16="http://schemas.microsoft.com/office/drawing/2014/main" id="{114F5E3E-0CA7-4F66-ABF1-2B065656FAF3}"/>
              </a:ext>
            </a:extLst>
          </p:cNvPr>
          <p:cNvPicPr>
            <a:picLocks noChangeAspect="1"/>
          </p:cNvPicPr>
          <p:nvPr/>
        </p:nvPicPr>
        <p:blipFill>
          <a:blip r:embed="rId3"/>
          <a:stretch>
            <a:fillRect/>
          </a:stretch>
        </p:blipFill>
        <p:spPr>
          <a:xfrm>
            <a:off x="4601436" y="2395440"/>
            <a:ext cx="4236999" cy="3083733"/>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3000"/>
    </mc:Choice>
    <mc:Fallback xmlns:p15="http://schemas.microsoft.com/office/powerpoint/2012/main" xmlns="">
      <p:transitio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4" name="TextShape 1"/>
          <p:cNvSpPr txBox="1"/>
          <p:nvPr/>
        </p:nvSpPr>
        <p:spPr>
          <a:xfrm>
            <a:off x="0" y="6308640"/>
            <a:ext cx="9144000" cy="549360"/>
          </a:xfrm>
          <a:prstGeom prst="rect">
            <a:avLst/>
          </a:prstGeom>
          <a:solidFill>
            <a:srgbClr val="CC0000"/>
          </a:solidFill>
          <a:ln>
            <a:noFill/>
          </a:ln>
        </p:spPr>
        <p:txBody>
          <a:bodyPr lIns="0" tIns="0" bIns="0" anchor="ctr">
            <a:noAutofit/>
          </a:bodyPr>
          <a:lstStyle/>
          <a:p>
            <a:pPr marL="531720">
              <a:lnSpc>
                <a:spcPct val="100000"/>
              </a:lnSpc>
            </a:pPr>
            <a:r>
              <a:rPr lang="en-US" sz="1200" b="0" strike="noStrike" spc="-1">
                <a:solidFill>
                  <a:srgbClr val="FFFFFF"/>
                </a:solidFill>
                <a:latin typeface="Arial"/>
                <a:ea typeface="ヒラギノ角ゴ Pro W3"/>
              </a:rPr>
              <a:t>  </a:t>
            </a:r>
            <a:fld id="{B6610EA4-1478-4D17-B28E-7B4F3EA5BB41}" type="slidenum">
              <a:rPr lang="en-US" sz="1200" b="0" strike="noStrike" spc="-1">
                <a:solidFill>
                  <a:srgbClr val="FFFFFF"/>
                </a:solidFill>
                <a:latin typeface="Arial"/>
                <a:ea typeface="ヒラギノ角ゴ Pro W3"/>
              </a:rPr>
              <a:t>12</a:t>
            </a:fld>
            <a:endParaRPr lang="es-MX" sz="1200" b="0" strike="noStrike" spc="-1">
              <a:latin typeface="Arial"/>
            </a:endParaRPr>
          </a:p>
        </p:txBody>
      </p:sp>
      <p:sp>
        <p:nvSpPr>
          <p:cNvPr id="185" name="TextShape 2"/>
          <p:cNvSpPr txBox="1"/>
          <p:nvPr/>
        </p:nvSpPr>
        <p:spPr>
          <a:xfrm>
            <a:off x="539640" y="411120"/>
            <a:ext cx="7596000" cy="486000"/>
          </a:xfrm>
          <a:prstGeom prst="rect">
            <a:avLst/>
          </a:prstGeom>
          <a:noFill/>
          <a:ln w="12600">
            <a:noFill/>
          </a:ln>
        </p:spPr>
        <p:txBody>
          <a:bodyPr lIns="0" tIns="0" rIns="0" bIns="0" anchor="ctr">
            <a:normAutofit/>
          </a:bodyPr>
          <a:lstStyle/>
          <a:p>
            <a:pPr>
              <a:lnSpc>
                <a:spcPct val="100000"/>
              </a:lnSpc>
            </a:pPr>
            <a:r>
              <a:rPr lang="es" sz="2800" b="0" i="0" strike="noStrike" cap="none" baseline="0" dirty="0">
                <a:solidFill>
                  <a:srgbClr val="FF5050"/>
                </a:solidFill>
                <a:effectLst/>
                <a:latin typeface="Playfair Display" pitchFamily="2" charset="0"/>
                <a:ea typeface="Arial"/>
                <a:cs typeface="Arial"/>
              </a:rPr>
              <a:t>Acciones de mapeo Opción 1</a:t>
            </a:r>
          </a:p>
        </p:txBody>
      </p:sp>
      <p:sp>
        <p:nvSpPr>
          <p:cNvPr id="186" name="TextShape 3"/>
          <p:cNvSpPr txBox="1"/>
          <p:nvPr/>
        </p:nvSpPr>
        <p:spPr>
          <a:xfrm>
            <a:off x="539640" y="1319760"/>
            <a:ext cx="4104368" cy="4986000"/>
          </a:xfrm>
          <a:prstGeom prst="rect">
            <a:avLst/>
          </a:prstGeom>
          <a:noFill/>
          <a:ln w="12600">
            <a:noFill/>
          </a:ln>
        </p:spPr>
        <p:txBody>
          <a:bodyPr lIns="0" tIns="0" rIns="0" bIns="0">
            <a:normAutofit/>
          </a:bodyPr>
          <a:lstStyle/>
          <a:p>
            <a:pPr marL="4680" indent="-4680">
              <a:lnSpc>
                <a:spcPct val="114000"/>
              </a:lnSpc>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Adaptado de Dahlgren y Whitehead (1991)</a:t>
            </a:r>
          </a:p>
          <a:p>
            <a:pPr marL="4680" indent="-4680">
              <a:lnSpc>
                <a:spcPct val="114000"/>
              </a:lnSpc>
            </a:pPr>
            <a:r>
              <a:rPr lang="en-GB" sz="1600" b="0" strike="noStrike" spc="-1" dirty="0">
                <a:solidFill>
                  <a:srgbClr val="000000"/>
                </a:solidFill>
                <a:latin typeface="Roboto" panose="02000000000000000000" pitchFamily="2" charset="0"/>
                <a:ea typeface="Roboto" panose="02000000000000000000" pitchFamily="2" charset="0"/>
              </a:rPr>
              <a:t> </a:t>
            </a:r>
            <a:endParaRPr lang="es-MX" sz="1600" b="0" strike="noStrike" spc="-1" dirty="0">
              <a:latin typeface="Roboto" panose="02000000000000000000" pitchFamily="2" charset="0"/>
              <a:ea typeface="Roboto" panose="02000000000000000000" pitchFamily="2" charset="0"/>
            </a:endParaRPr>
          </a:p>
          <a:p>
            <a:pPr marL="457200" indent="-457200">
              <a:lnSpc>
                <a:spcPts val="2134"/>
              </a:lnSpc>
              <a:buClr>
                <a:srgbClr val="98002E"/>
              </a:buClr>
              <a:buFont typeface="Symbol" charset="2"/>
              <a:buChar char=""/>
            </a:pPr>
            <a:r>
              <a:rPr lang="es" sz="1600" spc="-1" dirty="0">
                <a:solidFill>
                  <a:srgbClr val="000000"/>
                </a:solidFill>
                <a:latin typeface="Roboto" panose="02000000000000000000" pitchFamily="2" charset="0"/>
                <a:ea typeface="Roboto" panose="02000000000000000000" pitchFamily="2" charset="0"/>
                <a:cs typeface="Arial"/>
              </a:rPr>
              <a:t>A</a:t>
            </a: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 la derecha, es una versión adaptada del modelo de Determinantes Más Amplios de la Salud.</a:t>
            </a:r>
            <a:endParaRPr lang="es-MX" sz="1600" b="0" strike="noStrike" spc="-1" dirty="0">
              <a:latin typeface="Roboto" panose="02000000000000000000" pitchFamily="2" charset="0"/>
              <a:ea typeface="Roboto" panose="02000000000000000000" pitchFamily="2" charset="0"/>
            </a:endParaRPr>
          </a:p>
          <a:p>
            <a:pPr marL="457200" indent="-457200">
              <a:lnSpc>
                <a:spcPts val="2134"/>
              </a:lnSpc>
              <a:buClr>
                <a:srgbClr val="98002E"/>
              </a:buClr>
              <a:buFont typeface="Symbol" charset="2"/>
              <a:buChar char=""/>
            </a:pPr>
            <a:r>
              <a:rPr lang="es" sz="1600" spc="-1" dirty="0">
                <a:solidFill>
                  <a:srgbClr val="000000"/>
                </a:solidFill>
                <a:latin typeface="Roboto" panose="02000000000000000000" pitchFamily="2" charset="0"/>
                <a:ea typeface="Roboto" panose="02000000000000000000" pitchFamily="2" charset="0"/>
                <a:cs typeface="Arial"/>
              </a:rPr>
              <a:t>T</a:t>
            </a: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odos los factores se consideran que afectan a la salud.</a:t>
            </a:r>
            <a:endParaRPr lang="es-MX" sz="1600" b="0" strike="noStrike" spc="-1" dirty="0">
              <a:latin typeface="Roboto" panose="02000000000000000000" pitchFamily="2" charset="0"/>
              <a:ea typeface="Roboto" panose="02000000000000000000" pitchFamily="2" charset="0"/>
            </a:endParaRPr>
          </a:p>
          <a:p>
            <a:pPr marL="457200" indent="-457200">
              <a:lnSpc>
                <a:spcPts val="2134"/>
              </a:lnSpc>
              <a:buClr>
                <a:srgbClr val="98002E"/>
              </a:buClr>
              <a:buFont typeface="Symbol" charset="2"/>
              <a:buChar char=""/>
            </a:pPr>
            <a:r>
              <a:rPr lang="es" sz="1600" spc="-1" dirty="0">
                <a:solidFill>
                  <a:srgbClr val="000000"/>
                </a:solidFill>
                <a:latin typeface="Roboto" panose="02000000000000000000" pitchFamily="2" charset="0"/>
                <a:ea typeface="Roboto" panose="02000000000000000000" pitchFamily="2" charset="0"/>
                <a:cs typeface="Arial"/>
              </a:rPr>
              <a:t>D</a:t>
            </a: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esde los factores biológicos individuales, hasta las condiciones en las que vivimos, trabajamos y jugamos... a las condiciones más amplias, que incluyen influencias culturales y políticas.</a:t>
            </a:r>
            <a:endParaRPr lang="es-MX" sz="1600" b="0" strike="noStrike" spc="-1" dirty="0">
              <a:latin typeface="Roboto" panose="02000000000000000000" pitchFamily="2" charset="0"/>
              <a:ea typeface="Roboto" panose="02000000000000000000" pitchFamily="2" charset="0"/>
            </a:endParaRPr>
          </a:p>
          <a:p>
            <a:pPr marL="457200" indent="-457200">
              <a:lnSpc>
                <a:spcPts val="2134"/>
              </a:lnSpc>
              <a:buClr>
                <a:srgbClr val="98002E"/>
              </a:buClr>
              <a:buFont typeface="Symbol" charset="2"/>
              <a:buChar char=""/>
            </a:pPr>
            <a:r>
              <a:rPr lang="es" sz="1600" spc="-1" dirty="0">
                <a:solidFill>
                  <a:srgbClr val="000000"/>
                </a:solidFill>
                <a:latin typeface="Roboto" panose="02000000000000000000" pitchFamily="2" charset="0"/>
                <a:ea typeface="Roboto" panose="02000000000000000000" pitchFamily="2" charset="0"/>
                <a:cs typeface="Arial"/>
              </a:rPr>
              <a:t>L</a:t>
            </a: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as causas de la obesidad y las acciones sobre la obesidad, se pueden mapear contra estos cinco niveles.</a:t>
            </a:r>
          </a:p>
          <a:p>
            <a:pPr marL="361800" indent="-361800">
              <a:lnSpc>
                <a:spcPct val="114000"/>
              </a:lnSpc>
            </a:pPr>
            <a:r>
              <a:rPr lang="en-GB" sz="1600" b="0" strike="noStrike" spc="-1" dirty="0">
                <a:solidFill>
                  <a:srgbClr val="000000"/>
                </a:solidFill>
                <a:latin typeface="Arial"/>
                <a:ea typeface="ヒラギノ角ゴ Pro W3"/>
              </a:rPr>
              <a:t> </a:t>
            </a:r>
            <a:endParaRPr lang="es-MX" sz="1600" b="0" strike="noStrike" spc="-1" dirty="0">
              <a:latin typeface="Arial"/>
            </a:endParaRPr>
          </a:p>
        </p:txBody>
      </p:sp>
      <p:sp>
        <p:nvSpPr>
          <p:cNvPr id="188" name="TextShape 4"/>
          <p:cNvSpPr txBox="1"/>
          <p:nvPr/>
        </p:nvSpPr>
        <p:spPr>
          <a:xfrm>
            <a:off x="900000" y="6308640"/>
            <a:ext cx="8064360" cy="549360"/>
          </a:xfrm>
          <a:prstGeom prst="rect">
            <a:avLst/>
          </a:prstGeom>
          <a:solidFill>
            <a:srgbClr val="CC0000"/>
          </a:solidFill>
          <a:ln>
            <a:noFill/>
          </a:ln>
        </p:spPr>
        <p:txBody>
          <a:bodyPr lIns="0" tIns="0" rIns="0" bIns="0" anchor="ctr">
            <a:noAutofit/>
          </a:bodyPr>
          <a:lstStyle/>
          <a:p>
            <a:pPr marL="173160">
              <a:lnSpc>
                <a:spcPct val="100000"/>
              </a:lnSpc>
            </a:pPr>
            <a:r>
              <a:rPr lang="es" sz="1200" b="0" i="0" strike="noStrike" cap="none" spc="-1" baseline="0">
                <a:solidFill>
                  <a:srgbClr val="FFFFFF"/>
                </a:solidFill>
                <a:effectLst/>
                <a:latin typeface="Arial"/>
                <a:ea typeface="Arial"/>
                <a:cs typeface="Arial"/>
              </a:rPr>
              <a:t>Recurso E: Herramienta de mapeo de acciones </a:t>
            </a:r>
          </a:p>
        </p:txBody>
      </p:sp>
      <p:sp>
        <p:nvSpPr>
          <p:cNvPr id="189" name="TextShape 5"/>
          <p:cNvSpPr txBox="1"/>
          <p:nvPr/>
        </p:nvSpPr>
        <p:spPr>
          <a:xfrm>
            <a:off x="5557680" y="5105520"/>
            <a:ext cx="3406680" cy="954000"/>
          </a:xfrm>
          <a:prstGeom prst="rect">
            <a:avLst/>
          </a:prstGeom>
          <a:noFill/>
          <a:ln>
            <a:noFill/>
          </a:ln>
        </p:spPr>
        <p:txBody>
          <a:bodyPr>
            <a:noAutofit/>
          </a:bodyPr>
          <a:lstStyle/>
          <a:p>
            <a:pPr>
              <a:lnSpc>
                <a:spcPct val="100000"/>
              </a:lnSpc>
            </a:pPr>
            <a:r>
              <a:rPr lang="es" sz="1300" b="0" i="0" strike="noStrike" cap="none" spc="-1" baseline="0" dirty="0">
                <a:solidFill>
                  <a:srgbClr val="000000"/>
                </a:solidFill>
                <a:effectLst/>
                <a:latin typeface="Roboto" panose="02000000000000000000" pitchFamily="2" charset="0"/>
                <a:ea typeface="Roboto" panose="02000000000000000000" pitchFamily="2" charset="0"/>
                <a:cs typeface="Arial"/>
              </a:rPr>
              <a:t>33. Dahlgren G, Whitehead M. Policies and strategies to promote social equity in health. Stockholm, Sweden: Institute for future studies; 1991.</a:t>
            </a:r>
          </a:p>
        </p:txBody>
      </p:sp>
      <p:pic>
        <p:nvPicPr>
          <p:cNvPr id="3" name="Imagen 2">
            <a:extLst>
              <a:ext uri="{FF2B5EF4-FFF2-40B4-BE49-F238E27FC236}">
                <a16:creationId xmlns:a16="http://schemas.microsoft.com/office/drawing/2014/main" id="{DCA9C3C7-B095-4F04-8155-CB5E40D1E88A}"/>
              </a:ext>
            </a:extLst>
          </p:cNvPr>
          <p:cNvPicPr>
            <a:picLocks noChangeAspect="1"/>
          </p:cNvPicPr>
          <p:nvPr/>
        </p:nvPicPr>
        <p:blipFill>
          <a:blip r:embed="rId3"/>
          <a:stretch>
            <a:fillRect/>
          </a:stretch>
        </p:blipFill>
        <p:spPr>
          <a:xfrm>
            <a:off x="5607692" y="835442"/>
            <a:ext cx="2572624" cy="402671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3000"/>
    </mc:Choice>
    <mc:Fallback xmlns:p15="http://schemas.microsoft.com/office/powerpoint/2012/main" xmlns="">
      <p:transition spd="slow"/>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0" name="TextShape 1"/>
          <p:cNvSpPr txBox="1"/>
          <p:nvPr/>
        </p:nvSpPr>
        <p:spPr>
          <a:xfrm>
            <a:off x="0" y="6308640"/>
            <a:ext cx="9144000" cy="549360"/>
          </a:xfrm>
          <a:prstGeom prst="rect">
            <a:avLst/>
          </a:prstGeom>
          <a:solidFill>
            <a:srgbClr val="CC0000"/>
          </a:solidFill>
          <a:ln>
            <a:noFill/>
          </a:ln>
        </p:spPr>
        <p:txBody>
          <a:bodyPr lIns="0" tIns="0" bIns="0" anchor="ctr">
            <a:noAutofit/>
          </a:bodyPr>
          <a:lstStyle/>
          <a:p>
            <a:pPr marL="531720">
              <a:lnSpc>
                <a:spcPct val="100000"/>
              </a:lnSpc>
            </a:pPr>
            <a:r>
              <a:rPr lang="en-US" sz="1200" b="0" strike="noStrike" spc="-1">
                <a:solidFill>
                  <a:srgbClr val="FFFFFF"/>
                </a:solidFill>
                <a:latin typeface="Arial"/>
                <a:ea typeface="ヒラギノ角ゴ Pro W3"/>
              </a:rPr>
              <a:t>  </a:t>
            </a:r>
            <a:fld id="{B81B01DA-150B-46F5-8AE4-E63E40400B74}" type="slidenum">
              <a:rPr lang="en-US" sz="1200" b="0" strike="noStrike" spc="-1">
                <a:solidFill>
                  <a:srgbClr val="FFFFFF"/>
                </a:solidFill>
                <a:latin typeface="Arial"/>
                <a:ea typeface="ヒラギノ角ゴ Pro W3"/>
              </a:rPr>
              <a:t>13</a:t>
            </a:fld>
            <a:endParaRPr lang="es-MX" sz="1200" b="0" strike="noStrike" spc="-1">
              <a:latin typeface="Arial"/>
            </a:endParaRPr>
          </a:p>
        </p:txBody>
      </p:sp>
      <p:sp>
        <p:nvSpPr>
          <p:cNvPr id="191" name="TextShape 2"/>
          <p:cNvSpPr txBox="1"/>
          <p:nvPr/>
        </p:nvSpPr>
        <p:spPr>
          <a:xfrm>
            <a:off x="539640" y="1316880"/>
            <a:ext cx="4153680" cy="4800600"/>
          </a:xfrm>
          <a:prstGeom prst="rect">
            <a:avLst/>
          </a:prstGeom>
          <a:noFill/>
          <a:ln w="12600">
            <a:noFill/>
          </a:ln>
        </p:spPr>
        <p:txBody>
          <a:bodyPr lIns="0" tIns="0" rIns="0" bIns="0">
            <a:normAutofit/>
          </a:bodyPr>
          <a:lstStyle/>
          <a:p>
            <a:pPr marL="4680" indent="-4680">
              <a:lnSpc>
                <a:spcPct val="114000"/>
              </a:lnSpc>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Paso 3: Acciones planificadas</a:t>
            </a:r>
          </a:p>
          <a:p>
            <a:pPr marL="4680" indent="-4680">
              <a:lnSpc>
                <a:spcPct val="114000"/>
              </a:lnSpc>
            </a:pPr>
            <a:endParaRPr lang="es-MX" sz="1600" b="0" strike="noStrike" spc="-1" dirty="0">
              <a:latin typeface="Roboto" panose="02000000000000000000" pitchFamily="2" charset="0"/>
              <a:ea typeface="Roboto" panose="02000000000000000000" pitchFamily="2" charset="0"/>
            </a:endParaRPr>
          </a:p>
          <a:p>
            <a:pPr marL="457200" indent="-457200">
              <a:lnSpc>
                <a:spcPts val="2134"/>
              </a:lnSpc>
              <a:buClr>
                <a:srgbClr val="98002E"/>
              </a:buClr>
              <a:buFont typeface="Symbol" charset="2"/>
              <a:buChar char=""/>
            </a:pPr>
            <a:r>
              <a:rPr lang="es" sz="1600" spc="-1" dirty="0">
                <a:solidFill>
                  <a:srgbClr val="000000"/>
                </a:solidFill>
                <a:latin typeface="Roboto" panose="02000000000000000000" pitchFamily="2" charset="0"/>
                <a:ea typeface="Roboto" panose="02000000000000000000" pitchFamily="2" charset="0"/>
                <a:cs typeface="Arial"/>
              </a:rPr>
              <a:t>C</a:t>
            </a: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ompletar en la hoja de trabajo separada (2. acciones planificadas).</a:t>
            </a:r>
            <a:endParaRPr lang="es-MX" sz="1600" b="0" strike="noStrike" spc="-1" dirty="0">
              <a:latin typeface="Roboto" panose="02000000000000000000" pitchFamily="2" charset="0"/>
              <a:ea typeface="Roboto" panose="02000000000000000000" pitchFamily="2" charset="0"/>
            </a:endParaRPr>
          </a:p>
          <a:p>
            <a:pPr marL="457200" indent="-457200">
              <a:lnSpc>
                <a:spcPts val="2134"/>
              </a:lnSpc>
              <a:buClr>
                <a:srgbClr val="98002E"/>
              </a:buClr>
              <a:buFont typeface="Symbol" charset="2"/>
              <a:buChar char=""/>
            </a:pPr>
            <a:r>
              <a:rPr lang="es" sz="1600" spc="-1" dirty="0">
                <a:solidFill>
                  <a:srgbClr val="000000"/>
                </a:solidFill>
                <a:latin typeface="Roboto" panose="02000000000000000000" pitchFamily="2" charset="0"/>
                <a:ea typeface="Roboto" panose="02000000000000000000" pitchFamily="2" charset="0"/>
                <a:cs typeface="Arial"/>
              </a:rPr>
              <a:t>R</a:t>
            </a: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epetir el proceso anterior, pero trabajar con colegas para identificar y enumerar todas las acciones planificadas que se han acordado para prevenir o reducir la obesidad en los próximos 3 años.</a:t>
            </a:r>
            <a:endParaRPr lang="es-MX" sz="1600" b="0" strike="noStrike" spc="-1" dirty="0">
              <a:latin typeface="Roboto" panose="02000000000000000000" pitchFamily="2" charset="0"/>
              <a:ea typeface="Roboto" panose="02000000000000000000" pitchFamily="2" charset="0"/>
            </a:endParaRPr>
          </a:p>
          <a:p>
            <a:pPr marL="457200" indent="-457200">
              <a:lnSpc>
                <a:spcPts val="2134"/>
              </a:lnSpc>
              <a:buClr>
                <a:srgbClr val="98002E"/>
              </a:buClr>
              <a:buFont typeface="Symbol" charset="2"/>
              <a:buChar char=""/>
            </a:pPr>
            <a:r>
              <a:rPr lang="es" sz="1600" spc="-1" dirty="0">
                <a:solidFill>
                  <a:srgbClr val="000000"/>
                </a:solidFill>
                <a:latin typeface="Roboto" panose="02000000000000000000" pitchFamily="2" charset="0"/>
                <a:ea typeface="Roboto" panose="02000000000000000000" pitchFamily="2" charset="0"/>
                <a:cs typeface="Arial"/>
              </a:rPr>
              <a:t>P</a:t>
            </a: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roporcionar un nombre breve (columna 1) y una descripción (columna 2) para cada acción, por ejemplo</a:t>
            </a:r>
            <a:r>
              <a:rPr lang="es" sz="1600" spc="-1" dirty="0">
                <a:solidFill>
                  <a:srgbClr val="000000"/>
                </a:solidFill>
                <a:latin typeface="Roboto" panose="02000000000000000000" pitchFamily="2" charset="0"/>
                <a:ea typeface="Roboto" panose="02000000000000000000" pitchFamily="2" charset="0"/>
                <a:cs typeface="Arial"/>
              </a:rPr>
              <a:t>,</a:t>
            </a: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 ciclovías.</a:t>
            </a:r>
            <a:endParaRPr lang="es-MX" sz="1600" b="0" strike="noStrike" spc="-1" dirty="0">
              <a:latin typeface="Roboto" panose="02000000000000000000" pitchFamily="2" charset="0"/>
              <a:ea typeface="Roboto" panose="02000000000000000000" pitchFamily="2" charset="0"/>
            </a:endParaRPr>
          </a:p>
          <a:p>
            <a:pPr marL="457200" indent="-457200">
              <a:lnSpc>
                <a:spcPts val="2134"/>
              </a:lnSpc>
              <a:buClr>
                <a:srgbClr val="98002E"/>
              </a:buClr>
              <a:buFont typeface="Symbol" charset="2"/>
              <a:buChar char=""/>
            </a:pPr>
            <a:r>
              <a:rPr lang="es" sz="1600" spc="-1" dirty="0">
                <a:solidFill>
                  <a:srgbClr val="000000"/>
                </a:solidFill>
                <a:latin typeface="Roboto" panose="02000000000000000000" pitchFamily="2" charset="0"/>
                <a:ea typeface="Roboto" panose="02000000000000000000" pitchFamily="2" charset="0"/>
                <a:cs typeface="Arial"/>
              </a:rPr>
              <a:t>C</a:t>
            </a: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ategorizar donde  piensa que la acción está dirigida.</a:t>
            </a:r>
          </a:p>
        </p:txBody>
      </p:sp>
      <p:sp>
        <p:nvSpPr>
          <p:cNvPr id="193" name="CustomShape 3"/>
          <p:cNvSpPr/>
          <p:nvPr/>
        </p:nvSpPr>
        <p:spPr>
          <a:xfrm>
            <a:off x="4860000" y="1628640"/>
            <a:ext cx="4284000" cy="3960360"/>
          </a:xfrm>
          <a:custGeom>
            <a:avLst/>
            <a:gdLst/>
            <a:ahLst/>
            <a:cxnLst/>
            <a:rect l="l" t="t" r="r" b="b"/>
            <a:pathLst>
              <a:path w="23365" h="21600">
                <a:moveTo>
                  <a:pt x="10800" y="0"/>
                </a:moveTo>
                <a:lnTo>
                  <a:pt x="0" y="10800"/>
                </a:lnTo>
                <a:lnTo>
                  <a:pt x="12565" y="21600"/>
                </a:lnTo>
                <a:lnTo>
                  <a:pt x="23365" y="10800"/>
                </a:lnTo>
                <a:close/>
              </a:path>
            </a:pathLst>
          </a:custGeom>
          <a:noFill/>
          <a:ln>
            <a:noFill/>
          </a:ln>
        </p:spPr>
        <p:style>
          <a:lnRef idx="0">
            <a:scrgbClr r="0" g="0" b="0"/>
          </a:lnRef>
          <a:fillRef idx="0">
            <a:scrgbClr r="0" g="0" b="0"/>
          </a:fillRef>
          <a:effectRef idx="0">
            <a:scrgbClr r="0" g="0" b="0"/>
          </a:effectRef>
          <a:fontRef idx="minor"/>
        </p:style>
        <p:txBody>
          <a:bodyPr>
            <a:noAutofit/>
          </a:bodyPr>
          <a:lstStyle/>
          <a:p>
            <a:pPr>
              <a:lnSpc>
                <a:spcPct val="100000"/>
              </a:lnSpc>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Por ejemplo…</a:t>
            </a:r>
          </a:p>
          <a:p>
            <a:pPr>
              <a:lnSpc>
                <a:spcPct val="100000"/>
              </a:lnSpc>
            </a:pPr>
            <a:endParaRPr lang="es-MX" sz="1600" b="0" strike="noStrike" spc="-1" dirty="0">
              <a:latin typeface="Arial"/>
            </a:endParaRPr>
          </a:p>
        </p:txBody>
      </p:sp>
      <p:sp>
        <p:nvSpPr>
          <p:cNvPr id="194" name="TextShape 4"/>
          <p:cNvSpPr txBox="1"/>
          <p:nvPr/>
        </p:nvSpPr>
        <p:spPr>
          <a:xfrm>
            <a:off x="539640" y="339840"/>
            <a:ext cx="7643880" cy="486000"/>
          </a:xfrm>
          <a:prstGeom prst="rect">
            <a:avLst/>
          </a:prstGeom>
          <a:noFill/>
          <a:ln w="12600">
            <a:noFill/>
          </a:ln>
        </p:spPr>
        <p:txBody>
          <a:bodyPr lIns="0" tIns="0" rIns="0" bIns="0" anchor="ctr">
            <a:normAutofit/>
          </a:bodyPr>
          <a:lstStyle/>
          <a:p>
            <a:pPr>
              <a:lnSpc>
                <a:spcPct val="100000"/>
              </a:lnSpc>
            </a:pPr>
            <a:r>
              <a:rPr lang="es" sz="2800" b="0" i="0" strike="noStrike" cap="none" baseline="0" dirty="0">
                <a:solidFill>
                  <a:srgbClr val="FF5050"/>
                </a:solidFill>
                <a:effectLst/>
                <a:latin typeface="Playfair Display" pitchFamily="2" charset="0"/>
                <a:ea typeface="Arial"/>
                <a:cs typeface="Arial"/>
              </a:rPr>
              <a:t>Acciones de mapeo Opción 1</a:t>
            </a:r>
          </a:p>
        </p:txBody>
      </p:sp>
      <p:sp>
        <p:nvSpPr>
          <p:cNvPr id="195" name="TextShape 5"/>
          <p:cNvSpPr txBox="1"/>
          <p:nvPr/>
        </p:nvSpPr>
        <p:spPr>
          <a:xfrm>
            <a:off x="900000" y="6308640"/>
            <a:ext cx="8064360" cy="549360"/>
          </a:xfrm>
          <a:prstGeom prst="rect">
            <a:avLst/>
          </a:prstGeom>
          <a:solidFill>
            <a:srgbClr val="CC0000"/>
          </a:solidFill>
          <a:ln>
            <a:noFill/>
          </a:ln>
        </p:spPr>
        <p:txBody>
          <a:bodyPr lIns="0" tIns="0" rIns="0" bIns="0" anchor="ctr">
            <a:noAutofit/>
          </a:bodyPr>
          <a:lstStyle/>
          <a:p>
            <a:pPr marL="173160">
              <a:lnSpc>
                <a:spcPct val="100000"/>
              </a:lnSpc>
            </a:pPr>
            <a:r>
              <a:rPr lang="es" sz="1200" b="0" i="0" strike="noStrike" cap="none" spc="-1" baseline="0">
                <a:solidFill>
                  <a:srgbClr val="FFFFFF"/>
                </a:solidFill>
                <a:effectLst/>
                <a:latin typeface="Arial"/>
                <a:ea typeface="Arial"/>
                <a:cs typeface="Arial"/>
              </a:rPr>
              <a:t>Recurso E: Herramienta de mapeo de acciones </a:t>
            </a:r>
          </a:p>
        </p:txBody>
      </p:sp>
      <p:pic>
        <p:nvPicPr>
          <p:cNvPr id="3" name="Imagen 2">
            <a:extLst>
              <a:ext uri="{FF2B5EF4-FFF2-40B4-BE49-F238E27FC236}">
                <a16:creationId xmlns:a16="http://schemas.microsoft.com/office/drawing/2014/main" id="{6660EEEA-D845-482D-90F2-0B4CA7D2DFEE}"/>
              </a:ext>
            </a:extLst>
          </p:cNvPr>
          <p:cNvPicPr>
            <a:picLocks noChangeAspect="1"/>
          </p:cNvPicPr>
          <p:nvPr/>
        </p:nvPicPr>
        <p:blipFill>
          <a:blip r:embed="rId2"/>
          <a:stretch>
            <a:fillRect/>
          </a:stretch>
        </p:blipFill>
        <p:spPr>
          <a:xfrm>
            <a:off x="5002560" y="2420888"/>
            <a:ext cx="3961800" cy="2234331"/>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3000"/>
    </mc:Choice>
    <mc:Fallback xmlns:p15="http://schemas.microsoft.com/office/powerpoint/2012/main" xmlns="">
      <p:transitio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6" name="TextShape 1"/>
          <p:cNvSpPr txBox="1"/>
          <p:nvPr/>
        </p:nvSpPr>
        <p:spPr>
          <a:xfrm>
            <a:off x="0" y="6308640"/>
            <a:ext cx="9144000" cy="549360"/>
          </a:xfrm>
          <a:prstGeom prst="rect">
            <a:avLst/>
          </a:prstGeom>
          <a:solidFill>
            <a:srgbClr val="CC0000"/>
          </a:solidFill>
          <a:ln>
            <a:noFill/>
          </a:ln>
        </p:spPr>
        <p:txBody>
          <a:bodyPr lIns="0" tIns="0" bIns="0" anchor="ctr">
            <a:noAutofit/>
          </a:bodyPr>
          <a:lstStyle/>
          <a:p>
            <a:pPr marL="531720">
              <a:lnSpc>
                <a:spcPct val="100000"/>
              </a:lnSpc>
            </a:pPr>
            <a:r>
              <a:rPr lang="en-US" sz="1200" b="0" strike="noStrike" spc="-1">
                <a:solidFill>
                  <a:srgbClr val="FFFFFF"/>
                </a:solidFill>
                <a:latin typeface="Arial"/>
                <a:ea typeface="ヒラギノ角ゴ Pro W3"/>
              </a:rPr>
              <a:t>  </a:t>
            </a:r>
            <a:fld id="{B300A7DA-9BD8-4234-9C57-EF114208F24D}" type="slidenum">
              <a:rPr lang="en-US" sz="1200" b="0" strike="noStrike" spc="-1">
                <a:solidFill>
                  <a:srgbClr val="FFFFFF"/>
                </a:solidFill>
                <a:latin typeface="Arial"/>
                <a:ea typeface="ヒラギノ角ゴ Pro W3"/>
              </a:rPr>
              <a:t>14</a:t>
            </a:fld>
            <a:endParaRPr lang="es-MX" sz="1200" b="0" strike="noStrike" spc="-1">
              <a:latin typeface="Arial"/>
            </a:endParaRPr>
          </a:p>
        </p:txBody>
      </p:sp>
      <p:sp>
        <p:nvSpPr>
          <p:cNvPr id="197" name="TextShape 2"/>
          <p:cNvSpPr txBox="1"/>
          <p:nvPr/>
        </p:nvSpPr>
        <p:spPr>
          <a:xfrm>
            <a:off x="395641" y="1280618"/>
            <a:ext cx="4248367" cy="4884685"/>
          </a:xfrm>
          <a:prstGeom prst="rect">
            <a:avLst/>
          </a:prstGeom>
          <a:noFill/>
          <a:ln w="12600">
            <a:noFill/>
          </a:ln>
        </p:spPr>
        <p:txBody>
          <a:bodyPr lIns="0" tIns="0" rIns="0" bIns="0">
            <a:normAutofit fontScale="95000"/>
          </a:bodyPr>
          <a:lstStyle/>
          <a:p>
            <a:pPr marL="4680" indent="-4680">
              <a:lnSpc>
                <a:spcPct val="114000"/>
              </a:lnSpc>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Paso 4 – Resultados:</a:t>
            </a:r>
          </a:p>
          <a:p>
            <a:pPr marL="4680" indent="-4680">
              <a:lnSpc>
                <a:spcPct val="114000"/>
              </a:lnSpc>
            </a:pPr>
            <a:endPar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endParaRPr>
          </a:p>
          <a:p>
            <a:pPr marL="457200" indent="-457200">
              <a:lnSpc>
                <a:spcPts val="2134"/>
              </a:lnSpc>
              <a:buClr>
                <a:srgbClr val="98002E"/>
              </a:buClr>
              <a:buFont typeface="Symbol" charset="2"/>
              <a:buChar char=""/>
            </a:pPr>
            <a:r>
              <a:rPr lang="es" sz="1600" spc="-1" dirty="0">
                <a:solidFill>
                  <a:srgbClr val="000000"/>
                </a:solidFill>
                <a:latin typeface="Roboto" panose="02000000000000000000" pitchFamily="2" charset="0"/>
                <a:ea typeface="Roboto" panose="02000000000000000000" pitchFamily="2" charset="0"/>
                <a:cs typeface="Arial"/>
              </a:rPr>
              <a:t>D</a:t>
            </a: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espués de completar las primeras 3 columnas de la hoja de trabajo 1 (1. acción actual) y 2 (2. acción planificada), los resultados se generarán automáticamente en la hoja de trabajo 4 (4. resultados).</a:t>
            </a:r>
            <a:endParaRPr lang="es-MX" sz="1600" b="0" strike="noStrike" spc="-1" dirty="0">
              <a:latin typeface="Roboto" panose="02000000000000000000" pitchFamily="2" charset="0"/>
              <a:ea typeface="Roboto" panose="02000000000000000000" pitchFamily="2" charset="0"/>
            </a:endParaRPr>
          </a:p>
          <a:p>
            <a:pPr marL="457200" indent="-457200">
              <a:lnSpc>
                <a:spcPts val="2134"/>
              </a:lnSpc>
              <a:buClr>
                <a:srgbClr val="98002E"/>
              </a:buClr>
              <a:buFont typeface="Symbol" charset="2"/>
              <a:buChar char=""/>
            </a:pPr>
            <a:r>
              <a:rPr lang="es" sz="1600" spc="-1" dirty="0">
                <a:solidFill>
                  <a:srgbClr val="000000"/>
                </a:solidFill>
                <a:latin typeface="Roboto" panose="02000000000000000000" pitchFamily="2" charset="0"/>
                <a:ea typeface="Roboto" panose="02000000000000000000" pitchFamily="2" charset="0"/>
                <a:cs typeface="Arial"/>
              </a:rPr>
              <a:t>E</a:t>
            </a: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stos resultados ponen de relieve cómo sus acciones actuales y planificadas se mapean contra el modelo de Determinantes Más Amplios de la Salud.</a:t>
            </a:r>
            <a:endParaRPr lang="es-MX" sz="1600" b="0" strike="noStrike" spc="-1" dirty="0">
              <a:latin typeface="Roboto" panose="02000000000000000000" pitchFamily="2" charset="0"/>
              <a:ea typeface="Roboto" panose="02000000000000000000" pitchFamily="2" charset="0"/>
            </a:endParaRPr>
          </a:p>
          <a:p>
            <a:pPr marL="457200" indent="-457200">
              <a:lnSpc>
                <a:spcPts val="2134"/>
              </a:lnSpc>
              <a:buClr>
                <a:srgbClr val="98002E"/>
              </a:buClr>
              <a:buFont typeface="Symbol" charset="2"/>
              <a:buChar char=""/>
            </a:pPr>
            <a:r>
              <a:rPr lang="es" sz="1600" spc="-1" dirty="0">
                <a:solidFill>
                  <a:srgbClr val="000000"/>
                </a:solidFill>
                <a:latin typeface="Roboto" panose="02000000000000000000" pitchFamily="2" charset="0"/>
                <a:ea typeface="Roboto" panose="02000000000000000000" pitchFamily="2" charset="0"/>
                <a:cs typeface="Arial"/>
              </a:rPr>
              <a:t>E</a:t>
            </a: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l modelo también muestra automáticamente cómo se asignan las acciones contra las causas percibidas de la obesidad. Véase el Apéndice A en esta presentación (diapositivas 26-29) para obtener más información sobre las causas.</a:t>
            </a:r>
          </a:p>
          <a:p>
            <a:pPr marL="4680" indent="-4680">
              <a:lnSpc>
                <a:spcPct val="114000"/>
              </a:lnSpc>
            </a:pPr>
            <a:r>
              <a:rPr lang="en-GB" sz="2000" b="1" strike="noStrike" spc="-1" dirty="0">
                <a:solidFill>
                  <a:srgbClr val="01BED4"/>
                </a:solidFill>
                <a:latin typeface="Arial"/>
                <a:ea typeface="ヒラギノ角ゴ Pro W3"/>
              </a:rPr>
              <a:t> </a:t>
            </a:r>
            <a:endParaRPr lang="es-MX" sz="2000" b="0" strike="noStrike" spc="-1" dirty="0">
              <a:latin typeface="Arial"/>
            </a:endParaRPr>
          </a:p>
        </p:txBody>
      </p:sp>
      <p:sp>
        <p:nvSpPr>
          <p:cNvPr id="199" name="TextShape 3"/>
          <p:cNvSpPr txBox="1"/>
          <p:nvPr/>
        </p:nvSpPr>
        <p:spPr>
          <a:xfrm>
            <a:off x="539640" y="386280"/>
            <a:ext cx="7635600" cy="486000"/>
          </a:xfrm>
          <a:prstGeom prst="rect">
            <a:avLst/>
          </a:prstGeom>
          <a:noFill/>
          <a:ln w="12600">
            <a:noFill/>
          </a:ln>
        </p:spPr>
        <p:txBody>
          <a:bodyPr lIns="0" tIns="0" rIns="0" bIns="0" anchor="ctr">
            <a:normAutofit/>
          </a:bodyPr>
          <a:lstStyle/>
          <a:p>
            <a:pPr>
              <a:lnSpc>
                <a:spcPct val="100000"/>
              </a:lnSpc>
            </a:pPr>
            <a:r>
              <a:rPr lang="es" sz="2800" b="0" i="0" strike="noStrike" cap="none" baseline="0" dirty="0">
                <a:solidFill>
                  <a:srgbClr val="FF5050"/>
                </a:solidFill>
                <a:effectLst/>
                <a:latin typeface="Playfair Display" pitchFamily="2" charset="0"/>
                <a:ea typeface="Arial"/>
                <a:cs typeface="Arial"/>
              </a:rPr>
              <a:t>Acciones de mapeo Opción 1</a:t>
            </a:r>
          </a:p>
        </p:txBody>
      </p:sp>
      <p:sp>
        <p:nvSpPr>
          <p:cNvPr id="200" name="TextShape 4"/>
          <p:cNvSpPr txBox="1"/>
          <p:nvPr/>
        </p:nvSpPr>
        <p:spPr>
          <a:xfrm>
            <a:off x="900000" y="6308640"/>
            <a:ext cx="8064360" cy="549360"/>
          </a:xfrm>
          <a:prstGeom prst="rect">
            <a:avLst/>
          </a:prstGeom>
          <a:solidFill>
            <a:srgbClr val="CC0000"/>
          </a:solidFill>
          <a:ln>
            <a:noFill/>
          </a:ln>
        </p:spPr>
        <p:txBody>
          <a:bodyPr lIns="0" tIns="0" rIns="0" bIns="0" anchor="ctr">
            <a:noAutofit/>
          </a:bodyPr>
          <a:lstStyle/>
          <a:p>
            <a:pPr marL="173160">
              <a:lnSpc>
                <a:spcPct val="100000"/>
              </a:lnSpc>
            </a:pPr>
            <a:r>
              <a:rPr lang="es" sz="1200" b="0" i="0" strike="noStrike" cap="none" spc="-1" baseline="0">
                <a:solidFill>
                  <a:srgbClr val="FFFFFF"/>
                </a:solidFill>
                <a:effectLst/>
                <a:latin typeface="Arial"/>
                <a:ea typeface="Arial"/>
                <a:cs typeface="Arial"/>
              </a:rPr>
              <a:t>Recurso E: Herramienta de mapeo de acciones </a:t>
            </a:r>
          </a:p>
        </p:txBody>
      </p:sp>
      <p:sp>
        <p:nvSpPr>
          <p:cNvPr id="201" name="CustomShape 5"/>
          <p:cNvSpPr/>
          <p:nvPr/>
        </p:nvSpPr>
        <p:spPr>
          <a:xfrm>
            <a:off x="4716001" y="5456880"/>
            <a:ext cx="3960455" cy="492443"/>
          </a:xfrm>
          <a:custGeom>
            <a:avLst/>
            <a:gdLst/>
            <a:ahLst/>
            <a:cxnLst/>
            <a:rect l="l" t="t" r="r" b="b"/>
            <a:pathLst>
              <a:path w="21600" h="21600">
                <a:moveTo>
                  <a:pt x="0" y="0"/>
                </a:moveTo>
                <a:lnTo>
                  <a:pt x="21600" y="0"/>
                </a:lnTo>
                <a:lnTo>
                  <a:pt x="21600" y="21600"/>
                </a:lnTo>
                <a:lnTo>
                  <a:pt x="0" y="21600"/>
                </a:lnTo>
                <a:close/>
              </a:path>
            </a:pathLst>
          </a:custGeom>
          <a:noFill/>
          <a:ln>
            <a:noFill/>
          </a:ln>
        </p:spPr>
        <p:style>
          <a:lnRef idx="0">
            <a:scrgbClr r="0" g="0" b="0"/>
          </a:lnRef>
          <a:fillRef idx="0">
            <a:scrgbClr r="0" g="0" b="0"/>
          </a:fillRef>
          <a:effectRef idx="0">
            <a:scrgbClr r="0" g="0" b="0"/>
          </a:effectRef>
          <a:fontRef idx="minor"/>
        </p:style>
        <p:txBody>
          <a:bodyPr wrap="square">
            <a:spAutoFit/>
          </a:bodyPr>
          <a:lstStyle/>
          <a:p>
            <a:pPr>
              <a:lnSpc>
                <a:spcPct val="100000"/>
              </a:lnSpc>
            </a:pPr>
            <a:r>
              <a:rPr lang="es" sz="1300" b="0" i="0" strike="noStrike" cap="none" spc="-1" baseline="0" dirty="0">
                <a:solidFill>
                  <a:srgbClr val="000000"/>
                </a:solidFill>
                <a:effectLst/>
                <a:latin typeface="Roboto" panose="02000000000000000000" pitchFamily="2" charset="0"/>
                <a:ea typeface="Roboto" panose="02000000000000000000" pitchFamily="2" charset="0"/>
                <a:cs typeface="Arial"/>
              </a:rPr>
              <a:t>Encontrará más información sobre cómo interpretar los resultados en la diapositiva 22.</a:t>
            </a:r>
          </a:p>
        </p:txBody>
      </p:sp>
      <p:pic>
        <p:nvPicPr>
          <p:cNvPr id="3" name="Imagen 2">
            <a:extLst>
              <a:ext uri="{FF2B5EF4-FFF2-40B4-BE49-F238E27FC236}">
                <a16:creationId xmlns:a16="http://schemas.microsoft.com/office/drawing/2014/main" id="{940DC8DF-30DA-47EC-A3F5-DB26772B7B7C}"/>
              </a:ext>
            </a:extLst>
          </p:cNvPr>
          <p:cNvPicPr>
            <a:picLocks noChangeAspect="1"/>
          </p:cNvPicPr>
          <p:nvPr/>
        </p:nvPicPr>
        <p:blipFill>
          <a:blip r:embed="rId3"/>
          <a:stretch>
            <a:fillRect/>
          </a:stretch>
        </p:blipFill>
        <p:spPr>
          <a:xfrm>
            <a:off x="4684655" y="2137356"/>
            <a:ext cx="4180282" cy="2147041"/>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3000"/>
    </mc:Choice>
    <mc:Fallback xmlns:p15="http://schemas.microsoft.com/office/powerpoint/2012/main" xmlns="">
      <p:transition spd="slow"/>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2" name="TextShape 1"/>
          <p:cNvSpPr txBox="1"/>
          <p:nvPr/>
        </p:nvSpPr>
        <p:spPr>
          <a:xfrm>
            <a:off x="0" y="6308640"/>
            <a:ext cx="9144000" cy="549360"/>
          </a:xfrm>
          <a:prstGeom prst="rect">
            <a:avLst/>
          </a:prstGeom>
          <a:solidFill>
            <a:srgbClr val="CC0000"/>
          </a:solidFill>
          <a:ln>
            <a:noFill/>
          </a:ln>
        </p:spPr>
        <p:txBody>
          <a:bodyPr lIns="0" tIns="0" bIns="0" anchor="ctr">
            <a:noAutofit/>
          </a:bodyPr>
          <a:lstStyle/>
          <a:p>
            <a:pPr marL="531720">
              <a:lnSpc>
                <a:spcPct val="100000"/>
              </a:lnSpc>
            </a:pPr>
            <a:r>
              <a:rPr lang="en-US" sz="1200" b="0" strike="noStrike" spc="-1">
                <a:solidFill>
                  <a:srgbClr val="FFFFFF"/>
                </a:solidFill>
                <a:latin typeface="Arial"/>
                <a:ea typeface="ヒラギノ角ゴ Pro W3"/>
              </a:rPr>
              <a:t>  </a:t>
            </a:r>
            <a:fld id="{F7B2F57A-59E6-44F7-94B9-39E08E8BBAB7}" type="slidenum">
              <a:rPr lang="en-US" sz="1200" b="0" strike="noStrike" spc="-1">
                <a:solidFill>
                  <a:srgbClr val="FFFFFF"/>
                </a:solidFill>
                <a:latin typeface="Arial"/>
                <a:ea typeface="ヒラギノ角ゴ Pro W3"/>
              </a:rPr>
              <a:t>15</a:t>
            </a:fld>
            <a:endParaRPr lang="es-MX" sz="1200" b="0" strike="noStrike" spc="-1">
              <a:latin typeface="Arial"/>
            </a:endParaRPr>
          </a:p>
        </p:txBody>
      </p:sp>
      <p:sp>
        <p:nvSpPr>
          <p:cNvPr id="203" name="TextShape 2"/>
          <p:cNvSpPr txBox="1"/>
          <p:nvPr/>
        </p:nvSpPr>
        <p:spPr>
          <a:xfrm>
            <a:off x="539640" y="438120"/>
            <a:ext cx="7612560" cy="486000"/>
          </a:xfrm>
          <a:prstGeom prst="rect">
            <a:avLst/>
          </a:prstGeom>
          <a:noFill/>
          <a:ln w="12600">
            <a:noFill/>
          </a:ln>
        </p:spPr>
        <p:txBody>
          <a:bodyPr lIns="0" tIns="0" rIns="0" bIns="0" anchor="ctr">
            <a:normAutofit/>
          </a:bodyPr>
          <a:lstStyle/>
          <a:p>
            <a:pPr>
              <a:lnSpc>
                <a:spcPct val="100000"/>
              </a:lnSpc>
            </a:pPr>
            <a:r>
              <a:rPr lang="es" sz="2800" b="0" i="0" strike="noStrike" cap="none" baseline="0" dirty="0">
                <a:solidFill>
                  <a:srgbClr val="FF5050"/>
                </a:solidFill>
                <a:effectLst/>
                <a:latin typeface="Playfair Display" pitchFamily="2" charset="0"/>
                <a:ea typeface="Arial"/>
                <a:cs typeface="Arial"/>
              </a:rPr>
              <a:t>Acciones de mapeo Opción 1</a:t>
            </a:r>
          </a:p>
        </p:txBody>
      </p:sp>
      <p:sp>
        <p:nvSpPr>
          <p:cNvPr id="208" name="CustomShape 3"/>
          <p:cNvSpPr/>
          <p:nvPr/>
        </p:nvSpPr>
        <p:spPr>
          <a:xfrm>
            <a:off x="539640" y="1162800"/>
            <a:ext cx="3600360" cy="3764520"/>
          </a:xfrm>
          <a:custGeom>
            <a:avLst/>
            <a:gdLst/>
            <a:ahLst/>
            <a:cxnLst/>
            <a:rect l="l" t="t" r="r" b="b"/>
            <a:pathLst>
              <a:path w="21600" h="22585">
                <a:moveTo>
                  <a:pt x="0" y="0"/>
                </a:moveTo>
                <a:lnTo>
                  <a:pt x="0" y="22585"/>
                </a:lnTo>
                <a:lnTo>
                  <a:pt x="21600" y="22585"/>
                </a:lnTo>
                <a:lnTo>
                  <a:pt x="21600" y="0"/>
                </a:lnTo>
                <a:close/>
              </a:path>
            </a:pathLst>
          </a:custGeom>
          <a:noFill/>
          <a:ln>
            <a:noFill/>
          </a:ln>
        </p:spPr>
        <p:style>
          <a:lnRef idx="0">
            <a:scrgbClr r="0" g="0" b="0"/>
          </a:lnRef>
          <a:fillRef idx="0">
            <a:scrgbClr r="0" g="0" b="0"/>
          </a:fillRef>
          <a:effectRef idx="0">
            <a:scrgbClr r="0" g="0" b="0"/>
          </a:effectRef>
          <a:fontRef idx="minor"/>
        </p:style>
        <p:txBody>
          <a:bodyPr>
            <a:noAutofit/>
          </a:bodyPr>
          <a:lstStyle/>
          <a:p>
            <a:pPr>
              <a:lnSpc>
                <a:spcPct val="100000"/>
              </a:lnSpc>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Ejemplos de otras autoridades locales</a:t>
            </a:r>
          </a:p>
          <a:p>
            <a:pPr>
              <a:lnSpc>
                <a:spcPct val="100000"/>
              </a:lnSpc>
            </a:pPr>
            <a:endParaRPr lang="es-MX" sz="1600" b="0" strike="noStrike" spc="-1" dirty="0">
              <a:latin typeface="Arial"/>
            </a:endParaRPr>
          </a:p>
        </p:txBody>
      </p:sp>
      <p:sp>
        <p:nvSpPr>
          <p:cNvPr id="209" name="TextShape 4"/>
          <p:cNvSpPr txBox="1"/>
          <p:nvPr/>
        </p:nvSpPr>
        <p:spPr>
          <a:xfrm>
            <a:off x="900000" y="6308640"/>
            <a:ext cx="8064360" cy="549360"/>
          </a:xfrm>
          <a:prstGeom prst="rect">
            <a:avLst/>
          </a:prstGeom>
          <a:solidFill>
            <a:srgbClr val="CC0000"/>
          </a:solidFill>
          <a:ln>
            <a:noFill/>
          </a:ln>
        </p:spPr>
        <p:txBody>
          <a:bodyPr lIns="0" tIns="0" rIns="0" bIns="0" anchor="ctr">
            <a:noAutofit/>
          </a:bodyPr>
          <a:lstStyle/>
          <a:p>
            <a:pPr marL="173160">
              <a:lnSpc>
                <a:spcPct val="100000"/>
              </a:lnSpc>
            </a:pPr>
            <a:r>
              <a:rPr lang="es" sz="1200" b="0" i="0" strike="noStrike" cap="none" spc="-1" baseline="0">
                <a:solidFill>
                  <a:srgbClr val="FFFFFF"/>
                </a:solidFill>
                <a:effectLst/>
                <a:latin typeface="Arial"/>
                <a:ea typeface="Arial"/>
                <a:cs typeface="Arial"/>
              </a:rPr>
              <a:t>Recurso E: Herramienta de mapeo de acciones </a:t>
            </a:r>
          </a:p>
        </p:txBody>
      </p:sp>
      <p:pic>
        <p:nvPicPr>
          <p:cNvPr id="3" name="Imagen 2">
            <a:extLst>
              <a:ext uri="{FF2B5EF4-FFF2-40B4-BE49-F238E27FC236}">
                <a16:creationId xmlns:a16="http://schemas.microsoft.com/office/drawing/2014/main" id="{00DC3237-F5CB-46FB-B393-7E5E68ED675C}"/>
              </a:ext>
            </a:extLst>
          </p:cNvPr>
          <p:cNvPicPr>
            <a:picLocks noChangeAspect="1"/>
          </p:cNvPicPr>
          <p:nvPr/>
        </p:nvPicPr>
        <p:blipFill>
          <a:blip r:embed="rId3"/>
          <a:stretch>
            <a:fillRect/>
          </a:stretch>
        </p:blipFill>
        <p:spPr>
          <a:xfrm>
            <a:off x="359763" y="1769928"/>
            <a:ext cx="4140000" cy="2126352"/>
          </a:xfrm>
          <a:prstGeom prst="rect">
            <a:avLst/>
          </a:prstGeom>
        </p:spPr>
      </p:pic>
      <p:pic>
        <p:nvPicPr>
          <p:cNvPr id="5" name="Imagen 4">
            <a:extLst>
              <a:ext uri="{FF2B5EF4-FFF2-40B4-BE49-F238E27FC236}">
                <a16:creationId xmlns:a16="http://schemas.microsoft.com/office/drawing/2014/main" id="{45770EC2-C6DE-4966-825F-FA400A05DA12}"/>
              </a:ext>
            </a:extLst>
          </p:cNvPr>
          <p:cNvPicPr>
            <a:picLocks noChangeAspect="1"/>
          </p:cNvPicPr>
          <p:nvPr/>
        </p:nvPicPr>
        <p:blipFill>
          <a:blip r:embed="rId3"/>
          <a:stretch>
            <a:fillRect/>
          </a:stretch>
        </p:blipFill>
        <p:spPr>
          <a:xfrm>
            <a:off x="4685192" y="4016946"/>
            <a:ext cx="4140000" cy="2126352"/>
          </a:xfrm>
          <a:prstGeom prst="rect">
            <a:avLst/>
          </a:prstGeom>
        </p:spPr>
      </p:pic>
      <p:pic>
        <p:nvPicPr>
          <p:cNvPr id="7" name="Imagen 6">
            <a:extLst>
              <a:ext uri="{FF2B5EF4-FFF2-40B4-BE49-F238E27FC236}">
                <a16:creationId xmlns:a16="http://schemas.microsoft.com/office/drawing/2014/main" id="{E5AD9A46-99DA-4A94-8AB1-AFC4F4E90826}"/>
              </a:ext>
            </a:extLst>
          </p:cNvPr>
          <p:cNvPicPr>
            <a:picLocks noChangeAspect="1"/>
          </p:cNvPicPr>
          <p:nvPr/>
        </p:nvPicPr>
        <p:blipFill>
          <a:blip r:embed="rId3"/>
          <a:stretch>
            <a:fillRect/>
          </a:stretch>
        </p:blipFill>
        <p:spPr>
          <a:xfrm>
            <a:off x="4685192" y="1782579"/>
            <a:ext cx="4140000" cy="2126352"/>
          </a:xfrm>
          <a:prstGeom prst="rect">
            <a:avLst/>
          </a:prstGeom>
        </p:spPr>
      </p:pic>
      <p:pic>
        <p:nvPicPr>
          <p:cNvPr id="9" name="Imagen 8">
            <a:extLst>
              <a:ext uri="{FF2B5EF4-FFF2-40B4-BE49-F238E27FC236}">
                <a16:creationId xmlns:a16="http://schemas.microsoft.com/office/drawing/2014/main" id="{4095E6A2-FC65-4275-96CC-5DCFFC4BE550}"/>
              </a:ext>
            </a:extLst>
          </p:cNvPr>
          <p:cNvPicPr>
            <a:picLocks noChangeAspect="1"/>
          </p:cNvPicPr>
          <p:nvPr/>
        </p:nvPicPr>
        <p:blipFill>
          <a:blip r:embed="rId3"/>
          <a:stretch>
            <a:fillRect/>
          </a:stretch>
        </p:blipFill>
        <p:spPr>
          <a:xfrm>
            <a:off x="359763" y="4014270"/>
            <a:ext cx="4140000" cy="2126352"/>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3000"/>
    </mc:Choice>
    <mc:Fallback xmlns:p15="http://schemas.microsoft.com/office/powerpoint/2012/main" xmlns="">
      <p:transition spd="slow"/>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10" name="TextShape 1"/>
          <p:cNvSpPr txBox="1"/>
          <p:nvPr/>
        </p:nvSpPr>
        <p:spPr>
          <a:xfrm>
            <a:off x="0" y="6349320"/>
            <a:ext cx="9144000" cy="508680"/>
          </a:xfrm>
          <a:prstGeom prst="rect">
            <a:avLst/>
          </a:prstGeom>
          <a:solidFill>
            <a:srgbClr val="CC0000"/>
          </a:solidFill>
          <a:ln>
            <a:noFill/>
          </a:ln>
        </p:spPr>
        <p:txBody>
          <a:bodyPr lIns="0" tIns="0" bIns="0" anchor="ctr">
            <a:noAutofit/>
          </a:bodyPr>
          <a:lstStyle/>
          <a:p>
            <a:pPr marL="531720">
              <a:lnSpc>
                <a:spcPct val="100000"/>
              </a:lnSpc>
            </a:pPr>
            <a:r>
              <a:rPr lang="en-US" sz="1200" b="0" strike="noStrike" spc="-1">
                <a:solidFill>
                  <a:srgbClr val="FFFFFF"/>
                </a:solidFill>
                <a:latin typeface="Arial"/>
                <a:ea typeface="ヒラギノ角ゴ Pro W3"/>
              </a:rPr>
              <a:t>  </a:t>
            </a:r>
            <a:fld id="{FA3444E3-0B53-4E9A-B7C6-298F7E373149}" type="slidenum">
              <a:rPr lang="en-US" sz="1200" b="0" strike="noStrike" spc="-1">
                <a:solidFill>
                  <a:srgbClr val="FFFFFF"/>
                </a:solidFill>
                <a:latin typeface="Arial"/>
                <a:ea typeface="ヒラギノ角ゴ Pro W3"/>
              </a:rPr>
              <a:t>16</a:t>
            </a:fld>
            <a:endParaRPr lang="es-MX" sz="1200" b="0" strike="noStrike" spc="-1">
              <a:latin typeface="Arial"/>
            </a:endParaRPr>
          </a:p>
        </p:txBody>
      </p:sp>
      <p:sp>
        <p:nvSpPr>
          <p:cNvPr id="211" name="TextShape 2"/>
          <p:cNvSpPr txBox="1"/>
          <p:nvPr/>
        </p:nvSpPr>
        <p:spPr>
          <a:xfrm>
            <a:off x="539640" y="1124640"/>
            <a:ext cx="3744328" cy="4907880"/>
          </a:xfrm>
          <a:prstGeom prst="rect">
            <a:avLst/>
          </a:prstGeom>
          <a:noFill/>
          <a:ln w="12600">
            <a:noFill/>
          </a:ln>
        </p:spPr>
        <p:txBody>
          <a:bodyPr lIns="0" tIns="0" rIns="0" bIns="0">
            <a:normAutofit lnSpcReduction="10000"/>
          </a:bodyPr>
          <a:lstStyle/>
          <a:p>
            <a:pPr marL="4680" indent="-4680">
              <a:lnSpc>
                <a:spcPct val="114000"/>
              </a:lnSpc>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En la siguiente sección se explica cómo completar el análisis de la opción 2.</a:t>
            </a:r>
          </a:p>
          <a:p>
            <a:pPr marL="4680" indent="-4680">
              <a:lnSpc>
                <a:spcPct val="114000"/>
              </a:lnSpc>
            </a:pPr>
            <a:r>
              <a:rPr lang="en-GB" sz="1600" b="0" strike="noStrike" spc="-1" dirty="0">
                <a:solidFill>
                  <a:srgbClr val="000000"/>
                </a:solidFill>
                <a:latin typeface="Roboto" panose="02000000000000000000" pitchFamily="2" charset="0"/>
                <a:ea typeface="Roboto" panose="02000000000000000000" pitchFamily="2" charset="0"/>
              </a:rPr>
              <a:t> </a:t>
            </a:r>
            <a:endParaRPr lang="es-MX" sz="1600" b="0" strike="noStrike" spc="-1" dirty="0">
              <a:latin typeface="Roboto" panose="02000000000000000000" pitchFamily="2" charset="0"/>
              <a:ea typeface="Roboto" panose="02000000000000000000" pitchFamily="2" charset="0"/>
            </a:endParaRPr>
          </a:p>
          <a:p>
            <a:pPr marL="4680" indent="-4680">
              <a:lnSpc>
                <a:spcPct val="114000"/>
              </a:lnSpc>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La herramienta de mapeo de acciones se requiere de nuevo aquí.</a:t>
            </a:r>
          </a:p>
          <a:p>
            <a:pPr marL="4680" indent="-4680">
              <a:lnSpc>
                <a:spcPct val="114000"/>
              </a:lnSpc>
            </a:pPr>
            <a:r>
              <a:rPr lang="en-GB" sz="1600" b="0" strike="noStrike" spc="-1" dirty="0">
                <a:solidFill>
                  <a:srgbClr val="000000"/>
                </a:solidFill>
                <a:latin typeface="Roboto" panose="02000000000000000000" pitchFamily="2" charset="0"/>
                <a:ea typeface="Roboto" panose="02000000000000000000" pitchFamily="2" charset="0"/>
              </a:rPr>
              <a:t> </a:t>
            </a:r>
            <a:endParaRPr lang="es-MX" sz="1600" b="0" strike="noStrike" spc="-1" dirty="0">
              <a:latin typeface="Roboto" panose="02000000000000000000" pitchFamily="2" charset="0"/>
              <a:ea typeface="Roboto" panose="02000000000000000000" pitchFamily="2" charset="0"/>
            </a:endParaRPr>
          </a:p>
          <a:p>
            <a:pPr marL="4680" indent="-4680">
              <a:lnSpc>
                <a:spcPct val="114000"/>
              </a:lnSpc>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Los resultados se generan automáticamente al finalizar este análisis.</a:t>
            </a:r>
          </a:p>
          <a:p>
            <a:pPr marL="4680" indent="-4680">
              <a:lnSpc>
                <a:spcPct val="114000"/>
              </a:lnSpc>
            </a:pPr>
            <a:r>
              <a:rPr lang="en-GB" sz="1600" b="0" strike="noStrike" spc="-1" dirty="0">
                <a:solidFill>
                  <a:srgbClr val="000000"/>
                </a:solidFill>
                <a:latin typeface="Roboto" panose="02000000000000000000" pitchFamily="2" charset="0"/>
                <a:ea typeface="Roboto" panose="02000000000000000000" pitchFamily="2" charset="0"/>
              </a:rPr>
              <a:t> </a:t>
            </a:r>
            <a:endParaRPr lang="es-MX" sz="1600" b="0" strike="noStrike" spc="-1" dirty="0">
              <a:latin typeface="Roboto" panose="02000000000000000000" pitchFamily="2" charset="0"/>
              <a:ea typeface="Roboto" panose="02000000000000000000" pitchFamily="2" charset="0"/>
            </a:endParaRPr>
          </a:p>
          <a:p>
            <a:pPr marL="4680" indent="-4680">
              <a:lnSpc>
                <a:spcPct val="114000"/>
              </a:lnSpc>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La finalización de esta opción proporciona a las partes interesadas una </a:t>
            </a:r>
            <a:r>
              <a:rPr lang="es" sz="1600" b="0" i="0" u="sng" strike="noStrike" cap="none" spc="-1" baseline="0" dirty="0">
                <a:solidFill>
                  <a:srgbClr val="000000"/>
                </a:solidFill>
                <a:effectLst/>
                <a:latin typeface="Roboto" panose="02000000000000000000" pitchFamily="2" charset="0"/>
                <a:ea typeface="Roboto" panose="02000000000000000000" pitchFamily="2" charset="0"/>
                <a:cs typeface="Arial"/>
              </a:rPr>
              <a:t>comprensión detallada  </a:t>
            </a: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de las acciones emprendidas en todas las autoridades locales. </a:t>
            </a:r>
          </a:p>
          <a:p>
            <a:pPr marL="4680" indent="-4680">
              <a:lnSpc>
                <a:spcPct val="114000"/>
              </a:lnSpc>
            </a:pPr>
            <a:r>
              <a:rPr lang="en-GB" sz="1600" b="0" strike="noStrike" spc="-1" dirty="0">
                <a:solidFill>
                  <a:srgbClr val="B2459D"/>
                </a:solidFill>
                <a:latin typeface="Arial"/>
                <a:ea typeface="ヒラギノ角ゴ Pro W3"/>
              </a:rPr>
              <a:t> </a:t>
            </a:r>
            <a:endParaRPr lang="es-MX" sz="1600" b="0" strike="noStrike" spc="-1" dirty="0">
              <a:latin typeface="Arial"/>
            </a:endParaRPr>
          </a:p>
          <a:p>
            <a:pPr marL="4680" indent="-4680">
              <a:lnSpc>
                <a:spcPct val="114000"/>
              </a:lnSpc>
            </a:pPr>
            <a:r>
              <a:rPr lang="en-GB" sz="1400" b="1" strike="noStrike" spc="-1" dirty="0">
                <a:solidFill>
                  <a:srgbClr val="EC0081"/>
                </a:solidFill>
                <a:latin typeface="Arial"/>
                <a:ea typeface="ヒラギノ角ゴ Pro W3"/>
              </a:rPr>
              <a:t> </a:t>
            </a:r>
            <a:endParaRPr lang="es-MX" sz="1400" b="0" strike="noStrike" spc="-1" dirty="0">
              <a:latin typeface="Arial"/>
            </a:endParaRPr>
          </a:p>
          <a:p>
            <a:pPr marL="4680" indent="-4680">
              <a:lnSpc>
                <a:spcPct val="114000"/>
              </a:lnSpc>
            </a:pPr>
            <a:r>
              <a:rPr lang="en-GB" sz="1400" b="1" strike="noStrike" spc="-1" dirty="0">
                <a:solidFill>
                  <a:srgbClr val="EC0081"/>
                </a:solidFill>
                <a:latin typeface="Arial"/>
                <a:ea typeface="ヒラギノ角ゴ Pro W3"/>
              </a:rPr>
              <a:t> </a:t>
            </a:r>
            <a:endParaRPr lang="es-MX" sz="1400" b="0" strike="noStrike" spc="-1" dirty="0">
              <a:latin typeface="Arial"/>
            </a:endParaRPr>
          </a:p>
        </p:txBody>
      </p:sp>
      <p:sp>
        <p:nvSpPr>
          <p:cNvPr id="212" name="CustomShape 3"/>
          <p:cNvSpPr/>
          <p:nvPr/>
        </p:nvSpPr>
        <p:spPr>
          <a:xfrm>
            <a:off x="4427984" y="1124640"/>
            <a:ext cx="4536376" cy="5040664"/>
          </a:xfrm>
          <a:custGeom>
            <a:avLst/>
            <a:gdLst/>
            <a:ahLst/>
            <a:cxnLst/>
            <a:rect l="l" t="t" r="r" b="b"/>
            <a:pathLst>
              <a:path w="26855" h="21600">
                <a:moveTo>
                  <a:pt x="3600" y="0"/>
                </a:moveTo>
                <a:lnTo>
                  <a:pt x="0" y="18000"/>
                </a:lnTo>
                <a:lnTo>
                  <a:pt x="23255" y="21600"/>
                </a:lnTo>
                <a:lnTo>
                  <a:pt x="26855" y="3600"/>
                </a:lnTo>
                <a:close/>
              </a:path>
            </a:pathLst>
          </a:custGeom>
          <a:noFill/>
          <a:ln>
            <a:noFill/>
          </a:ln>
        </p:spPr>
        <p:style>
          <a:lnRef idx="0">
            <a:scrgbClr r="0" g="0" b="0"/>
          </a:lnRef>
          <a:fillRef idx="0">
            <a:scrgbClr r="0" g="0" b="0"/>
          </a:fillRef>
          <a:effectRef idx="0">
            <a:scrgbClr r="0" g="0" b="0"/>
          </a:effectRef>
          <a:fontRef idx="minor"/>
        </p:style>
        <p:txBody>
          <a:bodyPr>
            <a:noAutofit/>
          </a:bodyPr>
          <a:lstStyle/>
          <a:p>
            <a:pPr>
              <a:lnSpc>
                <a:spcPct val="100000"/>
              </a:lnSpc>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Opción 2 (diapositivas 16-21)</a:t>
            </a:r>
          </a:p>
          <a:p>
            <a:pPr>
              <a:lnSpc>
                <a:spcPct val="100000"/>
              </a:lnSpc>
            </a:pPr>
            <a:endParaRPr lang="es-MX" sz="1600" b="0" strike="noStrike" spc="-1" dirty="0">
              <a:latin typeface="Roboto" panose="02000000000000000000" pitchFamily="2" charset="0"/>
              <a:ea typeface="Roboto" panose="02000000000000000000" pitchFamily="2" charset="0"/>
            </a:endParaRPr>
          </a:p>
          <a:p>
            <a:pPr>
              <a:lnSpc>
                <a:spcPct val="100000"/>
              </a:lnSpc>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Al final de este proceso, también habrá:</a:t>
            </a:r>
          </a:p>
          <a:p>
            <a:pPr>
              <a:lnSpc>
                <a:spcPct val="100000"/>
              </a:lnSpc>
            </a:pPr>
            <a:endParaRPr lang="es-MX" sz="1600" b="0" strike="noStrike" spc="-1" dirty="0">
              <a:latin typeface="Roboto" panose="02000000000000000000" pitchFamily="2" charset="0"/>
              <a:ea typeface="Roboto" panose="02000000000000000000" pitchFamily="2" charset="0"/>
            </a:endParaRPr>
          </a:p>
          <a:p>
            <a:pPr marL="457200" indent="-457200">
              <a:lnSpc>
                <a:spcPts val="2134"/>
              </a:lnSpc>
              <a:buClr>
                <a:srgbClr val="98002E"/>
              </a:buClr>
              <a:buFont typeface="Symbol" charset="2"/>
              <a:buChar char=""/>
            </a:pPr>
            <a:r>
              <a:rPr lang="es" sz="1600" spc="-1" dirty="0">
                <a:solidFill>
                  <a:srgbClr val="000000"/>
                </a:solidFill>
                <a:latin typeface="Roboto" panose="02000000000000000000" pitchFamily="2" charset="0"/>
                <a:ea typeface="Roboto" panose="02000000000000000000" pitchFamily="2" charset="0"/>
                <a:cs typeface="Arial"/>
              </a:rPr>
              <a:t>E</a:t>
            </a: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valuado la probabilidad de cumplir con los resultados previstos a través de las acciones.</a:t>
            </a:r>
            <a:endParaRPr lang="es-MX" sz="1600" b="0" strike="noStrike" spc="-1" dirty="0">
              <a:latin typeface="Roboto" panose="02000000000000000000" pitchFamily="2" charset="0"/>
              <a:ea typeface="Roboto" panose="02000000000000000000" pitchFamily="2" charset="0"/>
            </a:endParaRPr>
          </a:p>
          <a:p>
            <a:pPr marL="457200" indent="-457200">
              <a:lnSpc>
                <a:spcPts val="2134"/>
              </a:lnSpc>
              <a:buClr>
                <a:srgbClr val="98002E"/>
              </a:buClr>
              <a:buFont typeface="Symbol" charset="2"/>
              <a:buChar char=""/>
            </a:pPr>
            <a:r>
              <a:rPr lang="es" sz="1600" spc="-1" dirty="0">
                <a:solidFill>
                  <a:srgbClr val="000000"/>
                </a:solidFill>
                <a:latin typeface="Roboto" panose="02000000000000000000" pitchFamily="2" charset="0"/>
                <a:ea typeface="Roboto" panose="02000000000000000000" pitchFamily="2" charset="0"/>
                <a:cs typeface="Arial"/>
              </a:rPr>
              <a:t>D</a:t>
            </a: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eterminado qué sectores están involucrados actualmente en la agenda de obesidad.</a:t>
            </a:r>
            <a:endParaRPr lang="es-MX" sz="1600" b="0" strike="noStrike" spc="-1" dirty="0">
              <a:latin typeface="Roboto" panose="02000000000000000000" pitchFamily="2" charset="0"/>
              <a:ea typeface="Roboto" panose="02000000000000000000" pitchFamily="2" charset="0"/>
            </a:endParaRPr>
          </a:p>
          <a:p>
            <a:pPr marL="457200" indent="-457200">
              <a:lnSpc>
                <a:spcPts val="2134"/>
              </a:lnSpc>
              <a:buClr>
                <a:srgbClr val="98002E"/>
              </a:buClr>
              <a:buFont typeface="Symbol" charset="2"/>
              <a:buChar char=""/>
            </a:pPr>
            <a:r>
              <a:rPr lang="es" sz="1600" spc="-1" dirty="0">
                <a:solidFill>
                  <a:srgbClr val="000000"/>
                </a:solidFill>
                <a:latin typeface="Roboto" panose="02000000000000000000" pitchFamily="2" charset="0"/>
                <a:ea typeface="Roboto" panose="02000000000000000000" pitchFamily="2" charset="0"/>
                <a:cs typeface="Arial"/>
              </a:rPr>
              <a:t>D</a:t>
            </a: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ocumentado el tipo de evidencia utilizada para encargar acciones.</a:t>
            </a:r>
          </a:p>
          <a:p>
            <a:pPr>
              <a:lnSpc>
                <a:spcPts val="2134"/>
              </a:lnSpc>
            </a:pPr>
            <a:endParaRPr lang="es-MX" sz="1600" b="0" strike="noStrike" spc="-1" dirty="0">
              <a:latin typeface="Roboto" panose="02000000000000000000" pitchFamily="2" charset="0"/>
              <a:ea typeface="Roboto" panose="02000000000000000000" pitchFamily="2" charset="0"/>
            </a:endParaRPr>
          </a:p>
          <a:p>
            <a:pPr>
              <a:lnSpc>
                <a:spcPct val="100000"/>
              </a:lnSpc>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Nota: Esta opción se basa en la opción 1.</a:t>
            </a:r>
          </a:p>
          <a:p>
            <a:pPr>
              <a:lnSpc>
                <a:spcPct val="100000"/>
              </a:lnSpc>
            </a:pPr>
            <a:endParaRPr lang="es-MX" sz="1600" b="0" strike="noStrike" spc="-1" dirty="0">
              <a:latin typeface="Roboto" panose="02000000000000000000" pitchFamily="2" charset="0"/>
              <a:ea typeface="Roboto" panose="02000000000000000000" pitchFamily="2" charset="0"/>
            </a:endParaRPr>
          </a:p>
          <a:p>
            <a:pPr>
              <a:lnSpc>
                <a:spcPct val="100000"/>
              </a:lnSpc>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Tiempo requerido: Hasta 15 horas adicionales.</a:t>
            </a:r>
          </a:p>
          <a:p>
            <a:pPr>
              <a:lnSpc>
                <a:spcPct val="100000"/>
              </a:lnSpc>
            </a:pPr>
            <a:endParaRPr lang="es-MX" sz="1600" b="0" strike="noStrike" spc="-1" dirty="0">
              <a:latin typeface="Roboto" panose="02000000000000000000" pitchFamily="2" charset="0"/>
              <a:ea typeface="Roboto" panose="02000000000000000000" pitchFamily="2" charset="0"/>
            </a:endParaRPr>
          </a:p>
          <a:p>
            <a:pPr>
              <a:lnSpc>
                <a:spcPct val="100000"/>
              </a:lnSpc>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¿QUIÉN? A través de la interacción con sus colegas </a:t>
            </a:r>
            <a:r>
              <a:rPr lang="es" sz="1800" b="0" i="0" strike="noStrike" cap="none" spc="-1" baseline="0" dirty="0">
                <a:solidFill>
                  <a:srgbClr val="000000"/>
                </a:solidFill>
                <a:effectLst/>
                <a:latin typeface="Roboto" panose="02000000000000000000" pitchFamily="2" charset="0"/>
                <a:ea typeface="Roboto" panose="02000000000000000000" pitchFamily="2" charset="0"/>
                <a:cs typeface="Arial"/>
              </a:rPr>
              <a:t> </a:t>
            </a:r>
            <a:r>
              <a:rPr lang="es" sz="1800" b="0" i="0" strike="noStrike" cap="none" spc="0" baseline="0" dirty="0">
                <a:solidFill>
                  <a:srgbClr val="000000"/>
                </a:solidFill>
                <a:effectLst/>
                <a:latin typeface="Roboto" panose="02000000000000000000" pitchFamily="2" charset="0"/>
                <a:ea typeface="Roboto" panose="02000000000000000000" pitchFamily="2" charset="0"/>
                <a:cs typeface="Arial"/>
              </a:rPr>
              <a:t> </a:t>
            </a: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(intersectorial).</a:t>
            </a:r>
          </a:p>
          <a:p>
            <a:pPr>
              <a:lnSpc>
                <a:spcPct val="100000"/>
              </a:lnSpc>
            </a:pPr>
            <a:endParaRPr lang="es-MX" sz="1600" b="0" strike="noStrike" spc="-1" dirty="0">
              <a:latin typeface="Roboto" panose="02000000000000000000" pitchFamily="2" charset="0"/>
              <a:ea typeface="Roboto" panose="02000000000000000000" pitchFamily="2" charset="0"/>
            </a:endParaRPr>
          </a:p>
        </p:txBody>
      </p:sp>
      <p:sp>
        <p:nvSpPr>
          <p:cNvPr id="213" name="TextShape 4"/>
          <p:cNvSpPr txBox="1"/>
          <p:nvPr/>
        </p:nvSpPr>
        <p:spPr>
          <a:xfrm>
            <a:off x="539640" y="486360"/>
            <a:ext cx="7596000" cy="486000"/>
          </a:xfrm>
          <a:prstGeom prst="rect">
            <a:avLst/>
          </a:prstGeom>
          <a:noFill/>
          <a:ln w="12600">
            <a:noFill/>
          </a:ln>
        </p:spPr>
        <p:txBody>
          <a:bodyPr lIns="0" tIns="0" rIns="0" bIns="0" anchor="ctr">
            <a:normAutofit/>
          </a:bodyPr>
          <a:lstStyle/>
          <a:p>
            <a:pPr>
              <a:lnSpc>
                <a:spcPct val="100000"/>
              </a:lnSpc>
            </a:pPr>
            <a:r>
              <a:rPr lang="es" sz="2800" b="0" i="0" strike="noStrike" cap="none" baseline="0" dirty="0">
                <a:solidFill>
                  <a:srgbClr val="FF5050"/>
                </a:solidFill>
                <a:effectLst/>
                <a:latin typeface="Playfair Display" pitchFamily="2" charset="0"/>
                <a:ea typeface="Arial"/>
                <a:cs typeface="Arial"/>
              </a:rPr>
              <a:t>Acciones de mapeo Opción 2</a:t>
            </a:r>
          </a:p>
        </p:txBody>
      </p:sp>
      <p:sp>
        <p:nvSpPr>
          <p:cNvPr id="214" name="TextShape 5"/>
          <p:cNvSpPr txBox="1"/>
          <p:nvPr/>
        </p:nvSpPr>
        <p:spPr>
          <a:xfrm>
            <a:off x="900000" y="6308640"/>
            <a:ext cx="8064360" cy="549360"/>
          </a:xfrm>
          <a:prstGeom prst="rect">
            <a:avLst/>
          </a:prstGeom>
          <a:noFill/>
          <a:ln>
            <a:noFill/>
          </a:ln>
        </p:spPr>
        <p:txBody>
          <a:bodyPr lIns="0" tIns="0" rIns="0" bIns="0" anchor="ctr">
            <a:noAutofit/>
          </a:bodyPr>
          <a:lstStyle/>
          <a:p>
            <a:pPr marL="173160">
              <a:lnSpc>
                <a:spcPct val="100000"/>
              </a:lnSpc>
            </a:pPr>
            <a:r>
              <a:rPr lang="es" sz="1200" b="0" i="0" strike="noStrike" cap="none" spc="-1" baseline="0">
                <a:solidFill>
                  <a:srgbClr val="FFFFFF"/>
                </a:solidFill>
                <a:effectLst/>
                <a:latin typeface="Arial"/>
                <a:ea typeface="Arial"/>
                <a:cs typeface="Arial"/>
              </a:rPr>
              <a:t>Recurso E: Herramienta de mapeo de acciones </a:t>
            </a:r>
          </a:p>
        </p:txBody>
      </p:sp>
    </p:spTree>
  </p:cSld>
  <p:clrMapOvr>
    <a:masterClrMapping/>
  </p:clrMapOvr>
  <mc:AlternateContent xmlns:mc="http://schemas.openxmlformats.org/markup-compatibility/2006" xmlns:p14="http://schemas.microsoft.com/office/powerpoint/2010/main">
    <mc:Choice Requires="p14">
      <p:transition spd="slow" p14:dur="3000"/>
    </mc:Choice>
    <mc:Fallback xmlns:p15="http://schemas.microsoft.com/office/powerpoint/2012/main" xmlns="">
      <p:transition spd="slow"/>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15" name="TextShape 1"/>
          <p:cNvSpPr txBox="1"/>
          <p:nvPr/>
        </p:nvSpPr>
        <p:spPr>
          <a:xfrm>
            <a:off x="0" y="6308640"/>
            <a:ext cx="9144000" cy="549360"/>
          </a:xfrm>
          <a:prstGeom prst="rect">
            <a:avLst/>
          </a:prstGeom>
          <a:solidFill>
            <a:srgbClr val="CC0000"/>
          </a:solidFill>
          <a:ln>
            <a:noFill/>
          </a:ln>
        </p:spPr>
        <p:txBody>
          <a:bodyPr lIns="0" tIns="0" bIns="0" anchor="ctr">
            <a:noAutofit/>
          </a:bodyPr>
          <a:lstStyle/>
          <a:p>
            <a:pPr marL="531720">
              <a:lnSpc>
                <a:spcPct val="100000"/>
              </a:lnSpc>
            </a:pPr>
            <a:r>
              <a:rPr lang="en-US" sz="1200" b="0" strike="noStrike" spc="-1">
                <a:solidFill>
                  <a:srgbClr val="FFFFFF"/>
                </a:solidFill>
                <a:latin typeface="Arial"/>
                <a:ea typeface="ヒラギノ角ゴ Pro W3"/>
              </a:rPr>
              <a:t>  </a:t>
            </a:r>
            <a:fld id="{5A1B9BCF-AC17-4A4F-83C6-059DB42FABA9}" type="slidenum">
              <a:rPr lang="en-US" sz="1200" b="0" strike="noStrike" spc="-1">
                <a:solidFill>
                  <a:srgbClr val="FFFFFF"/>
                </a:solidFill>
                <a:latin typeface="Arial"/>
                <a:ea typeface="ヒラギノ角ゴ Pro W3"/>
              </a:rPr>
              <a:t>17</a:t>
            </a:fld>
            <a:endParaRPr lang="es-MX" sz="1200" b="0" strike="noStrike" spc="-1">
              <a:latin typeface="Arial"/>
            </a:endParaRPr>
          </a:p>
        </p:txBody>
      </p:sp>
      <p:sp>
        <p:nvSpPr>
          <p:cNvPr id="216" name="TextShape 2"/>
          <p:cNvSpPr txBox="1"/>
          <p:nvPr/>
        </p:nvSpPr>
        <p:spPr>
          <a:xfrm>
            <a:off x="303282" y="1124744"/>
            <a:ext cx="3936240" cy="4986720"/>
          </a:xfrm>
          <a:prstGeom prst="rect">
            <a:avLst/>
          </a:prstGeom>
          <a:noFill/>
          <a:ln w="12600">
            <a:noFill/>
          </a:ln>
        </p:spPr>
        <p:txBody>
          <a:bodyPr lIns="0" tIns="0" rIns="0" bIns="0">
            <a:normAutofit fontScale="97500" lnSpcReduction="10000"/>
          </a:bodyPr>
          <a:lstStyle/>
          <a:p>
            <a:pPr marL="4680" indent="-4680">
              <a:lnSpc>
                <a:spcPct val="114000"/>
              </a:lnSpc>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Paso 1: Completar pro-forma</a:t>
            </a:r>
          </a:p>
          <a:p>
            <a:pPr marL="4680" indent="-4680">
              <a:lnSpc>
                <a:spcPct val="114000"/>
              </a:lnSpc>
            </a:pPr>
            <a:r>
              <a:rPr lang="en-GB" sz="1600" b="0" strike="noStrike" spc="-1" dirty="0">
                <a:solidFill>
                  <a:srgbClr val="000000"/>
                </a:solidFill>
                <a:latin typeface="Roboto" panose="02000000000000000000" pitchFamily="2" charset="0"/>
                <a:ea typeface="Roboto" panose="02000000000000000000" pitchFamily="2" charset="0"/>
              </a:rPr>
              <a:t> </a:t>
            </a:r>
            <a:endParaRPr lang="es-MX" sz="1600" b="0" strike="noStrike" spc="-1" dirty="0">
              <a:latin typeface="Roboto" panose="02000000000000000000" pitchFamily="2" charset="0"/>
              <a:ea typeface="Roboto" panose="02000000000000000000" pitchFamily="2" charset="0"/>
            </a:endParaRPr>
          </a:p>
          <a:p>
            <a:pPr marL="457200" indent="-457200">
              <a:lnSpc>
                <a:spcPts val="2134"/>
              </a:lnSpc>
              <a:buClr>
                <a:srgbClr val="98002E"/>
              </a:buClr>
              <a:buFont typeface="Symbol" charset="2"/>
              <a:buChar char=""/>
            </a:pPr>
            <a:r>
              <a:rPr lang="es" sz="1600" spc="-1" dirty="0">
                <a:solidFill>
                  <a:srgbClr val="000000"/>
                </a:solidFill>
                <a:latin typeface="Roboto" panose="02000000000000000000" pitchFamily="2" charset="0"/>
                <a:ea typeface="Roboto" panose="02000000000000000000" pitchFamily="2" charset="0"/>
                <a:cs typeface="Arial"/>
              </a:rPr>
              <a:t>T</a:t>
            </a: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rabajar con colegas para completar las 5 columnas restantes (columnas 4-8) en la herramienta de asignación de acciones.</a:t>
            </a:r>
            <a:endParaRPr lang="es-MX" sz="1600" b="0" strike="noStrike" spc="-1" dirty="0">
              <a:latin typeface="Roboto" panose="02000000000000000000" pitchFamily="2" charset="0"/>
              <a:ea typeface="Roboto" panose="02000000000000000000" pitchFamily="2" charset="0"/>
            </a:endParaRPr>
          </a:p>
          <a:p>
            <a:pPr marL="457200" indent="-457200">
              <a:lnSpc>
                <a:spcPts val="2134"/>
              </a:lnSpc>
              <a:buClr>
                <a:srgbClr val="98002E"/>
              </a:buClr>
              <a:buFont typeface="Symbol" charset="2"/>
              <a:buChar char=""/>
            </a:pPr>
            <a:r>
              <a:rPr lang="es" sz="1600" spc="-1" dirty="0">
                <a:solidFill>
                  <a:srgbClr val="000000"/>
                </a:solidFill>
                <a:latin typeface="Roboto" panose="02000000000000000000" pitchFamily="2" charset="0"/>
                <a:ea typeface="Roboto" panose="02000000000000000000" pitchFamily="2" charset="0"/>
                <a:cs typeface="Arial"/>
              </a:rPr>
              <a:t>E</a:t>
            </a: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l nivel de detalle requerido para cada columna se explica en la herramienta.</a:t>
            </a:r>
            <a:endParaRPr lang="es-MX" sz="1600" b="0" strike="noStrike" spc="-1" dirty="0">
              <a:latin typeface="Roboto" panose="02000000000000000000" pitchFamily="2" charset="0"/>
              <a:ea typeface="Roboto" panose="02000000000000000000" pitchFamily="2" charset="0"/>
            </a:endParaRPr>
          </a:p>
          <a:p>
            <a:pPr marL="457200" indent="-457200">
              <a:lnSpc>
                <a:spcPts val="2134"/>
              </a:lnSpc>
              <a:buClr>
                <a:srgbClr val="98002E"/>
              </a:buClr>
              <a:buFont typeface="Symbol" charset="2"/>
              <a:buChar char=""/>
            </a:pPr>
            <a:r>
              <a:rPr lang="es" sz="1600" spc="-1" dirty="0">
                <a:solidFill>
                  <a:srgbClr val="000000"/>
                </a:solidFill>
                <a:latin typeface="Roboto" panose="02000000000000000000" pitchFamily="2" charset="0"/>
                <a:ea typeface="Roboto" panose="02000000000000000000" pitchFamily="2" charset="0"/>
                <a:cs typeface="Arial"/>
              </a:rPr>
              <a:t>H</a:t>
            </a: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ay espacio suficiente para ingresa. hasta cinco ICR, resultados, grupos objetivo, sectores involucrados y evidencia considerada.</a:t>
            </a:r>
            <a:endParaRPr lang="es-MX" sz="1600" b="0" strike="noStrike" spc="-1" dirty="0">
              <a:latin typeface="Roboto" panose="02000000000000000000" pitchFamily="2" charset="0"/>
              <a:ea typeface="Roboto" panose="02000000000000000000" pitchFamily="2" charset="0"/>
            </a:endParaRPr>
          </a:p>
          <a:p>
            <a:pPr marL="457200" indent="-457200">
              <a:lnSpc>
                <a:spcPts val="2134"/>
              </a:lnSpc>
              <a:buClr>
                <a:srgbClr val="98002E"/>
              </a:buClr>
              <a:buFont typeface="Symbol" charset="2"/>
              <a:buChar char=""/>
            </a:pPr>
            <a:r>
              <a:rPr lang="es" sz="1600" spc="-1" dirty="0">
                <a:solidFill>
                  <a:srgbClr val="000000"/>
                </a:solidFill>
                <a:latin typeface="Roboto" panose="02000000000000000000" pitchFamily="2" charset="0"/>
                <a:ea typeface="Roboto" panose="02000000000000000000" pitchFamily="2" charset="0"/>
                <a:cs typeface="Arial"/>
              </a:rPr>
              <a:t>S</a:t>
            </a: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e proporcionan listas desplegables para que la finalización de la pro forma sea más rápida. Cuando no se proporcionen listas desplegables, introduzca manualmente las respuestas.</a:t>
            </a:r>
          </a:p>
          <a:p>
            <a:pPr marL="4680" indent="-4680">
              <a:lnSpc>
                <a:spcPct val="114000"/>
              </a:lnSpc>
            </a:pPr>
            <a:r>
              <a:rPr lang="en-GB" sz="1200" b="1" strike="noStrike" spc="-1" dirty="0">
                <a:solidFill>
                  <a:srgbClr val="01BED4"/>
                </a:solidFill>
                <a:latin typeface="Roboto" panose="02000000000000000000" pitchFamily="2" charset="0"/>
                <a:ea typeface="Roboto" panose="02000000000000000000" pitchFamily="2" charset="0"/>
              </a:rPr>
              <a:t> </a:t>
            </a:r>
            <a:endParaRPr lang="es-MX" sz="1200" b="0" strike="noStrike" spc="-1" dirty="0">
              <a:latin typeface="Roboto" panose="02000000000000000000" pitchFamily="2" charset="0"/>
              <a:ea typeface="Roboto" panose="02000000000000000000" pitchFamily="2" charset="0"/>
            </a:endParaRPr>
          </a:p>
        </p:txBody>
      </p:sp>
      <p:sp>
        <p:nvSpPr>
          <p:cNvPr id="218" name="CustomShape 3"/>
          <p:cNvSpPr/>
          <p:nvPr/>
        </p:nvSpPr>
        <p:spPr>
          <a:xfrm>
            <a:off x="4382280" y="1999440"/>
            <a:ext cx="4577400" cy="3476520"/>
          </a:xfrm>
          <a:custGeom>
            <a:avLst/>
            <a:gdLst/>
            <a:ahLst/>
            <a:cxnLst/>
            <a:rect l="l" t="t" r="r" b="b"/>
            <a:pathLst>
              <a:path w="28439" h="21600">
                <a:moveTo>
                  <a:pt x="0" y="0"/>
                </a:moveTo>
                <a:lnTo>
                  <a:pt x="0" y="21600"/>
                </a:lnTo>
                <a:lnTo>
                  <a:pt x="28439" y="21600"/>
                </a:lnTo>
                <a:lnTo>
                  <a:pt x="28439" y="0"/>
                </a:lnTo>
                <a:close/>
              </a:path>
            </a:pathLst>
          </a:custGeom>
          <a:noFill/>
          <a:ln>
            <a:noFill/>
          </a:ln>
        </p:spPr>
        <p:style>
          <a:lnRef idx="0">
            <a:scrgbClr r="0" g="0" b="0"/>
          </a:lnRef>
          <a:fillRef idx="0">
            <a:scrgbClr r="0" g="0" b="0"/>
          </a:fillRef>
          <a:effectRef idx="0">
            <a:scrgbClr r="0" g="0" b="0"/>
          </a:effectRef>
          <a:fontRef idx="minor"/>
        </p:style>
        <p:txBody>
          <a:bodyPr>
            <a:noAutofit/>
          </a:bodyPr>
          <a:lstStyle/>
          <a:p>
            <a:pPr>
              <a:lnSpc>
                <a:spcPct val="100000"/>
              </a:lnSpc>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Ejemplos completos en la herramienta</a:t>
            </a:r>
          </a:p>
          <a:p>
            <a:pPr>
              <a:lnSpc>
                <a:spcPct val="100000"/>
              </a:lnSpc>
            </a:pPr>
            <a:endParaRPr lang="es-MX" sz="1600" b="0" strike="noStrike" spc="-1" dirty="0">
              <a:latin typeface="Roboto" panose="02000000000000000000" pitchFamily="2" charset="0"/>
              <a:ea typeface="Roboto" panose="02000000000000000000" pitchFamily="2" charset="0"/>
            </a:endParaRPr>
          </a:p>
        </p:txBody>
      </p:sp>
      <p:sp>
        <p:nvSpPr>
          <p:cNvPr id="219" name="CustomShape 4"/>
          <p:cNvSpPr/>
          <p:nvPr/>
        </p:nvSpPr>
        <p:spPr>
          <a:xfrm flipH="1">
            <a:off x="4854996" y="4725000"/>
            <a:ext cx="2378736" cy="954107"/>
          </a:xfrm>
          <a:custGeom>
            <a:avLst/>
            <a:gdLst/>
            <a:ahLst/>
            <a:cxnLst/>
            <a:rect l="l" t="t" r="r" b="b"/>
            <a:pathLst>
              <a:path w="21600" h="21600">
                <a:moveTo>
                  <a:pt x="0" y="0"/>
                </a:moveTo>
                <a:lnTo>
                  <a:pt x="21600" y="0"/>
                </a:lnTo>
                <a:lnTo>
                  <a:pt x="21600" y="21600"/>
                </a:lnTo>
                <a:lnTo>
                  <a:pt x="0" y="21600"/>
                </a:lnTo>
                <a:close/>
              </a:path>
            </a:pathLst>
          </a:custGeom>
          <a:noFill/>
          <a:ln>
            <a:noFill/>
          </a:ln>
        </p:spPr>
        <p:style>
          <a:lnRef idx="0">
            <a:scrgbClr r="0" g="0" b="0"/>
          </a:lnRef>
          <a:fillRef idx="0">
            <a:scrgbClr r="0" g="0" b="0"/>
          </a:fillRef>
          <a:effectRef idx="0">
            <a:scrgbClr r="0" g="0" b="0"/>
          </a:effectRef>
          <a:fontRef idx="minor"/>
        </p:style>
        <p:txBody>
          <a:bodyPr anchorCtr="1">
            <a:spAutoFit/>
          </a:bodyPr>
          <a:lstStyle/>
          <a:p>
            <a:pPr algn="ctr">
              <a:lnSpc>
                <a:spcPct val="100000"/>
              </a:lnSpc>
            </a:pPr>
            <a:r>
              <a:rPr lang="es" sz="1400" b="0" i="0" strike="noStrike" cap="none" spc="-1" baseline="0" dirty="0">
                <a:solidFill>
                  <a:srgbClr val="000000"/>
                </a:solidFill>
                <a:effectLst/>
                <a:latin typeface="Roboto" panose="02000000000000000000" pitchFamily="2" charset="0"/>
                <a:ea typeface="Roboto" panose="02000000000000000000" pitchFamily="2" charset="0"/>
                <a:cs typeface="Arial"/>
              </a:rPr>
              <a:t>Ejemplos completados y más información, se proporcionan en la herramienta</a:t>
            </a:r>
          </a:p>
        </p:txBody>
      </p:sp>
      <p:sp>
        <p:nvSpPr>
          <p:cNvPr id="221" name="TextShape 6"/>
          <p:cNvSpPr txBox="1"/>
          <p:nvPr/>
        </p:nvSpPr>
        <p:spPr>
          <a:xfrm>
            <a:off x="539640" y="303840"/>
            <a:ext cx="7857000" cy="485640"/>
          </a:xfrm>
          <a:prstGeom prst="rect">
            <a:avLst/>
          </a:prstGeom>
          <a:noFill/>
          <a:ln w="12600">
            <a:noFill/>
          </a:ln>
        </p:spPr>
        <p:txBody>
          <a:bodyPr lIns="0" tIns="0" rIns="0" bIns="0" anchor="ctr">
            <a:normAutofit/>
          </a:bodyPr>
          <a:lstStyle/>
          <a:p>
            <a:pPr>
              <a:lnSpc>
                <a:spcPct val="100000"/>
              </a:lnSpc>
            </a:pPr>
            <a:r>
              <a:rPr lang="es" sz="2800" b="0" i="0" strike="noStrike" cap="none" baseline="0" dirty="0">
                <a:solidFill>
                  <a:srgbClr val="FF5050"/>
                </a:solidFill>
                <a:effectLst/>
                <a:latin typeface="Playfair Display" pitchFamily="2" charset="0"/>
                <a:ea typeface="Arial"/>
                <a:cs typeface="Arial"/>
              </a:rPr>
              <a:t>Acciones de mapeo Opción 2</a:t>
            </a:r>
          </a:p>
        </p:txBody>
      </p:sp>
      <p:sp>
        <p:nvSpPr>
          <p:cNvPr id="222" name="TextShape 7"/>
          <p:cNvSpPr txBox="1"/>
          <p:nvPr/>
        </p:nvSpPr>
        <p:spPr>
          <a:xfrm>
            <a:off x="900000" y="6308640"/>
            <a:ext cx="8064360" cy="549360"/>
          </a:xfrm>
          <a:prstGeom prst="rect">
            <a:avLst/>
          </a:prstGeom>
          <a:noFill/>
          <a:ln>
            <a:noFill/>
          </a:ln>
        </p:spPr>
        <p:txBody>
          <a:bodyPr lIns="0" tIns="0" rIns="0" bIns="0" anchor="ctr">
            <a:noAutofit/>
          </a:bodyPr>
          <a:lstStyle/>
          <a:p>
            <a:pPr marL="173160">
              <a:lnSpc>
                <a:spcPct val="100000"/>
              </a:lnSpc>
            </a:pPr>
            <a:r>
              <a:rPr lang="es" sz="1200" b="0" i="0" strike="noStrike" cap="none" spc="-1" baseline="0">
                <a:solidFill>
                  <a:srgbClr val="FFFFFF"/>
                </a:solidFill>
                <a:effectLst/>
                <a:latin typeface="Arial"/>
                <a:ea typeface="Arial"/>
                <a:cs typeface="Arial"/>
              </a:rPr>
              <a:t>Recurso E: Herramienta de mapeo de acciones </a:t>
            </a:r>
          </a:p>
        </p:txBody>
      </p:sp>
      <p:sp>
        <p:nvSpPr>
          <p:cNvPr id="10" name="Arrow: Circular 9"/>
          <p:cNvSpPr/>
          <p:nvPr/>
        </p:nvSpPr>
        <p:spPr>
          <a:xfrm rot="9495659" flipH="1">
            <a:off x="6063173" y="4207934"/>
            <a:ext cx="2077215" cy="1063255"/>
          </a:xfrm>
          <a:custGeom>
            <a:avLst/>
            <a:gdLst>
              <a:gd name="f0" fmla="val 10800000"/>
              <a:gd name="f1" fmla="val 5400000"/>
              <a:gd name="f2" fmla="val 180"/>
              <a:gd name="f3" fmla="val w"/>
              <a:gd name="f4" fmla="val h"/>
              <a:gd name="f5" fmla="val 0"/>
              <a:gd name="f6" fmla="val 2077215"/>
              <a:gd name="f7" fmla="val 1063259"/>
              <a:gd name="f8" fmla="+- 0 0 6523210"/>
              <a:gd name="f9" fmla="val 760545"/>
              <a:gd name="f10" fmla="val 143960"/>
              <a:gd name="f11" fmla="val 913940"/>
              <a:gd name="f12" fmla="val 406962"/>
              <a:gd name="f13" fmla="val 14060961"/>
              <a:gd name="f14" fmla="val 6588718"/>
              <a:gd name="f15" fmla="val 1922619"/>
              <a:gd name="f16" fmla="val 304947"/>
              <a:gd name="f17" fmla="val 1918689"/>
              <a:gd name="f18" fmla="val 469382"/>
              <a:gd name="f19" fmla="val 1629785"/>
              <a:gd name="f20" fmla="val 325659"/>
              <a:gd name="f21" fmla="val 1741106"/>
              <a:gd name="f22" fmla="val 317786"/>
              <a:gd name="f23" fmla="val 869709"/>
              <a:gd name="f24" fmla="val 362731"/>
              <a:gd name="f25" fmla="val 20584171"/>
              <a:gd name="f26" fmla="+- 0 0 -234"/>
              <a:gd name="f27" fmla="+- 0 0 -445"/>
              <a:gd name="f28" fmla="+- 0 0 -535"/>
              <a:gd name="f29" fmla="+- 0 0 -625"/>
              <a:gd name="f30" fmla="*/ f3 1 2077215"/>
              <a:gd name="f31" fmla="*/ f4 1 1063259"/>
              <a:gd name="f32" fmla="+- f7 0 f5"/>
              <a:gd name="f33" fmla="+- f6 0 f5"/>
              <a:gd name="f34" fmla="*/ f26 f0 1"/>
              <a:gd name="f35" fmla="*/ f27 f0 1"/>
              <a:gd name="f36" fmla="*/ f28 f0 1"/>
              <a:gd name="f37" fmla="*/ f29 f0 1"/>
              <a:gd name="f38" fmla="*/ f33 1 2077215"/>
              <a:gd name="f39" fmla="*/ f32 1 1063259"/>
              <a:gd name="f40" fmla="*/ f34 1 f2"/>
              <a:gd name="f41" fmla="*/ f35 1 f2"/>
              <a:gd name="f42" fmla="*/ f36 1 f2"/>
              <a:gd name="f43" fmla="*/ f37 1 f2"/>
              <a:gd name="f44" fmla="*/ 774912 1 f38"/>
              <a:gd name="f45" fmla="*/ 163991 1 f39"/>
              <a:gd name="f46" fmla="*/ 1922619 1 f38"/>
              <a:gd name="f47" fmla="*/ 304947 1 f39"/>
              <a:gd name="f48" fmla="*/ 1918689 1 f38"/>
              <a:gd name="f49" fmla="*/ 469382 1 f39"/>
              <a:gd name="f50" fmla="*/ 1629785 1 f38"/>
              <a:gd name="f51" fmla="*/ 325659 1 f39"/>
              <a:gd name="f52" fmla="*/ 392354 1 f38"/>
              <a:gd name="f53" fmla="*/ 1684861 1 f38"/>
              <a:gd name="f54" fmla="*/ 243864 1 f39"/>
              <a:gd name="f55" fmla="*/ 819395 1 f39"/>
              <a:gd name="f56" fmla="+- f40 0 f1"/>
              <a:gd name="f57" fmla="+- f41 0 f1"/>
              <a:gd name="f58" fmla="+- f42 0 f1"/>
              <a:gd name="f59" fmla="+- f43 0 f1"/>
              <a:gd name="f60" fmla="*/ f52 f30 1"/>
              <a:gd name="f61" fmla="*/ f53 f30 1"/>
              <a:gd name="f62" fmla="*/ f55 f31 1"/>
              <a:gd name="f63" fmla="*/ f54 f31 1"/>
              <a:gd name="f64" fmla="*/ f44 f30 1"/>
              <a:gd name="f65" fmla="*/ f45 f31 1"/>
              <a:gd name="f66" fmla="*/ f46 f30 1"/>
              <a:gd name="f67" fmla="*/ f47 f31 1"/>
              <a:gd name="f68" fmla="*/ f48 f30 1"/>
              <a:gd name="f69" fmla="*/ f49 f31 1"/>
              <a:gd name="f70" fmla="*/ f50 f30 1"/>
              <a:gd name="f71" fmla="*/ f51 f31 1"/>
            </a:gdLst>
            <a:ahLst/>
            <a:cxnLst>
              <a:cxn ang="3cd4">
                <a:pos x="hc" y="t"/>
              </a:cxn>
              <a:cxn ang="0">
                <a:pos x="r" y="vc"/>
              </a:cxn>
              <a:cxn ang="cd4">
                <a:pos x="hc" y="b"/>
              </a:cxn>
              <a:cxn ang="cd2">
                <a:pos x="l" y="vc"/>
              </a:cxn>
              <a:cxn ang="f56">
                <a:pos x="f64" y="f65"/>
              </a:cxn>
              <a:cxn ang="f57">
                <a:pos x="f66" y="f67"/>
              </a:cxn>
              <a:cxn ang="f58">
                <a:pos x="f68" y="f69"/>
              </a:cxn>
              <a:cxn ang="f59">
                <a:pos x="f70" y="f71"/>
              </a:cxn>
            </a:cxnLst>
            <a:rect l="f60" t="f63" r="f61" b="f62"/>
            <a:pathLst>
              <a:path w="2077215" h="1063259">
                <a:moveTo>
                  <a:pt x="f9" y="f10"/>
                </a:moveTo>
                <a:arcTo wR="f11" hR="f12" stAng="f13" swAng="f14"/>
                <a:lnTo>
                  <a:pt x="f15" y="f16"/>
                </a:lnTo>
                <a:lnTo>
                  <a:pt x="f17" y="f18"/>
                </a:lnTo>
                <a:lnTo>
                  <a:pt x="f19" y="f20"/>
                </a:lnTo>
                <a:lnTo>
                  <a:pt x="f21" y="f22"/>
                </a:lnTo>
                <a:arcTo wR="f23" hR="f24" stAng="f25" swAng="f8"/>
                <a:close/>
              </a:path>
            </a:pathLst>
          </a:custGeom>
          <a:solidFill>
            <a:srgbClr val="00B0F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rial"/>
            </a:endParaRPr>
          </a:p>
        </p:txBody>
      </p:sp>
      <p:pic>
        <p:nvPicPr>
          <p:cNvPr id="3" name="Imagen 2">
            <a:extLst>
              <a:ext uri="{FF2B5EF4-FFF2-40B4-BE49-F238E27FC236}">
                <a16:creationId xmlns:a16="http://schemas.microsoft.com/office/drawing/2014/main" id="{D9EDEC39-5125-4343-93A1-420DFE047963}"/>
              </a:ext>
            </a:extLst>
          </p:cNvPr>
          <p:cNvPicPr>
            <a:picLocks noChangeAspect="1"/>
          </p:cNvPicPr>
          <p:nvPr/>
        </p:nvPicPr>
        <p:blipFill>
          <a:blip r:embed="rId3"/>
          <a:stretch>
            <a:fillRect/>
          </a:stretch>
        </p:blipFill>
        <p:spPr>
          <a:xfrm>
            <a:off x="4481281" y="2516496"/>
            <a:ext cx="4571999" cy="154445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3000"/>
    </mc:Choice>
    <mc:Fallback xmlns:p15="http://schemas.microsoft.com/office/powerpoint/2012/main" xmlns="">
      <p:transition spd="slow"/>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23" name="TextShape 1"/>
          <p:cNvSpPr txBox="1"/>
          <p:nvPr/>
        </p:nvSpPr>
        <p:spPr>
          <a:xfrm>
            <a:off x="0" y="6308640"/>
            <a:ext cx="9144000" cy="549360"/>
          </a:xfrm>
          <a:prstGeom prst="rect">
            <a:avLst/>
          </a:prstGeom>
          <a:solidFill>
            <a:srgbClr val="CC0000"/>
          </a:solidFill>
          <a:ln>
            <a:noFill/>
          </a:ln>
        </p:spPr>
        <p:txBody>
          <a:bodyPr lIns="0" tIns="0" bIns="0" anchor="ctr">
            <a:noAutofit/>
          </a:bodyPr>
          <a:lstStyle/>
          <a:p>
            <a:pPr marL="531720">
              <a:lnSpc>
                <a:spcPct val="100000"/>
              </a:lnSpc>
            </a:pPr>
            <a:r>
              <a:rPr lang="en-US" sz="1200" b="0" strike="noStrike" spc="-1">
                <a:solidFill>
                  <a:srgbClr val="FFFFFF"/>
                </a:solidFill>
                <a:latin typeface="Arial"/>
                <a:ea typeface="ヒラギノ角ゴ Pro W3"/>
              </a:rPr>
              <a:t>  </a:t>
            </a:r>
            <a:fld id="{976A9451-BF72-4013-8A94-D9E1F160F9AF}" type="slidenum">
              <a:rPr lang="en-US" sz="1200" b="0" strike="noStrike" spc="-1">
                <a:solidFill>
                  <a:srgbClr val="FFFFFF"/>
                </a:solidFill>
                <a:latin typeface="Arial"/>
                <a:ea typeface="ヒラギノ角ゴ Pro W3"/>
              </a:rPr>
              <a:t>18</a:t>
            </a:fld>
            <a:endParaRPr lang="es-MX" sz="1200" b="0" strike="noStrike" spc="-1">
              <a:latin typeface="Arial"/>
            </a:endParaRPr>
          </a:p>
        </p:txBody>
      </p:sp>
      <p:sp>
        <p:nvSpPr>
          <p:cNvPr id="224" name="TextShape 2"/>
          <p:cNvSpPr txBox="1"/>
          <p:nvPr/>
        </p:nvSpPr>
        <p:spPr>
          <a:xfrm>
            <a:off x="142971" y="1196752"/>
            <a:ext cx="4068989" cy="5040560"/>
          </a:xfrm>
          <a:prstGeom prst="rect">
            <a:avLst/>
          </a:prstGeom>
          <a:noFill/>
          <a:ln w="12600">
            <a:noFill/>
          </a:ln>
        </p:spPr>
        <p:txBody>
          <a:bodyPr lIns="0" tIns="0" rIns="0" bIns="0">
            <a:normAutofit/>
          </a:bodyPr>
          <a:lstStyle/>
          <a:p>
            <a:pPr marL="4680" indent="-4680">
              <a:lnSpc>
                <a:spcPct val="114000"/>
              </a:lnSpc>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Paso 2: Alineación de </a:t>
            </a:r>
            <a:r>
              <a:rPr lang="es" sz="1600" b="0" i="0" strike="noStrike" cap="none" spc="-1" baseline="0" dirty="0">
                <a:solidFill>
                  <a:schemeClr val="tx1"/>
                </a:solidFill>
                <a:effectLst/>
                <a:latin typeface="Roboto" panose="02000000000000000000" pitchFamily="2" charset="0"/>
                <a:ea typeface="Roboto" panose="02000000000000000000" pitchFamily="2" charset="0"/>
                <a:cs typeface="Arial"/>
              </a:rPr>
              <a:t>los ICD </a:t>
            </a: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y los resultados</a:t>
            </a:r>
          </a:p>
          <a:p>
            <a:pPr marL="457200" indent="-457200">
              <a:lnSpc>
                <a:spcPts val="2134"/>
              </a:lnSpc>
              <a:buClr>
                <a:srgbClr val="98002E"/>
              </a:buClr>
              <a:buFont typeface="Symbol" charset="2"/>
              <a:buChar char=""/>
            </a:pPr>
            <a:r>
              <a:rPr lang="es" sz="1600" spc="-1" dirty="0">
                <a:solidFill>
                  <a:srgbClr val="000000"/>
                </a:solidFill>
                <a:latin typeface="Roboto" panose="02000000000000000000" pitchFamily="2" charset="0"/>
                <a:ea typeface="Roboto" panose="02000000000000000000" pitchFamily="2" charset="0"/>
                <a:cs typeface="Arial"/>
              </a:rPr>
              <a:t>C</a:t>
            </a: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on la hoja de trabajo ICDs y Resultados abierta, cada ICD y resultado se rellena automáticamente.</a:t>
            </a:r>
            <a:endParaRPr lang="es-MX" sz="1600" b="0" strike="noStrike" spc="-1" dirty="0">
              <a:latin typeface="Roboto" panose="02000000000000000000" pitchFamily="2" charset="0"/>
              <a:ea typeface="Roboto" panose="02000000000000000000" pitchFamily="2" charset="0"/>
            </a:endParaRPr>
          </a:p>
          <a:p>
            <a:pPr marL="457200" indent="-457200">
              <a:lnSpc>
                <a:spcPts val="2134"/>
              </a:lnSpc>
              <a:buClr>
                <a:srgbClr val="98002E"/>
              </a:buClr>
              <a:buFont typeface="Symbol" charset="2"/>
              <a:buChar char=""/>
            </a:pPr>
            <a:r>
              <a:rPr lang="es" sz="1600" spc="-1" dirty="0">
                <a:solidFill>
                  <a:srgbClr val="000000"/>
                </a:solidFill>
                <a:latin typeface="Roboto" panose="02000000000000000000" pitchFamily="2" charset="0"/>
                <a:ea typeface="Roboto" panose="02000000000000000000" pitchFamily="2" charset="0"/>
                <a:cs typeface="Arial"/>
              </a:rPr>
              <a:t>L</a:t>
            </a: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a columna en gris (ver extrema derecha) </a:t>
            </a:r>
            <a:r>
              <a:rPr lang="es" sz="1800" b="0" i="0" strike="noStrike" cap="none" spc="-1" baseline="0" dirty="0">
                <a:solidFill>
                  <a:srgbClr val="000000"/>
                </a:solidFill>
                <a:effectLst/>
                <a:latin typeface="Roboto" panose="02000000000000000000" pitchFamily="2" charset="0"/>
                <a:ea typeface="Roboto" panose="02000000000000000000" pitchFamily="2" charset="0"/>
                <a:cs typeface="Arial"/>
              </a:rPr>
              <a:t> </a:t>
            </a: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es la única columna que requiere la finalización en esta hoja de trabajo.</a:t>
            </a:r>
            <a:endParaRPr lang="es-MX" sz="1600" b="0" strike="noStrike" spc="-1" dirty="0">
              <a:latin typeface="Roboto" panose="02000000000000000000" pitchFamily="2" charset="0"/>
              <a:ea typeface="Roboto" panose="02000000000000000000" pitchFamily="2" charset="0"/>
            </a:endParaRPr>
          </a:p>
          <a:p>
            <a:pPr marL="457200" indent="-457200">
              <a:lnSpc>
                <a:spcPts val="2134"/>
              </a:lnSpc>
              <a:buClr>
                <a:srgbClr val="98002E"/>
              </a:buClr>
              <a:buFont typeface="Symbol" charset="2"/>
              <a:buChar char=""/>
            </a:pPr>
            <a:r>
              <a:rPr lang="es" sz="1600" spc="-1" dirty="0">
                <a:solidFill>
                  <a:srgbClr val="000000"/>
                </a:solidFill>
                <a:latin typeface="Roboto" panose="02000000000000000000" pitchFamily="2" charset="0"/>
                <a:ea typeface="Roboto" panose="02000000000000000000" pitchFamily="2" charset="0"/>
                <a:cs typeface="Arial"/>
              </a:rPr>
              <a:t>A</a:t>
            </a: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 partir del resultado (por ejemplo, el resultado 1), reflexione con los colegas sobre la medida en que es probable que el resultado se cumpla a través de la aplicación de la acción – proporcione su respuesta en la columna de extrema derecha.</a:t>
            </a:r>
            <a:endParaRPr lang="es-MX" sz="1600" b="0" strike="noStrike" spc="-1" dirty="0">
              <a:latin typeface="Roboto" panose="02000000000000000000" pitchFamily="2" charset="0"/>
              <a:ea typeface="Roboto" panose="02000000000000000000" pitchFamily="2" charset="0"/>
            </a:endParaRPr>
          </a:p>
          <a:p>
            <a:pPr marL="457200" indent="-457200">
              <a:lnSpc>
                <a:spcPts val="2134"/>
              </a:lnSpc>
              <a:buClr>
                <a:srgbClr val="98002E"/>
              </a:buClr>
              <a:buFont typeface="Symbol" charset="2"/>
              <a:buChar char=""/>
            </a:pPr>
            <a:r>
              <a:rPr lang="es" sz="1600" spc="-1" dirty="0">
                <a:solidFill>
                  <a:srgbClr val="000000"/>
                </a:solidFill>
                <a:latin typeface="Roboto" panose="02000000000000000000" pitchFamily="2" charset="0"/>
                <a:ea typeface="Roboto" panose="02000000000000000000" pitchFamily="2" charset="0"/>
                <a:cs typeface="Arial"/>
              </a:rPr>
              <a:t>U</a:t>
            </a: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tilizar los ICD para facilitar esta discusión.</a:t>
            </a:r>
          </a:p>
        </p:txBody>
      </p:sp>
      <p:sp>
        <p:nvSpPr>
          <p:cNvPr id="226" name="TextShape 3"/>
          <p:cNvSpPr txBox="1"/>
          <p:nvPr/>
        </p:nvSpPr>
        <p:spPr>
          <a:xfrm>
            <a:off x="539640" y="313560"/>
            <a:ext cx="7668000" cy="648000"/>
          </a:xfrm>
          <a:prstGeom prst="rect">
            <a:avLst/>
          </a:prstGeom>
          <a:noFill/>
          <a:ln w="12600">
            <a:noFill/>
          </a:ln>
        </p:spPr>
        <p:txBody>
          <a:bodyPr lIns="0" tIns="0" rIns="0" bIns="0" anchor="ctr">
            <a:normAutofit/>
          </a:bodyPr>
          <a:lstStyle/>
          <a:p>
            <a:pPr>
              <a:lnSpc>
                <a:spcPct val="100000"/>
              </a:lnSpc>
            </a:pPr>
            <a:r>
              <a:rPr lang="es" sz="2800" b="0" i="0" strike="noStrike" cap="none" baseline="0">
                <a:solidFill>
                  <a:srgbClr val="FF5050"/>
                </a:solidFill>
                <a:effectLst/>
                <a:latin typeface="Playfair Display" pitchFamily="2" charset="0"/>
                <a:ea typeface="Arial"/>
                <a:cs typeface="Arial"/>
              </a:rPr>
              <a:t>Acciones de mapeo Opción 2</a:t>
            </a:r>
          </a:p>
        </p:txBody>
      </p:sp>
      <p:sp>
        <p:nvSpPr>
          <p:cNvPr id="227" name="CustomShape 4"/>
          <p:cNvSpPr/>
          <p:nvPr/>
        </p:nvSpPr>
        <p:spPr>
          <a:xfrm flipH="1">
            <a:off x="6840850" y="1030320"/>
            <a:ext cx="1355674" cy="732252"/>
          </a:xfrm>
          <a:custGeom>
            <a:avLst/>
            <a:gdLst/>
            <a:ahLst/>
            <a:cxnLst/>
            <a:rect l="l" t="t" r="r" b="b"/>
            <a:pathLst>
              <a:path w="21600" h="21600">
                <a:moveTo>
                  <a:pt x="0" y="0"/>
                </a:moveTo>
                <a:lnTo>
                  <a:pt x="21600" y="0"/>
                </a:lnTo>
                <a:lnTo>
                  <a:pt x="21600" y="21600"/>
                </a:lnTo>
                <a:lnTo>
                  <a:pt x="0" y="21600"/>
                </a:lnTo>
                <a:close/>
              </a:path>
            </a:pathLst>
          </a:custGeom>
          <a:noFill/>
          <a:ln>
            <a:noFill/>
          </a:ln>
        </p:spPr>
        <p:style>
          <a:lnRef idx="0">
            <a:scrgbClr r="0" g="0" b="0"/>
          </a:lnRef>
          <a:fillRef idx="0">
            <a:scrgbClr r="0" g="0" b="0"/>
          </a:fillRef>
          <a:effectRef idx="0">
            <a:scrgbClr r="0" g="0" b="0"/>
          </a:effectRef>
          <a:fontRef idx="minor"/>
        </p:style>
        <p:txBody>
          <a:bodyPr anchorCtr="1">
            <a:spAutoFit/>
          </a:bodyPr>
          <a:lstStyle/>
          <a:p>
            <a:pPr algn="ctr">
              <a:lnSpc>
                <a:spcPct val="100000"/>
              </a:lnSpc>
            </a:pPr>
            <a:r>
              <a:rPr lang="es" sz="1400" b="0" i="0" strike="noStrike" cap="none" spc="-1" baseline="0" dirty="0">
                <a:solidFill>
                  <a:srgbClr val="000000"/>
                </a:solidFill>
                <a:effectLst/>
                <a:latin typeface="Roboto" panose="02000000000000000000" pitchFamily="2" charset="0"/>
                <a:ea typeface="Roboto" panose="02000000000000000000" pitchFamily="2" charset="0"/>
                <a:cs typeface="Arial"/>
              </a:rPr>
              <a:t>Esta columna requiere la finalización</a:t>
            </a:r>
          </a:p>
        </p:txBody>
      </p:sp>
      <p:sp>
        <p:nvSpPr>
          <p:cNvPr id="229" name="TextShape 6"/>
          <p:cNvSpPr txBox="1"/>
          <p:nvPr/>
        </p:nvSpPr>
        <p:spPr>
          <a:xfrm>
            <a:off x="900000" y="6308640"/>
            <a:ext cx="8064360" cy="549360"/>
          </a:xfrm>
          <a:prstGeom prst="rect">
            <a:avLst/>
          </a:prstGeom>
          <a:noFill/>
          <a:ln>
            <a:noFill/>
          </a:ln>
        </p:spPr>
        <p:txBody>
          <a:bodyPr lIns="0" tIns="0" rIns="0" bIns="0" anchor="ctr">
            <a:noAutofit/>
          </a:bodyPr>
          <a:lstStyle/>
          <a:p>
            <a:pPr marL="173160">
              <a:lnSpc>
                <a:spcPct val="100000"/>
              </a:lnSpc>
            </a:pPr>
            <a:r>
              <a:rPr lang="es" sz="1200" b="0" i="0" strike="noStrike" cap="none" spc="-1" baseline="0">
                <a:solidFill>
                  <a:srgbClr val="FFFFFF"/>
                </a:solidFill>
                <a:effectLst/>
                <a:latin typeface="Arial"/>
                <a:ea typeface="Arial"/>
                <a:cs typeface="Arial"/>
              </a:rPr>
              <a:t>Recurso E: Herramienta de mapeo de acciones </a:t>
            </a:r>
          </a:p>
        </p:txBody>
      </p:sp>
      <p:sp>
        <p:nvSpPr>
          <p:cNvPr id="230" name="CustomShape 7"/>
          <p:cNvSpPr/>
          <p:nvPr/>
        </p:nvSpPr>
        <p:spPr>
          <a:xfrm>
            <a:off x="4572000" y="4437719"/>
            <a:ext cx="4576572" cy="1556034"/>
          </a:xfrm>
          <a:custGeom>
            <a:avLst/>
            <a:gdLst/>
            <a:ahLst/>
            <a:cxnLst/>
            <a:rect l="l" t="t" r="r" b="b"/>
            <a:pathLst>
              <a:path w="21600" h="21600">
                <a:moveTo>
                  <a:pt x="0" y="0"/>
                </a:moveTo>
                <a:lnTo>
                  <a:pt x="21600" y="0"/>
                </a:lnTo>
                <a:lnTo>
                  <a:pt x="21600" y="21600"/>
                </a:lnTo>
                <a:lnTo>
                  <a:pt x="0" y="21600"/>
                </a:lnTo>
                <a:close/>
              </a:path>
            </a:pathLst>
          </a:custGeom>
          <a:noFill/>
          <a:ln>
            <a:noFill/>
          </a:ln>
        </p:spPr>
        <p:style>
          <a:lnRef idx="0">
            <a:scrgbClr r="0" g="0" b="0"/>
          </a:lnRef>
          <a:fillRef idx="0">
            <a:scrgbClr r="0" g="0" b="0"/>
          </a:fillRef>
          <a:effectRef idx="0">
            <a:scrgbClr r="0" g="0" b="0"/>
          </a:effectRef>
          <a:fontRef idx="minor"/>
        </p:style>
        <p:txBody>
          <a:bodyPr>
            <a:spAutoFit/>
          </a:bodyPr>
          <a:lstStyle/>
          <a:p>
            <a:pPr>
              <a:lnSpc>
                <a:spcPct val="100000"/>
              </a:lnSpc>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Hay cinco opciones de respuesta disponibles: </a:t>
            </a:r>
          </a:p>
          <a:p>
            <a:pPr marL="342720" indent="-342720">
              <a:lnSpc>
                <a:spcPct val="100000"/>
              </a:lnSpc>
              <a:buClr>
                <a:srgbClr val="000000"/>
              </a:buClr>
              <a:buFont typeface="StarSymbol"/>
              <a:buAutoNum type="arabicPeriod"/>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Muy probable que se logre.</a:t>
            </a:r>
          </a:p>
          <a:p>
            <a:pPr marL="342720" indent="-342720">
              <a:lnSpc>
                <a:spcPct val="100000"/>
              </a:lnSpc>
              <a:buClr>
                <a:srgbClr val="000000"/>
              </a:buClr>
              <a:buFont typeface="StarSymbol"/>
              <a:buAutoNum type="arabicPeriod"/>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Probablemente se logre.</a:t>
            </a:r>
          </a:p>
          <a:p>
            <a:pPr marL="342720" indent="-342720">
              <a:lnSpc>
                <a:spcPct val="100000"/>
              </a:lnSpc>
              <a:buClr>
                <a:srgbClr val="000000"/>
              </a:buClr>
              <a:buFont typeface="StarSymbol"/>
              <a:buAutoNum type="arabicPeriod"/>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Es dudoso que la acción logrará resultados.</a:t>
            </a:r>
          </a:p>
          <a:p>
            <a:pPr marL="342720" indent="-342720">
              <a:lnSpc>
                <a:spcPct val="100000"/>
              </a:lnSpc>
              <a:buClr>
                <a:srgbClr val="000000"/>
              </a:buClr>
              <a:buFont typeface="StarSymbol"/>
              <a:buAutoNum type="arabicPeriod"/>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Es poco probable que se logre. </a:t>
            </a:r>
          </a:p>
          <a:p>
            <a:pPr marL="342720" indent="-342720">
              <a:lnSpc>
                <a:spcPct val="100000"/>
              </a:lnSpc>
              <a:buClr>
                <a:srgbClr val="000000"/>
              </a:buClr>
              <a:buFont typeface="StarSymbol"/>
              <a:buAutoNum type="arabicPeriod"/>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Es muy poco probable que se logre. </a:t>
            </a:r>
          </a:p>
        </p:txBody>
      </p:sp>
      <p:sp>
        <p:nvSpPr>
          <p:cNvPr id="10" name="Arrow: Circular 13"/>
          <p:cNvSpPr/>
          <p:nvPr/>
        </p:nvSpPr>
        <p:spPr>
          <a:xfrm rot="19703583">
            <a:off x="7437109" y="1282674"/>
            <a:ext cx="1271418" cy="2021729"/>
          </a:xfrm>
          <a:custGeom>
            <a:avLst/>
            <a:gdLst>
              <a:gd name="f0" fmla="val 10800000"/>
              <a:gd name="f1" fmla="val 5400000"/>
              <a:gd name="f2" fmla="val 180"/>
              <a:gd name="f3" fmla="val w"/>
              <a:gd name="f4" fmla="val h"/>
              <a:gd name="f5" fmla="val 0"/>
              <a:gd name="f6" fmla="val 1271415"/>
              <a:gd name="f7" fmla="val 2021727"/>
              <a:gd name="f8" fmla="+- 0 0 2766513"/>
              <a:gd name="f9" fmla="val 957222"/>
              <a:gd name="f10" fmla="val 355025"/>
              <a:gd name="f11" fmla="val 491688"/>
              <a:gd name="f12" fmla="val 866844"/>
              <a:gd name="f13" fmla="val 17766941"/>
              <a:gd name="f14" fmla="val 2878824"/>
              <a:gd name="f15" fmla="val 1264766"/>
              <a:gd name="f16" fmla="val 861329"/>
              <a:gd name="f17" fmla="val 1091066"/>
              <a:gd name="f18" fmla="val 975263"/>
              <a:gd name="f19" fmla="val 905999"/>
              <a:gd name="f20" fmla="val 889377"/>
              <a:gd name="f21" fmla="val 1049681"/>
              <a:gd name="f22" fmla="val 878144"/>
              <a:gd name="f23" fmla="val 419866"/>
              <a:gd name="f24" fmla="val 795022"/>
              <a:gd name="f25" fmla="val 20533454"/>
              <a:gd name="f26" fmla="+- 0 0 -296"/>
              <a:gd name="f27" fmla="+- 0 0 -445"/>
              <a:gd name="f28" fmla="+- 0 0 -535"/>
              <a:gd name="f29" fmla="+- 0 0 -625"/>
              <a:gd name="f30" fmla="*/ f3 1 1271415"/>
              <a:gd name="f31" fmla="*/ f4 1 2021727"/>
              <a:gd name="f32" fmla="+- f7 0 f5"/>
              <a:gd name="f33" fmla="+- f6 0 f5"/>
              <a:gd name="f34" fmla="*/ f26 f0 1"/>
              <a:gd name="f35" fmla="*/ f27 f0 1"/>
              <a:gd name="f36" fmla="*/ f28 f0 1"/>
              <a:gd name="f37" fmla="*/ f29 f0 1"/>
              <a:gd name="f38" fmla="*/ f33 1 1271415"/>
              <a:gd name="f39" fmla="*/ f32 1 2021727"/>
              <a:gd name="f40" fmla="*/ f34 1 f2"/>
              <a:gd name="f41" fmla="*/ f35 1 f2"/>
              <a:gd name="f42" fmla="*/ f36 1 f2"/>
              <a:gd name="f43" fmla="*/ f37 1 f2"/>
              <a:gd name="f44" fmla="*/ 939431 1 f38"/>
              <a:gd name="f45" fmla="*/ 391315 1 f39"/>
              <a:gd name="f46" fmla="*/ 1264766 1 f38"/>
              <a:gd name="f47" fmla="*/ 861329 1 f39"/>
              <a:gd name="f48" fmla="*/ 1091066 1 f38"/>
              <a:gd name="f49" fmla="*/ 975263 1 f39"/>
              <a:gd name="f50" fmla="*/ 905999 1 f38"/>
              <a:gd name="f51" fmla="*/ 889377 1 f39"/>
              <a:gd name="f52" fmla="*/ 288032 1 f38"/>
              <a:gd name="f53" fmla="*/ 983383 1 f38"/>
              <a:gd name="f54" fmla="*/ 397912 1 f39"/>
              <a:gd name="f55" fmla="*/ 1623815 1 f39"/>
              <a:gd name="f56" fmla="+- f40 0 f1"/>
              <a:gd name="f57" fmla="+- f41 0 f1"/>
              <a:gd name="f58" fmla="+- f42 0 f1"/>
              <a:gd name="f59" fmla="+- f43 0 f1"/>
              <a:gd name="f60" fmla="*/ f52 f30 1"/>
              <a:gd name="f61" fmla="*/ f53 f30 1"/>
              <a:gd name="f62" fmla="*/ f55 f31 1"/>
              <a:gd name="f63" fmla="*/ f54 f31 1"/>
              <a:gd name="f64" fmla="*/ f44 f30 1"/>
              <a:gd name="f65" fmla="*/ f45 f31 1"/>
              <a:gd name="f66" fmla="*/ f46 f30 1"/>
              <a:gd name="f67" fmla="*/ f47 f31 1"/>
              <a:gd name="f68" fmla="*/ f48 f30 1"/>
              <a:gd name="f69" fmla="*/ f49 f31 1"/>
              <a:gd name="f70" fmla="*/ f50 f30 1"/>
              <a:gd name="f71" fmla="*/ f51 f31 1"/>
            </a:gdLst>
            <a:ahLst/>
            <a:cxnLst>
              <a:cxn ang="3cd4">
                <a:pos x="hc" y="t"/>
              </a:cxn>
              <a:cxn ang="0">
                <a:pos x="r" y="vc"/>
              </a:cxn>
              <a:cxn ang="cd4">
                <a:pos x="hc" y="b"/>
              </a:cxn>
              <a:cxn ang="cd2">
                <a:pos x="l" y="vc"/>
              </a:cxn>
              <a:cxn ang="f56">
                <a:pos x="f64" y="f65"/>
              </a:cxn>
              <a:cxn ang="f57">
                <a:pos x="f66" y="f67"/>
              </a:cxn>
              <a:cxn ang="f58">
                <a:pos x="f68" y="f69"/>
              </a:cxn>
              <a:cxn ang="f59">
                <a:pos x="f70" y="f71"/>
              </a:cxn>
            </a:cxnLst>
            <a:rect l="f60" t="f63" r="f61" b="f62"/>
            <a:pathLst>
              <a:path w="1271415" h="2021727">
                <a:moveTo>
                  <a:pt x="f9" y="f10"/>
                </a:moveTo>
                <a:arcTo wR="f11" hR="f12" stAng="f13" swAng="f14"/>
                <a:lnTo>
                  <a:pt x="f15" y="f16"/>
                </a:lnTo>
                <a:lnTo>
                  <a:pt x="f17" y="f18"/>
                </a:lnTo>
                <a:lnTo>
                  <a:pt x="f19" y="f20"/>
                </a:lnTo>
                <a:lnTo>
                  <a:pt x="f21" y="f22"/>
                </a:lnTo>
                <a:arcTo wR="f23" hR="f24" stAng="f25" swAng="f8"/>
                <a:close/>
              </a:path>
            </a:pathLst>
          </a:custGeom>
          <a:solidFill>
            <a:srgbClr val="00B0F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000000"/>
              </a:solidFill>
              <a:uFillTx/>
              <a:latin typeface="Arial"/>
            </a:endParaRPr>
          </a:p>
        </p:txBody>
      </p:sp>
      <p:pic>
        <p:nvPicPr>
          <p:cNvPr id="3" name="Imagen 2">
            <a:extLst>
              <a:ext uri="{FF2B5EF4-FFF2-40B4-BE49-F238E27FC236}">
                <a16:creationId xmlns:a16="http://schemas.microsoft.com/office/drawing/2014/main" id="{351936DA-BC85-416D-A04F-B5E6F4DC8F70}"/>
              </a:ext>
            </a:extLst>
          </p:cNvPr>
          <p:cNvPicPr>
            <a:picLocks noChangeAspect="1"/>
          </p:cNvPicPr>
          <p:nvPr/>
        </p:nvPicPr>
        <p:blipFill>
          <a:blip r:embed="rId2"/>
          <a:stretch>
            <a:fillRect/>
          </a:stretch>
        </p:blipFill>
        <p:spPr>
          <a:xfrm>
            <a:off x="4317473" y="2243513"/>
            <a:ext cx="4826528" cy="161501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3000"/>
    </mc:Choice>
    <mc:Fallback xmlns:p15="http://schemas.microsoft.com/office/powerpoint/2012/main" xmlns="">
      <p:transition spd="slow"/>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1" name="TextShape 1"/>
          <p:cNvSpPr txBox="1"/>
          <p:nvPr/>
        </p:nvSpPr>
        <p:spPr>
          <a:xfrm>
            <a:off x="0" y="6308640"/>
            <a:ext cx="9144000" cy="549360"/>
          </a:xfrm>
          <a:prstGeom prst="rect">
            <a:avLst/>
          </a:prstGeom>
          <a:solidFill>
            <a:srgbClr val="CC0000"/>
          </a:solidFill>
          <a:ln>
            <a:noFill/>
          </a:ln>
        </p:spPr>
        <p:txBody>
          <a:bodyPr lIns="0" tIns="0" bIns="0" anchor="ctr">
            <a:noAutofit/>
          </a:bodyPr>
          <a:lstStyle/>
          <a:p>
            <a:pPr marL="531720">
              <a:lnSpc>
                <a:spcPct val="100000"/>
              </a:lnSpc>
            </a:pPr>
            <a:r>
              <a:rPr lang="en-US" sz="1200" b="0" strike="noStrike" spc="-1">
                <a:solidFill>
                  <a:srgbClr val="FFFFFF"/>
                </a:solidFill>
                <a:latin typeface="Arial"/>
                <a:ea typeface="ヒラギノ角ゴ Pro W3"/>
              </a:rPr>
              <a:t>  </a:t>
            </a:r>
            <a:fld id="{108198C2-3CAC-491B-AFC8-817B6D87DE5E}" type="slidenum">
              <a:rPr lang="en-US" sz="1200" b="0" strike="noStrike" spc="-1">
                <a:solidFill>
                  <a:srgbClr val="FFFFFF"/>
                </a:solidFill>
                <a:latin typeface="Arial"/>
                <a:ea typeface="ヒラギノ角ゴ Pro W3"/>
              </a:rPr>
              <a:t>19</a:t>
            </a:fld>
            <a:endParaRPr lang="es-MX" sz="1200" b="0" strike="noStrike" spc="-1">
              <a:latin typeface="Arial"/>
            </a:endParaRPr>
          </a:p>
        </p:txBody>
      </p:sp>
      <p:sp>
        <p:nvSpPr>
          <p:cNvPr id="232" name="TextShape 2"/>
          <p:cNvSpPr txBox="1"/>
          <p:nvPr/>
        </p:nvSpPr>
        <p:spPr>
          <a:xfrm>
            <a:off x="539640" y="284400"/>
            <a:ext cx="7740000" cy="648000"/>
          </a:xfrm>
          <a:prstGeom prst="rect">
            <a:avLst/>
          </a:prstGeom>
          <a:noFill/>
          <a:ln w="12600">
            <a:noFill/>
          </a:ln>
        </p:spPr>
        <p:txBody>
          <a:bodyPr lIns="0" tIns="0" rIns="0" bIns="0" anchor="ctr">
            <a:normAutofit/>
          </a:bodyPr>
          <a:lstStyle/>
          <a:p>
            <a:pPr>
              <a:lnSpc>
                <a:spcPct val="100000"/>
              </a:lnSpc>
            </a:pPr>
            <a:r>
              <a:rPr lang="es" sz="2800" b="0" i="0" strike="noStrike" cap="none" baseline="0">
                <a:solidFill>
                  <a:srgbClr val="FF5050"/>
                </a:solidFill>
                <a:effectLst/>
                <a:latin typeface="Playfair Display" pitchFamily="2" charset="0"/>
                <a:ea typeface="Arial"/>
                <a:cs typeface="Arial"/>
              </a:rPr>
              <a:t>Acciones de mapeo Opción 2</a:t>
            </a:r>
          </a:p>
        </p:txBody>
      </p:sp>
      <p:sp>
        <p:nvSpPr>
          <p:cNvPr id="233" name="TextShape 3"/>
          <p:cNvSpPr txBox="1"/>
          <p:nvPr/>
        </p:nvSpPr>
        <p:spPr>
          <a:xfrm>
            <a:off x="489880" y="1124744"/>
            <a:ext cx="4576824" cy="5112568"/>
          </a:xfrm>
          <a:prstGeom prst="rect">
            <a:avLst/>
          </a:prstGeom>
          <a:noFill/>
          <a:ln w="12600">
            <a:noFill/>
          </a:ln>
        </p:spPr>
        <p:txBody>
          <a:bodyPr lIns="0" tIns="0" rIns="0" bIns="0">
            <a:noAutofit/>
          </a:bodyPr>
          <a:lstStyle/>
          <a:p>
            <a:pPr marL="4680" indent="-4680">
              <a:lnSpc>
                <a:spcPct val="114000"/>
              </a:lnSpc>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Paso 3 – Resultados:</a:t>
            </a:r>
          </a:p>
          <a:p>
            <a:pPr marL="4680" indent="-4680">
              <a:lnSpc>
                <a:spcPct val="114000"/>
              </a:lnSpc>
            </a:pPr>
            <a:r>
              <a:rPr lang="en-GB" sz="1600" b="1" strike="noStrike" spc="-1" dirty="0">
                <a:solidFill>
                  <a:srgbClr val="000000"/>
                </a:solidFill>
                <a:latin typeface="Roboto" panose="02000000000000000000" pitchFamily="2" charset="0"/>
                <a:ea typeface="Roboto" panose="02000000000000000000" pitchFamily="2" charset="0"/>
              </a:rPr>
              <a:t> </a:t>
            </a:r>
            <a:endParaRPr lang="es-MX" sz="1600" b="0" strike="noStrike" spc="-1" dirty="0">
              <a:latin typeface="Roboto" panose="02000000000000000000" pitchFamily="2" charset="0"/>
              <a:ea typeface="Roboto" panose="02000000000000000000" pitchFamily="2" charset="0"/>
            </a:endParaRPr>
          </a:p>
          <a:p>
            <a:pPr algn="l">
              <a:lnSpc>
                <a:spcPct val="114000"/>
              </a:lnSpc>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Una vez evaluados todos los resultados en función de sus respectivas acciones, abra la hoja de cálculo</a:t>
            </a:r>
            <a:r>
              <a:rPr lang="es" sz="1600" b="0" i="0" strike="noStrike" cap="none" spc="-1" dirty="0">
                <a:solidFill>
                  <a:srgbClr val="000000"/>
                </a:solidFill>
                <a:effectLst/>
                <a:latin typeface="Roboto" panose="02000000000000000000" pitchFamily="2" charset="0"/>
                <a:ea typeface="Roboto" panose="02000000000000000000" pitchFamily="2" charset="0"/>
                <a:cs typeface="Arial"/>
              </a:rPr>
              <a:t> </a:t>
            </a: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4 (4. Resultados).</a:t>
            </a:r>
          </a:p>
          <a:p>
            <a:pPr algn="l">
              <a:lnSpc>
                <a:spcPct val="114000"/>
              </a:lnSpc>
            </a:pPr>
            <a:endParaRPr lang="es-MX" sz="1600" b="0" strike="noStrike" spc="-1" dirty="0">
              <a:latin typeface="Roboto" panose="02000000000000000000" pitchFamily="2" charset="0"/>
              <a:ea typeface="Roboto" panose="02000000000000000000" pitchFamily="2" charset="0"/>
            </a:endParaRPr>
          </a:p>
          <a:p>
            <a:pPr algn="l">
              <a:lnSpc>
                <a:spcPct val="114000"/>
              </a:lnSpc>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Los resultados automatizados están disponibles para 6</a:t>
            </a:r>
            <a:r>
              <a:rPr lang="es" sz="1600" b="0" i="0" strike="noStrike" cap="none" spc="-1" dirty="0">
                <a:solidFill>
                  <a:srgbClr val="000000"/>
                </a:solidFill>
                <a:effectLst/>
                <a:latin typeface="Roboto" panose="02000000000000000000" pitchFamily="2" charset="0"/>
                <a:ea typeface="Roboto" panose="02000000000000000000" pitchFamily="2" charset="0"/>
                <a:cs typeface="Arial"/>
              </a:rPr>
              <a:t> </a:t>
            </a: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preguntas predeterminadas:</a:t>
            </a:r>
          </a:p>
          <a:p>
            <a:pPr marL="457200" indent="-457200">
              <a:lnSpc>
                <a:spcPts val="2134"/>
              </a:lnSpc>
              <a:buClr>
                <a:srgbClr val="98002E"/>
              </a:buClr>
              <a:buFont typeface="Symbol" charset="2"/>
              <a:buChar char=""/>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¿volumen de acciones de prevención primarias y secundarias?</a:t>
            </a:r>
          </a:p>
          <a:p>
            <a:pPr marL="457200" indent="-457200">
              <a:lnSpc>
                <a:spcPts val="2134"/>
              </a:lnSpc>
              <a:buClr>
                <a:srgbClr val="98002E"/>
              </a:buClr>
              <a:buFont typeface="Symbol" charset="2"/>
              <a:buChar char=""/>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¿dónde están dirigidas las acciones?</a:t>
            </a:r>
          </a:p>
          <a:p>
            <a:pPr marL="457200" indent="-457200">
              <a:lnSpc>
                <a:spcPts val="2134"/>
              </a:lnSpc>
              <a:buClr>
                <a:srgbClr val="98002E"/>
              </a:buClr>
              <a:buFont typeface="Symbol" charset="2"/>
              <a:buChar char=""/>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¿son acciones que pueden cumplir sus resultados?</a:t>
            </a:r>
          </a:p>
          <a:p>
            <a:pPr marL="457200" indent="-457200">
              <a:lnSpc>
                <a:spcPts val="2134"/>
              </a:lnSpc>
              <a:buClr>
                <a:srgbClr val="98002E"/>
              </a:buClr>
              <a:buFont typeface="Symbol" charset="2"/>
              <a:buChar char=""/>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¿quién es el principal responsable de las acciones?</a:t>
            </a:r>
          </a:p>
          <a:p>
            <a:pPr marL="457200" indent="-457200">
              <a:lnSpc>
                <a:spcPts val="2134"/>
              </a:lnSpc>
              <a:buClr>
                <a:srgbClr val="98002E"/>
              </a:buClr>
              <a:buFont typeface="Symbol" charset="2"/>
              <a:buChar char=""/>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¿que está asociado con las acciones?</a:t>
            </a:r>
          </a:p>
          <a:p>
            <a:pPr marL="457200" indent="-457200">
              <a:lnSpc>
                <a:spcPts val="2134"/>
              </a:lnSpc>
              <a:buClr>
                <a:srgbClr val="98002E"/>
              </a:buClr>
              <a:buFont typeface="Symbol" charset="2"/>
              <a:buChar char=""/>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¿qué pruebas se consideran al poner en marcha o entregar acciones?</a:t>
            </a:r>
          </a:p>
          <a:p>
            <a:pPr marL="4680" indent="-4680">
              <a:lnSpc>
                <a:spcPct val="114000"/>
              </a:lnSpc>
            </a:pPr>
            <a:r>
              <a:rPr lang="en-GB" sz="1600" b="0" strike="noStrike" spc="-1" dirty="0">
                <a:solidFill>
                  <a:srgbClr val="01BED4"/>
                </a:solidFill>
                <a:latin typeface="Roboto" panose="02000000000000000000" pitchFamily="2" charset="0"/>
                <a:ea typeface="Roboto" panose="02000000000000000000" pitchFamily="2" charset="0"/>
              </a:rPr>
              <a:t> </a:t>
            </a:r>
            <a:endParaRPr lang="es-MX" sz="1600" b="0" strike="noStrike" spc="-1" dirty="0">
              <a:latin typeface="Roboto" panose="02000000000000000000" pitchFamily="2" charset="0"/>
              <a:ea typeface="Roboto" panose="02000000000000000000" pitchFamily="2" charset="0"/>
            </a:endParaRPr>
          </a:p>
          <a:p>
            <a:pPr marL="4680" indent="-4680">
              <a:lnSpc>
                <a:spcPct val="114000"/>
              </a:lnSpc>
            </a:pPr>
            <a:r>
              <a:rPr lang="en-GB" sz="1600" b="1" strike="noStrike" spc="-1" dirty="0">
                <a:solidFill>
                  <a:srgbClr val="01BED4"/>
                </a:solidFill>
                <a:latin typeface="Roboto" panose="02000000000000000000" pitchFamily="2" charset="0"/>
                <a:ea typeface="Roboto" panose="02000000000000000000" pitchFamily="2" charset="0"/>
              </a:rPr>
              <a:t> </a:t>
            </a:r>
            <a:endParaRPr lang="es-MX" sz="1600" b="0" strike="noStrike" spc="-1" dirty="0">
              <a:latin typeface="Roboto" panose="02000000000000000000" pitchFamily="2" charset="0"/>
              <a:ea typeface="Roboto" panose="02000000000000000000" pitchFamily="2" charset="0"/>
            </a:endParaRPr>
          </a:p>
        </p:txBody>
      </p:sp>
      <p:sp>
        <p:nvSpPr>
          <p:cNvPr id="235" name="CustomShape 4"/>
          <p:cNvSpPr/>
          <p:nvPr/>
        </p:nvSpPr>
        <p:spPr>
          <a:xfrm>
            <a:off x="5066704" y="1124744"/>
            <a:ext cx="4041800" cy="4032448"/>
          </a:xfrm>
          <a:custGeom>
            <a:avLst/>
            <a:gdLst/>
            <a:ahLst/>
            <a:cxnLst/>
            <a:rect l="l" t="t" r="r" b="b"/>
            <a:pathLst>
              <a:path w="27715" h="21600">
                <a:moveTo>
                  <a:pt x="0" y="0"/>
                </a:moveTo>
                <a:lnTo>
                  <a:pt x="0" y="21600"/>
                </a:lnTo>
                <a:lnTo>
                  <a:pt x="27715" y="21600"/>
                </a:lnTo>
                <a:lnTo>
                  <a:pt x="27715" y="0"/>
                </a:lnTo>
                <a:close/>
              </a:path>
            </a:pathLst>
          </a:custGeom>
          <a:noFill/>
          <a:ln>
            <a:noFill/>
          </a:ln>
        </p:spPr>
        <p:style>
          <a:lnRef idx="0">
            <a:scrgbClr r="0" g="0" b="0"/>
          </a:lnRef>
          <a:fillRef idx="0">
            <a:scrgbClr r="0" g="0" b="0"/>
          </a:fillRef>
          <a:effectRef idx="0">
            <a:scrgbClr r="0" g="0" b="0"/>
          </a:effectRef>
          <a:fontRef idx="minor"/>
        </p:style>
        <p:txBody>
          <a:bodyPr>
            <a:noAutofit/>
          </a:bodyPr>
          <a:lstStyle/>
          <a:p>
            <a:pPr>
              <a:lnSpc>
                <a:spcPct val="100000"/>
              </a:lnSpc>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Abrir la hoja de trabajo 4</a:t>
            </a:r>
          </a:p>
        </p:txBody>
      </p:sp>
      <p:sp>
        <p:nvSpPr>
          <p:cNvPr id="236" name="TextShape 5"/>
          <p:cNvSpPr txBox="1"/>
          <p:nvPr/>
        </p:nvSpPr>
        <p:spPr>
          <a:xfrm>
            <a:off x="900000" y="6308640"/>
            <a:ext cx="8064360" cy="549360"/>
          </a:xfrm>
          <a:prstGeom prst="rect">
            <a:avLst/>
          </a:prstGeom>
          <a:noFill/>
          <a:ln>
            <a:noFill/>
          </a:ln>
        </p:spPr>
        <p:txBody>
          <a:bodyPr lIns="0" tIns="0" rIns="0" bIns="0" anchor="ctr">
            <a:noAutofit/>
          </a:bodyPr>
          <a:lstStyle/>
          <a:p>
            <a:pPr marL="173160">
              <a:lnSpc>
                <a:spcPct val="100000"/>
              </a:lnSpc>
            </a:pPr>
            <a:r>
              <a:rPr lang="es" sz="1200" b="0" i="0" strike="noStrike" cap="none" spc="-1" baseline="0">
                <a:solidFill>
                  <a:srgbClr val="FFFFFF"/>
                </a:solidFill>
                <a:effectLst/>
                <a:latin typeface="Arial"/>
                <a:ea typeface="Arial"/>
                <a:cs typeface="Arial"/>
              </a:rPr>
              <a:t>Recurso E: Herramienta de mapeo de acciones </a:t>
            </a:r>
          </a:p>
        </p:txBody>
      </p:sp>
      <p:pic>
        <p:nvPicPr>
          <p:cNvPr id="3" name="Imagen 2">
            <a:extLst>
              <a:ext uri="{FF2B5EF4-FFF2-40B4-BE49-F238E27FC236}">
                <a16:creationId xmlns:a16="http://schemas.microsoft.com/office/drawing/2014/main" id="{F5A4F927-8AA9-4460-9840-2A9FDCE15CBA}"/>
              </a:ext>
            </a:extLst>
          </p:cNvPr>
          <p:cNvPicPr>
            <a:picLocks noChangeAspect="1"/>
          </p:cNvPicPr>
          <p:nvPr/>
        </p:nvPicPr>
        <p:blipFill>
          <a:blip r:embed="rId2"/>
          <a:stretch>
            <a:fillRect/>
          </a:stretch>
        </p:blipFill>
        <p:spPr>
          <a:xfrm>
            <a:off x="5066704" y="1627756"/>
            <a:ext cx="3969792" cy="413315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3000"/>
    </mc:Choice>
    <mc:Fallback xmlns:p15="http://schemas.microsoft.com/office/powerpoint/2012/main" xmlns="">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1" name="TextShape 1"/>
          <p:cNvSpPr txBox="1"/>
          <p:nvPr/>
        </p:nvSpPr>
        <p:spPr>
          <a:xfrm>
            <a:off x="611560" y="548640"/>
            <a:ext cx="8028000" cy="648000"/>
          </a:xfrm>
          <a:prstGeom prst="rect">
            <a:avLst/>
          </a:prstGeom>
          <a:noFill/>
          <a:ln w="12600">
            <a:noFill/>
          </a:ln>
        </p:spPr>
        <p:txBody>
          <a:bodyPr lIns="0" tIns="0" rIns="0" bIns="0">
            <a:normAutofit/>
          </a:bodyPr>
          <a:lstStyle/>
          <a:p>
            <a:pPr>
              <a:lnSpc>
                <a:spcPct val="100000"/>
              </a:lnSpc>
            </a:pPr>
            <a:r>
              <a:rPr lang="es" sz="2800" b="0" i="0" strike="noStrike" cap="none" baseline="0" dirty="0">
                <a:solidFill>
                  <a:srgbClr val="FF5050"/>
                </a:solidFill>
                <a:effectLst/>
                <a:latin typeface="Playfair Display" pitchFamily="2" charset="0"/>
                <a:ea typeface="Arial"/>
                <a:cs typeface="Arial"/>
              </a:rPr>
              <a:t>Contenido</a:t>
            </a:r>
          </a:p>
        </p:txBody>
      </p:sp>
      <p:sp>
        <p:nvSpPr>
          <p:cNvPr id="132" name="TextShape 2"/>
          <p:cNvSpPr txBox="1"/>
          <p:nvPr/>
        </p:nvSpPr>
        <p:spPr>
          <a:xfrm>
            <a:off x="0" y="6308640"/>
            <a:ext cx="9144000" cy="549360"/>
          </a:xfrm>
          <a:prstGeom prst="rect">
            <a:avLst/>
          </a:prstGeom>
          <a:solidFill>
            <a:srgbClr val="CC0000"/>
          </a:solidFill>
          <a:ln>
            <a:noFill/>
          </a:ln>
        </p:spPr>
        <p:txBody>
          <a:bodyPr lIns="0" tIns="0" bIns="0" anchor="ctr">
            <a:noAutofit/>
          </a:bodyPr>
          <a:lstStyle/>
          <a:p>
            <a:pPr marL="531720">
              <a:lnSpc>
                <a:spcPct val="100000"/>
              </a:lnSpc>
            </a:pPr>
            <a:r>
              <a:rPr lang="en-US" sz="1200" b="0" strike="noStrike" spc="-1">
                <a:solidFill>
                  <a:srgbClr val="FFFFFF"/>
                </a:solidFill>
                <a:latin typeface="Arial"/>
                <a:ea typeface="ヒラギノ角ゴ Pro W3"/>
              </a:rPr>
              <a:t>  </a:t>
            </a:r>
            <a:fld id="{6F2FC708-E8D1-4BB5-B095-9A767DCBB388}" type="slidenum">
              <a:rPr lang="en-US" sz="1200" b="0" strike="noStrike" spc="-1">
                <a:solidFill>
                  <a:srgbClr val="FFFFFF"/>
                </a:solidFill>
                <a:latin typeface="Arial"/>
                <a:ea typeface="ヒラギノ角ゴ Pro W3"/>
              </a:rPr>
              <a:t>2</a:t>
            </a:fld>
            <a:endParaRPr lang="es-MX" sz="1200" b="0" strike="noStrike" spc="-1">
              <a:latin typeface="Arial"/>
            </a:endParaRPr>
          </a:p>
        </p:txBody>
      </p:sp>
      <p:sp>
        <p:nvSpPr>
          <p:cNvPr id="133" name="CustomShape 3"/>
          <p:cNvSpPr/>
          <p:nvPr/>
        </p:nvSpPr>
        <p:spPr>
          <a:xfrm>
            <a:off x="562680" y="1412640"/>
            <a:ext cx="7393680" cy="3816360"/>
          </a:xfrm>
          <a:custGeom>
            <a:avLst/>
            <a:gdLst/>
            <a:ahLst/>
            <a:cxnLst/>
            <a:rect l="l" t="t" r="r" b="b"/>
            <a:pathLst>
              <a:path w="41845" h="21600">
                <a:moveTo>
                  <a:pt x="3600" y="0"/>
                </a:moveTo>
                <a:lnTo>
                  <a:pt x="0" y="18000"/>
                </a:lnTo>
                <a:lnTo>
                  <a:pt x="38245" y="21600"/>
                </a:lnTo>
                <a:lnTo>
                  <a:pt x="41845" y="3600"/>
                </a:lnTo>
                <a:close/>
              </a:path>
            </a:pathLst>
          </a:custGeom>
          <a:solidFill>
            <a:srgbClr val="FFFFFF"/>
          </a:solidFill>
          <a:ln>
            <a:noFill/>
          </a:ln>
        </p:spPr>
        <p:style>
          <a:lnRef idx="0">
            <a:scrgbClr r="0" g="0" b="0"/>
          </a:lnRef>
          <a:fillRef idx="0">
            <a:scrgbClr r="0" g="0" b="0"/>
          </a:fillRef>
          <a:effectRef idx="0">
            <a:scrgbClr r="0" g="0" b="0"/>
          </a:effectRef>
          <a:fontRef idx="minor"/>
        </p:style>
        <p:txBody>
          <a:bodyPr anchor="ctr">
            <a:noAutofit/>
          </a:bodyPr>
          <a:lstStyle/>
          <a:p>
            <a:pPr>
              <a:lnSpc>
                <a:spcPct val="100000"/>
              </a:lnSpc>
            </a:pPr>
            <a:endParaRPr lang="es-MX" sz="1800" b="0" strike="noStrike" spc="-1" dirty="0">
              <a:latin typeface="Arial"/>
            </a:endParaRPr>
          </a:p>
          <a:p>
            <a:pPr>
              <a:lnSpc>
                <a:spcPct val="100000"/>
              </a:lnSpc>
            </a:pPr>
            <a:endParaRPr lang="es-MX" sz="1800" b="0" strike="noStrike" spc="-1" dirty="0">
              <a:latin typeface="Arial"/>
            </a:endParaRPr>
          </a:p>
          <a:p>
            <a:pPr>
              <a:lnSpc>
                <a:spcPct val="100000"/>
              </a:lnSpc>
            </a:pPr>
            <a:r>
              <a:rPr lang="es" sz="1600" b="0" i="0" strike="noStrike" cap="none" baseline="0" dirty="0">
                <a:solidFill>
                  <a:srgbClr val="000000"/>
                </a:solidFill>
                <a:effectLst/>
                <a:latin typeface="Roboto" panose="02000000000000000000" pitchFamily="2" charset="0"/>
                <a:ea typeface="Roboto" panose="02000000000000000000" pitchFamily="2" charset="0"/>
                <a:cs typeface="Arial"/>
              </a:rPr>
              <a:t>Introducción y visión general 	 	 	 	3</a:t>
            </a:r>
          </a:p>
          <a:p>
            <a:pPr>
              <a:lnSpc>
                <a:spcPct val="100000"/>
              </a:lnSpc>
            </a:pPr>
            <a:r>
              <a:rPr lang="en-GB" sz="1600" b="0" strike="noStrike" dirty="0">
                <a:solidFill>
                  <a:srgbClr val="000000"/>
                </a:solidFill>
                <a:latin typeface="Roboto" panose="02000000000000000000" pitchFamily="2" charset="0"/>
                <a:ea typeface="Roboto" panose="02000000000000000000" pitchFamily="2" charset="0"/>
              </a:rPr>
              <a:t>				 </a:t>
            </a:r>
            <a:endParaRPr lang="es-MX" sz="1600" b="0" strike="noStrike" dirty="0">
              <a:latin typeface="Roboto" panose="02000000000000000000" pitchFamily="2" charset="0"/>
              <a:ea typeface="Roboto" panose="02000000000000000000" pitchFamily="2" charset="0"/>
            </a:endParaRPr>
          </a:p>
          <a:p>
            <a:pPr>
              <a:lnSpc>
                <a:spcPct val="100000"/>
              </a:lnSpc>
            </a:pPr>
            <a:endParaRPr lang="es-MX" sz="1600" b="0" strike="noStrike" dirty="0">
              <a:latin typeface="Roboto" panose="02000000000000000000" pitchFamily="2" charset="0"/>
              <a:ea typeface="Roboto" panose="02000000000000000000" pitchFamily="2" charset="0"/>
            </a:endParaRPr>
          </a:p>
          <a:p>
            <a:pPr>
              <a:lnSpc>
                <a:spcPct val="100000"/>
              </a:lnSpc>
            </a:pPr>
            <a:r>
              <a:rPr lang="es" sz="1600" b="0" i="0" strike="noStrike" cap="none" baseline="0" dirty="0">
                <a:solidFill>
                  <a:srgbClr val="000000"/>
                </a:solidFill>
                <a:effectLst/>
                <a:latin typeface="Roboto" panose="02000000000000000000" pitchFamily="2" charset="0"/>
                <a:ea typeface="Roboto" panose="02000000000000000000" pitchFamily="2" charset="0"/>
                <a:cs typeface="Arial"/>
              </a:rPr>
              <a:t>Herramienta de mapeo de acciones 	 	 	6</a:t>
            </a:r>
          </a:p>
          <a:p>
            <a:pPr>
              <a:lnSpc>
                <a:spcPct val="100000"/>
              </a:lnSpc>
            </a:pPr>
            <a:endParaRPr lang="es-MX" sz="1600" b="0" strike="noStrike" dirty="0">
              <a:latin typeface="Roboto" panose="02000000000000000000" pitchFamily="2" charset="0"/>
              <a:ea typeface="Roboto" panose="02000000000000000000" pitchFamily="2" charset="0"/>
            </a:endParaRPr>
          </a:p>
          <a:p>
            <a:pPr>
              <a:lnSpc>
                <a:spcPct val="100000"/>
              </a:lnSpc>
            </a:pPr>
            <a:endParaRPr lang="es-MX" sz="1600" b="0" strike="noStrike" dirty="0">
              <a:latin typeface="Roboto" panose="02000000000000000000" pitchFamily="2" charset="0"/>
              <a:ea typeface="Roboto" panose="02000000000000000000" pitchFamily="2" charset="0"/>
            </a:endParaRPr>
          </a:p>
          <a:p>
            <a:pPr>
              <a:lnSpc>
                <a:spcPct val="100000"/>
              </a:lnSpc>
            </a:pPr>
            <a:r>
              <a:rPr lang="es" sz="1600" b="0" i="0" strike="noStrike" cap="none" baseline="0" dirty="0">
                <a:solidFill>
                  <a:srgbClr val="000000"/>
                </a:solidFill>
                <a:effectLst/>
                <a:latin typeface="Roboto" panose="02000000000000000000" pitchFamily="2" charset="0"/>
                <a:ea typeface="Roboto" panose="02000000000000000000" pitchFamily="2" charset="0"/>
                <a:cs typeface="Arial"/>
              </a:rPr>
              <a:t>Acciones de mapeo	 	 	 	 	8				</a:t>
            </a:r>
          </a:p>
          <a:p>
            <a:pPr>
              <a:lnSpc>
                <a:spcPct val="100000"/>
              </a:lnSpc>
            </a:pPr>
            <a:endParaRPr lang="es-MX" sz="1600" b="0" strike="noStrike" dirty="0">
              <a:latin typeface="Roboto" panose="02000000000000000000" pitchFamily="2" charset="0"/>
              <a:ea typeface="Roboto" panose="02000000000000000000" pitchFamily="2" charset="0"/>
            </a:endParaRPr>
          </a:p>
          <a:p>
            <a:pPr>
              <a:lnSpc>
                <a:spcPct val="100000"/>
              </a:lnSpc>
            </a:pPr>
            <a:r>
              <a:rPr lang="es" sz="1600" b="0" i="0" strike="noStrike" cap="none" baseline="0" dirty="0">
                <a:solidFill>
                  <a:srgbClr val="000000"/>
                </a:solidFill>
                <a:effectLst/>
                <a:latin typeface="Roboto" panose="02000000000000000000" pitchFamily="2" charset="0"/>
                <a:ea typeface="Roboto" panose="02000000000000000000" pitchFamily="2" charset="0"/>
                <a:cs typeface="Arial"/>
              </a:rPr>
              <a:t>Interpretar los resultados	 	 	 	22</a:t>
            </a:r>
          </a:p>
          <a:p>
            <a:pPr>
              <a:lnSpc>
                <a:spcPct val="100000"/>
              </a:lnSpc>
            </a:pPr>
            <a:endParaRPr lang="es-MX" sz="1600" b="0" strike="noStrike" dirty="0">
              <a:latin typeface="Roboto" panose="02000000000000000000" pitchFamily="2" charset="0"/>
              <a:ea typeface="Roboto" panose="02000000000000000000" pitchFamily="2" charset="0"/>
            </a:endParaRPr>
          </a:p>
          <a:p>
            <a:pPr>
              <a:lnSpc>
                <a:spcPct val="100000"/>
              </a:lnSpc>
            </a:pPr>
            <a:endParaRPr lang="es-MX" sz="1600" b="0" strike="noStrike" dirty="0">
              <a:latin typeface="Roboto" panose="02000000000000000000" pitchFamily="2" charset="0"/>
              <a:ea typeface="Roboto" panose="02000000000000000000" pitchFamily="2" charset="0"/>
            </a:endParaRPr>
          </a:p>
          <a:p>
            <a:pPr>
              <a:lnSpc>
                <a:spcPct val="100000"/>
              </a:lnSpc>
            </a:pPr>
            <a:r>
              <a:rPr lang="es" sz="1600" b="0" i="0" strike="noStrike" cap="none" baseline="0" dirty="0">
                <a:solidFill>
                  <a:srgbClr val="000000"/>
                </a:solidFill>
                <a:effectLst/>
                <a:latin typeface="Roboto" panose="02000000000000000000" pitchFamily="2" charset="0"/>
                <a:ea typeface="Roboto" panose="02000000000000000000" pitchFamily="2" charset="0"/>
                <a:cs typeface="Arial"/>
              </a:rPr>
              <a:t>Apéndices	 	 	 		26</a:t>
            </a:r>
            <a:r>
              <a:rPr lang="es" sz="1600" b="0" i="0" strike="noStrike" cap="none" baseline="0" dirty="0">
                <a:solidFill>
                  <a:srgbClr val="000000"/>
                </a:solidFill>
                <a:effectLst/>
                <a:latin typeface="Arial"/>
                <a:ea typeface="Arial"/>
                <a:cs typeface="Arial"/>
              </a:rPr>
              <a:t>	</a:t>
            </a:r>
            <a:r>
              <a:rPr lang="es" sz="1600" b="0" i="0" strike="noStrike" cap="none" spc="-1" baseline="0" dirty="0">
                <a:solidFill>
                  <a:srgbClr val="000000"/>
                </a:solidFill>
                <a:effectLst/>
                <a:latin typeface="Arial"/>
                <a:ea typeface="Arial"/>
                <a:cs typeface="Arial"/>
              </a:rPr>
              <a:t>	 			   			 </a:t>
            </a:r>
          </a:p>
          <a:p>
            <a:pPr>
              <a:lnSpc>
                <a:spcPct val="100000"/>
              </a:lnSpc>
            </a:pPr>
            <a:r>
              <a:rPr lang="en-GB" sz="1600" b="0" strike="noStrike" spc="-1" dirty="0">
                <a:solidFill>
                  <a:srgbClr val="000000"/>
                </a:solidFill>
                <a:latin typeface="Arial"/>
              </a:rPr>
              <a:t> 			 </a:t>
            </a:r>
            <a:endParaRPr lang="es-MX" sz="1600" b="0" strike="noStrike" spc="-1" dirty="0">
              <a:latin typeface="Arial"/>
            </a:endParaRPr>
          </a:p>
        </p:txBody>
      </p:sp>
      <p:sp>
        <p:nvSpPr>
          <p:cNvPr id="134" name="TextShape 4"/>
          <p:cNvSpPr txBox="1"/>
          <p:nvPr/>
        </p:nvSpPr>
        <p:spPr>
          <a:xfrm>
            <a:off x="899592" y="6308640"/>
            <a:ext cx="8064360" cy="549360"/>
          </a:xfrm>
          <a:prstGeom prst="rect">
            <a:avLst/>
          </a:prstGeom>
          <a:noFill/>
          <a:ln>
            <a:noFill/>
          </a:ln>
        </p:spPr>
        <p:txBody>
          <a:bodyPr lIns="0" tIns="0" rIns="0" bIns="0" anchor="ctr">
            <a:noAutofit/>
          </a:bodyPr>
          <a:lstStyle/>
          <a:p>
            <a:pPr marL="173160">
              <a:lnSpc>
                <a:spcPct val="100000"/>
              </a:lnSpc>
            </a:pPr>
            <a:r>
              <a:rPr lang="es" sz="1200" b="0" i="0" strike="noStrike" cap="none" spc="-1" baseline="0">
                <a:solidFill>
                  <a:srgbClr val="FFFFFF"/>
                </a:solidFill>
                <a:effectLst/>
                <a:latin typeface="Arial"/>
                <a:ea typeface="Arial"/>
                <a:cs typeface="Arial"/>
              </a:rPr>
              <a:t>Recurso E: Herramienta de mapeo de acciones </a:t>
            </a:r>
          </a:p>
        </p:txBody>
      </p:sp>
    </p:spTree>
  </p:cSld>
  <p:clrMapOvr>
    <a:masterClrMapping/>
  </p:clrMapOvr>
  <mc:AlternateContent xmlns:mc="http://schemas.openxmlformats.org/markup-compatibility/2006" xmlns:p14="http://schemas.microsoft.com/office/powerpoint/2010/main">
    <mc:Choice Requires="p14">
      <p:transition spd="slow" p14:dur="3000"/>
    </mc:Choice>
    <mc:Fallback xmlns:p15="http://schemas.microsoft.com/office/powerpoint/2012/main" xmlns="">
      <p:transition spd="slow"/>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7" name="TextShape 1"/>
          <p:cNvSpPr txBox="1"/>
          <p:nvPr/>
        </p:nvSpPr>
        <p:spPr>
          <a:xfrm>
            <a:off x="0" y="6308640"/>
            <a:ext cx="9144000" cy="549360"/>
          </a:xfrm>
          <a:prstGeom prst="rect">
            <a:avLst/>
          </a:prstGeom>
          <a:solidFill>
            <a:srgbClr val="CC0000"/>
          </a:solidFill>
          <a:ln>
            <a:noFill/>
          </a:ln>
        </p:spPr>
        <p:txBody>
          <a:bodyPr lIns="0" tIns="0" bIns="0" anchor="ctr">
            <a:noAutofit/>
          </a:bodyPr>
          <a:lstStyle/>
          <a:p>
            <a:pPr marL="531720">
              <a:lnSpc>
                <a:spcPct val="100000"/>
              </a:lnSpc>
            </a:pPr>
            <a:r>
              <a:rPr lang="en-US" sz="1200" b="0" strike="noStrike" spc="-1">
                <a:solidFill>
                  <a:srgbClr val="FFFFFF"/>
                </a:solidFill>
                <a:latin typeface="Arial"/>
                <a:ea typeface="ヒラギノ角ゴ Pro W3"/>
              </a:rPr>
              <a:t>  </a:t>
            </a:r>
            <a:fld id="{FA00290E-15A7-4C9A-A6A1-EEB75F589292}" type="slidenum">
              <a:rPr lang="en-US" sz="1200" b="0" strike="noStrike" spc="-1">
                <a:solidFill>
                  <a:srgbClr val="FFFFFF"/>
                </a:solidFill>
                <a:latin typeface="Arial"/>
                <a:ea typeface="ヒラギノ角ゴ Pro W3"/>
              </a:rPr>
              <a:t>20</a:t>
            </a:fld>
            <a:endParaRPr lang="es-MX" sz="1200" b="0" strike="noStrike" spc="-1">
              <a:latin typeface="Arial"/>
            </a:endParaRPr>
          </a:p>
        </p:txBody>
      </p:sp>
      <p:sp>
        <p:nvSpPr>
          <p:cNvPr id="238" name="TextShape 2"/>
          <p:cNvSpPr txBox="1"/>
          <p:nvPr/>
        </p:nvSpPr>
        <p:spPr>
          <a:xfrm>
            <a:off x="519840" y="283680"/>
            <a:ext cx="7880040" cy="486000"/>
          </a:xfrm>
          <a:prstGeom prst="rect">
            <a:avLst/>
          </a:prstGeom>
          <a:noFill/>
          <a:ln w="12600">
            <a:noFill/>
          </a:ln>
        </p:spPr>
        <p:txBody>
          <a:bodyPr lIns="0" tIns="0" rIns="0" bIns="0" anchor="ctr">
            <a:normAutofit/>
          </a:bodyPr>
          <a:lstStyle/>
          <a:p>
            <a:pPr>
              <a:lnSpc>
                <a:spcPct val="100000"/>
              </a:lnSpc>
            </a:pPr>
            <a:r>
              <a:rPr lang="es" sz="2800" b="0" i="0" strike="noStrike" cap="none" baseline="0">
                <a:solidFill>
                  <a:srgbClr val="FF5050"/>
                </a:solidFill>
                <a:effectLst/>
                <a:latin typeface="Playfair Display" pitchFamily="2" charset="0"/>
                <a:ea typeface="Arial"/>
                <a:cs typeface="Arial"/>
              </a:rPr>
              <a:t>Acciones de mapeo Opción 2</a:t>
            </a:r>
          </a:p>
        </p:txBody>
      </p:sp>
      <p:sp>
        <p:nvSpPr>
          <p:cNvPr id="239" name="TextShape 3"/>
          <p:cNvSpPr txBox="1"/>
          <p:nvPr/>
        </p:nvSpPr>
        <p:spPr>
          <a:xfrm>
            <a:off x="519840" y="1029240"/>
            <a:ext cx="8028000" cy="4739760"/>
          </a:xfrm>
          <a:prstGeom prst="rect">
            <a:avLst/>
          </a:prstGeom>
          <a:noFill/>
          <a:ln w="12600">
            <a:noFill/>
          </a:ln>
        </p:spPr>
        <p:txBody>
          <a:bodyPr lIns="0" tIns="0" rIns="0" bIns="0">
            <a:normAutofit/>
          </a:bodyPr>
          <a:lstStyle/>
          <a:p>
            <a:pPr marL="4680" indent="-4680">
              <a:lnSpc>
                <a:spcPct val="114000"/>
              </a:lnSpc>
            </a:pPr>
            <a:r>
              <a:rPr lang="es" sz="1600" b="0" i="0" strike="noStrike" cap="none" spc="-1" baseline="0">
                <a:solidFill>
                  <a:srgbClr val="000000"/>
                </a:solidFill>
                <a:effectLst/>
                <a:latin typeface="Roboto" panose="02000000000000000000" pitchFamily="2" charset="0"/>
                <a:ea typeface="Roboto" panose="02000000000000000000" pitchFamily="2" charset="0"/>
                <a:cs typeface="Arial"/>
              </a:rPr>
              <a:t>Los resultados de ejemplo incluyen...</a:t>
            </a:r>
          </a:p>
        </p:txBody>
      </p:sp>
      <p:pic>
        <p:nvPicPr>
          <p:cNvPr id="240" name="Picture 8"/>
          <p:cNvPicPr/>
          <p:nvPr/>
        </p:nvPicPr>
        <p:blipFill>
          <a:blip r:embed="rId2"/>
          <a:stretch>
            <a:fillRect/>
          </a:stretch>
        </p:blipFill>
        <p:spPr>
          <a:xfrm>
            <a:off x="623160" y="1602360"/>
            <a:ext cx="3493080" cy="2235960"/>
          </a:xfrm>
          <a:prstGeom prst="rect">
            <a:avLst/>
          </a:prstGeom>
          <a:ln w="6480">
            <a:solidFill>
              <a:srgbClr val="BFBFBF"/>
            </a:solidFill>
            <a:miter/>
          </a:ln>
        </p:spPr>
      </p:pic>
      <p:pic>
        <p:nvPicPr>
          <p:cNvPr id="241" name="Picture 9"/>
          <p:cNvPicPr/>
          <p:nvPr/>
        </p:nvPicPr>
        <p:blipFill>
          <a:blip r:embed="rId3"/>
          <a:stretch>
            <a:fillRect/>
          </a:stretch>
        </p:blipFill>
        <p:spPr>
          <a:xfrm>
            <a:off x="563760" y="4254480"/>
            <a:ext cx="3611880" cy="1949760"/>
          </a:xfrm>
          <a:prstGeom prst="rect">
            <a:avLst/>
          </a:prstGeom>
          <a:ln w="6480">
            <a:solidFill>
              <a:srgbClr val="BFBFBF"/>
            </a:solidFill>
            <a:miter/>
          </a:ln>
        </p:spPr>
      </p:pic>
      <p:pic>
        <p:nvPicPr>
          <p:cNvPr id="242" name="Picture 10"/>
          <p:cNvPicPr/>
          <p:nvPr/>
        </p:nvPicPr>
        <p:blipFill>
          <a:blip r:embed="rId4"/>
          <a:stretch>
            <a:fillRect/>
          </a:stretch>
        </p:blipFill>
        <p:spPr>
          <a:xfrm>
            <a:off x="4857840" y="1602360"/>
            <a:ext cx="3541680" cy="2184120"/>
          </a:xfrm>
          <a:prstGeom prst="rect">
            <a:avLst/>
          </a:prstGeom>
          <a:ln w="6480">
            <a:solidFill>
              <a:srgbClr val="BFBFBF"/>
            </a:solidFill>
            <a:miter/>
          </a:ln>
        </p:spPr>
      </p:pic>
      <p:pic>
        <p:nvPicPr>
          <p:cNvPr id="243" name="Picture 11"/>
          <p:cNvPicPr/>
          <p:nvPr/>
        </p:nvPicPr>
        <p:blipFill>
          <a:blip r:embed="rId5"/>
          <a:stretch>
            <a:fillRect/>
          </a:stretch>
        </p:blipFill>
        <p:spPr>
          <a:xfrm>
            <a:off x="4860000" y="4132440"/>
            <a:ext cx="3444840" cy="2124000"/>
          </a:xfrm>
          <a:prstGeom prst="rect">
            <a:avLst/>
          </a:prstGeom>
          <a:ln w="6480">
            <a:solidFill>
              <a:srgbClr val="BFBFBF"/>
            </a:solidFill>
            <a:miter/>
          </a:ln>
        </p:spPr>
      </p:pic>
      <p:sp>
        <p:nvSpPr>
          <p:cNvPr id="244" name="TextShape 4"/>
          <p:cNvSpPr txBox="1"/>
          <p:nvPr/>
        </p:nvSpPr>
        <p:spPr>
          <a:xfrm>
            <a:off x="900000" y="6308640"/>
            <a:ext cx="8064360" cy="549360"/>
          </a:xfrm>
          <a:prstGeom prst="rect">
            <a:avLst/>
          </a:prstGeom>
          <a:noFill/>
          <a:ln>
            <a:noFill/>
          </a:ln>
        </p:spPr>
        <p:txBody>
          <a:bodyPr lIns="0" tIns="0" rIns="0" bIns="0" anchor="ctr">
            <a:noAutofit/>
          </a:bodyPr>
          <a:lstStyle/>
          <a:p>
            <a:pPr marL="173160">
              <a:lnSpc>
                <a:spcPct val="100000"/>
              </a:lnSpc>
            </a:pPr>
            <a:r>
              <a:rPr lang="es" sz="1200" b="0" i="0" strike="noStrike" cap="none" spc="-1" baseline="0">
                <a:solidFill>
                  <a:srgbClr val="FFFFFF"/>
                </a:solidFill>
                <a:effectLst/>
                <a:latin typeface="Arial"/>
                <a:ea typeface="Arial"/>
                <a:cs typeface="Arial"/>
              </a:rPr>
              <a:t>Recurso E: Herramienta de mapeo de acciones </a:t>
            </a:r>
          </a:p>
        </p:txBody>
      </p:sp>
    </p:spTree>
  </p:cSld>
  <p:clrMapOvr>
    <a:masterClrMapping/>
  </p:clrMapOvr>
  <mc:AlternateContent xmlns:mc="http://schemas.openxmlformats.org/markup-compatibility/2006" xmlns:p14="http://schemas.microsoft.com/office/powerpoint/2010/main">
    <mc:Choice Requires="p14">
      <p:transition spd="slow" p14:dur="3000"/>
    </mc:Choice>
    <mc:Fallback xmlns:p15="http://schemas.microsoft.com/office/powerpoint/2012/main" xmlns="">
      <p:transition spd="slow"/>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5" name="TextShape 1"/>
          <p:cNvSpPr txBox="1"/>
          <p:nvPr/>
        </p:nvSpPr>
        <p:spPr>
          <a:xfrm>
            <a:off x="0" y="6308640"/>
            <a:ext cx="9144000" cy="549360"/>
          </a:xfrm>
          <a:prstGeom prst="rect">
            <a:avLst/>
          </a:prstGeom>
          <a:solidFill>
            <a:srgbClr val="CC0000"/>
          </a:solidFill>
          <a:ln>
            <a:noFill/>
          </a:ln>
        </p:spPr>
        <p:txBody>
          <a:bodyPr lIns="0" tIns="0" bIns="0" anchor="ctr">
            <a:noAutofit/>
          </a:bodyPr>
          <a:lstStyle/>
          <a:p>
            <a:pPr marL="531720">
              <a:lnSpc>
                <a:spcPct val="100000"/>
              </a:lnSpc>
            </a:pPr>
            <a:r>
              <a:rPr lang="en-US" sz="1200" b="0" strike="noStrike" spc="-1">
                <a:solidFill>
                  <a:srgbClr val="FFFFFF"/>
                </a:solidFill>
                <a:latin typeface="Arial"/>
                <a:ea typeface="ヒラギノ角ゴ Pro W3"/>
              </a:rPr>
              <a:t>  </a:t>
            </a:r>
            <a:fld id="{515AAB86-4A33-4C54-BC31-2F507D8C387E}" type="slidenum">
              <a:rPr lang="en-US" sz="1200" b="0" strike="noStrike" spc="-1">
                <a:solidFill>
                  <a:srgbClr val="FFFFFF"/>
                </a:solidFill>
                <a:latin typeface="Arial"/>
                <a:ea typeface="ヒラギノ角ゴ Pro W3"/>
              </a:rPr>
              <a:t>21</a:t>
            </a:fld>
            <a:endParaRPr lang="es-MX" sz="1200" b="0" strike="noStrike" spc="-1">
              <a:latin typeface="Arial"/>
            </a:endParaRPr>
          </a:p>
        </p:txBody>
      </p:sp>
      <p:sp>
        <p:nvSpPr>
          <p:cNvPr id="246" name="TextShape 2"/>
          <p:cNvSpPr txBox="1"/>
          <p:nvPr/>
        </p:nvSpPr>
        <p:spPr>
          <a:xfrm>
            <a:off x="539640" y="381960"/>
            <a:ext cx="7740000" cy="648000"/>
          </a:xfrm>
          <a:prstGeom prst="rect">
            <a:avLst/>
          </a:prstGeom>
          <a:noFill/>
          <a:ln w="12600">
            <a:noFill/>
          </a:ln>
        </p:spPr>
        <p:txBody>
          <a:bodyPr lIns="0" tIns="0" rIns="0" bIns="0" anchor="ctr">
            <a:normAutofit/>
          </a:bodyPr>
          <a:lstStyle/>
          <a:p>
            <a:pPr>
              <a:lnSpc>
                <a:spcPct val="100000"/>
              </a:lnSpc>
            </a:pPr>
            <a:r>
              <a:rPr lang="es" sz="2800" b="0" i="0" strike="noStrike" cap="none" baseline="0">
                <a:solidFill>
                  <a:srgbClr val="FF5050"/>
                </a:solidFill>
                <a:effectLst/>
                <a:latin typeface="Playfair Display" pitchFamily="2" charset="0"/>
                <a:ea typeface="Arial"/>
                <a:cs typeface="Arial"/>
              </a:rPr>
              <a:t>Acciones de mapeo Opción 2 </a:t>
            </a:r>
          </a:p>
        </p:txBody>
      </p:sp>
      <p:sp>
        <p:nvSpPr>
          <p:cNvPr id="247" name="CustomShape 3"/>
          <p:cNvSpPr/>
          <p:nvPr/>
        </p:nvSpPr>
        <p:spPr>
          <a:xfrm>
            <a:off x="5220000" y="1127160"/>
            <a:ext cx="6761880" cy="820440"/>
          </a:xfrm>
          <a:custGeom>
            <a:avLst/>
            <a:gdLst/>
            <a:ahLst/>
            <a:cxnLst/>
            <a:rect l="l" t="t" r="r" b="b"/>
            <a:pathLst>
              <a:path w="177954" h="21600">
                <a:moveTo>
                  <a:pt x="3600" y="0"/>
                </a:moveTo>
                <a:lnTo>
                  <a:pt x="0" y="18000"/>
                </a:lnTo>
                <a:lnTo>
                  <a:pt x="174354" y="21600"/>
                </a:lnTo>
                <a:lnTo>
                  <a:pt x="177954" y="3600"/>
                </a:lnTo>
                <a:close/>
              </a:path>
            </a:pathLst>
          </a:custGeom>
          <a:noFill/>
          <a:ln>
            <a:noFill/>
          </a:ln>
        </p:spPr>
        <p:style>
          <a:lnRef idx="0">
            <a:scrgbClr r="0" g="0" b="0"/>
          </a:lnRef>
          <a:fillRef idx="0">
            <a:scrgbClr r="0" g="0" b="0"/>
          </a:fillRef>
          <a:effectRef idx="0">
            <a:scrgbClr r="0" g="0" b="0"/>
          </a:effectRef>
          <a:fontRef idx="minor"/>
        </p:style>
        <p:txBody>
          <a:bodyPr/>
          <a:lstStyle/>
          <a:p>
            <a:endParaRPr/>
          </a:p>
        </p:txBody>
      </p:sp>
      <p:sp>
        <p:nvSpPr>
          <p:cNvPr id="248" name="TextShape 4"/>
          <p:cNvSpPr txBox="1"/>
          <p:nvPr/>
        </p:nvSpPr>
        <p:spPr>
          <a:xfrm>
            <a:off x="611640" y="1650240"/>
            <a:ext cx="3768480" cy="4083120"/>
          </a:xfrm>
          <a:prstGeom prst="rect">
            <a:avLst/>
          </a:prstGeom>
          <a:noFill/>
          <a:ln w="12600">
            <a:noFill/>
          </a:ln>
        </p:spPr>
        <p:txBody>
          <a:bodyPr lIns="0" tIns="0" rIns="0" bIns="0">
            <a:normAutofit fontScale="95000"/>
          </a:bodyPr>
          <a:lstStyle/>
          <a:p>
            <a:pPr marL="4680" indent="-4680">
              <a:lnSpc>
                <a:spcPct val="114000"/>
              </a:lnSpc>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Los resultados automatizados presentan una visión general genérica de los datos dentro de la acción </a:t>
            </a:r>
            <a:r>
              <a:rPr lang="es" sz="1800" b="0" i="0" strike="noStrike" cap="none" spc="-1" baseline="0" dirty="0">
                <a:solidFill>
                  <a:srgbClr val="000000"/>
                </a:solidFill>
                <a:effectLst/>
                <a:latin typeface="Roboto" panose="02000000000000000000" pitchFamily="2" charset="0"/>
                <a:ea typeface="Roboto" panose="02000000000000000000" pitchFamily="2" charset="0"/>
                <a:cs typeface="Arial"/>
              </a:rPr>
              <a:t> </a:t>
            </a:r>
            <a:r>
              <a:rPr lang="es" sz="1800" b="0" i="0" strike="noStrike" cap="none" spc="0" baseline="0" dirty="0">
                <a:solidFill>
                  <a:srgbClr val="000000"/>
                </a:solidFill>
                <a:effectLst/>
                <a:latin typeface="Roboto" panose="02000000000000000000" pitchFamily="2" charset="0"/>
                <a:ea typeface="Roboto" panose="02000000000000000000" pitchFamily="2" charset="0"/>
                <a:cs typeface="Arial"/>
              </a:rPr>
              <a:t> </a:t>
            </a: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pro-forma.</a:t>
            </a:r>
          </a:p>
          <a:p>
            <a:pPr marL="4680" indent="-4680">
              <a:lnSpc>
                <a:spcPct val="114000"/>
              </a:lnSpc>
            </a:pPr>
            <a:r>
              <a:rPr lang="en-GB" sz="1600" b="0" strike="noStrike" spc="-1" dirty="0">
                <a:solidFill>
                  <a:srgbClr val="000000"/>
                </a:solidFill>
                <a:latin typeface="Roboto" panose="02000000000000000000" pitchFamily="2" charset="0"/>
                <a:ea typeface="Roboto" panose="02000000000000000000" pitchFamily="2" charset="0"/>
              </a:rPr>
              <a:t> </a:t>
            </a:r>
            <a:endParaRPr lang="es-MX" sz="1600" b="0" strike="noStrike" spc="-1" dirty="0">
              <a:latin typeface="Roboto" panose="02000000000000000000" pitchFamily="2" charset="0"/>
              <a:ea typeface="Roboto" panose="02000000000000000000" pitchFamily="2" charset="0"/>
            </a:endParaRPr>
          </a:p>
          <a:p>
            <a:pPr marL="4680" indent="-4680">
              <a:lnSpc>
                <a:spcPct val="114000"/>
              </a:lnSpc>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Se espera que las autoridades locales que completen el análisis de la opción 2 reflexionen sobre el panorama presentado de sus acciones actuales y futuras (planificadas).</a:t>
            </a:r>
          </a:p>
          <a:p>
            <a:pPr marL="4680" indent="-4680">
              <a:lnSpc>
                <a:spcPct val="114000"/>
              </a:lnSpc>
            </a:pPr>
            <a:r>
              <a:rPr lang="en-GB" sz="1600" b="0" strike="noStrike" spc="-1" dirty="0">
                <a:solidFill>
                  <a:srgbClr val="000000"/>
                </a:solidFill>
                <a:latin typeface="Roboto" panose="02000000000000000000" pitchFamily="2" charset="0"/>
                <a:ea typeface="Roboto" panose="02000000000000000000" pitchFamily="2" charset="0"/>
              </a:rPr>
              <a:t> </a:t>
            </a:r>
            <a:endParaRPr lang="es-MX" sz="1600" b="0" strike="noStrike" spc="-1" dirty="0">
              <a:latin typeface="Roboto" panose="02000000000000000000" pitchFamily="2" charset="0"/>
              <a:ea typeface="Roboto" panose="02000000000000000000" pitchFamily="2" charset="0"/>
            </a:endParaRPr>
          </a:p>
          <a:p>
            <a:pPr marL="4680" indent="-4680">
              <a:lnSpc>
                <a:spcPct val="114000"/>
              </a:lnSpc>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Estos análisis identifican si hay una amplia variedad de sectores involucrados, si existe un equilibrio de la prevención primaria y secundaria, y si es probable que se logren los resultados.</a:t>
            </a:r>
          </a:p>
        </p:txBody>
      </p:sp>
      <p:sp>
        <p:nvSpPr>
          <p:cNvPr id="249" name="CustomShape 5"/>
          <p:cNvSpPr/>
          <p:nvPr/>
        </p:nvSpPr>
        <p:spPr>
          <a:xfrm>
            <a:off x="4900320" y="1617840"/>
            <a:ext cx="4140000" cy="3613680"/>
          </a:xfrm>
          <a:custGeom>
            <a:avLst/>
            <a:gdLst/>
            <a:ahLst/>
            <a:cxnLst/>
            <a:rect l="l" t="t" r="r" b="b"/>
            <a:pathLst>
              <a:path w="24746" h="21600">
                <a:moveTo>
                  <a:pt x="0" y="0"/>
                </a:moveTo>
                <a:lnTo>
                  <a:pt x="0" y="21600"/>
                </a:lnTo>
                <a:lnTo>
                  <a:pt x="24746" y="21600"/>
                </a:lnTo>
                <a:lnTo>
                  <a:pt x="24746" y="0"/>
                </a:lnTo>
                <a:close/>
              </a:path>
            </a:pathLst>
          </a:custGeom>
          <a:noFill/>
          <a:ln>
            <a:noFill/>
          </a:ln>
        </p:spPr>
        <p:style>
          <a:lnRef idx="0">
            <a:scrgbClr r="0" g="0" b="0"/>
          </a:lnRef>
          <a:fillRef idx="0">
            <a:scrgbClr r="0" g="0" b="0"/>
          </a:fillRef>
          <a:effectRef idx="0">
            <a:scrgbClr r="0" g="0" b="0"/>
          </a:effectRef>
          <a:fontRef idx="minor"/>
        </p:style>
        <p:txBody>
          <a:bodyPr>
            <a:noAutofit/>
          </a:bodyPr>
          <a:lstStyle/>
          <a:p>
            <a:pPr>
              <a:lnSpc>
                <a:spcPct val="100000"/>
              </a:lnSpc>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Información adicional: </a:t>
            </a:r>
          </a:p>
          <a:p>
            <a:pPr>
              <a:lnSpc>
                <a:spcPct val="100000"/>
              </a:lnSpc>
            </a:pPr>
            <a:endParaRPr lang="es-MX" sz="1600" b="0" strike="noStrike" spc="-1" dirty="0">
              <a:latin typeface="Roboto" panose="02000000000000000000" pitchFamily="2" charset="0"/>
              <a:ea typeface="Roboto" panose="02000000000000000000" pitchFamily="2" charset="0"/>
            </a:endParaRPr>
          </a:p>
          <a:p>
            <a:pPr>
              <a:lnSpc>
                <a:spcPct val="100000"/>
              </a:lnSpc>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Es posible que las autoridades locales que completen la herramienta deseen realizar análisis adicionales y compartir la herramienta y los resultados asociados en toda la organización.</a:t>
            </a:r>
          </a:p>
          <a:p>
            <a:pPr>
              <a:lnSpc>
                <a:spcPct val="100000"/>
              </a:lnSpc>
            </a:pPr>
            <a:endParaRPr lang="es-MX" sz="1600" b="0" strike="noStrike" spc="-1" dirty="0">
              <a:latin typeface="Roboto" panose="02000000000000000000" pitchFamily="2" charset="0"/>
              <a:ea typeface="Roboto" panose="02000000000000000000" pitchFamily="2" charset="0"/>
            </a:endParaRPr>
          </a:p>
          <a:p>
            <a:pPr>
              <a:lnSpc>
                <a:spcPct val="100000"/>
              </a:lnSpc>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Esto puede reforzar el punto de partida para un enfoque de sistemas completos. Las partes interesadas deben tener una </a:t>
            </a:r>
            <a:r>
              <a:rPr lang="es" sz="1600" b="0" i="0" u="sng" strike="noStrike" cap="none" spc="-1" baseline="0" dirty="0">
                <a:solidFill>
                  <a:srgbClr val="000000"/>
                </a:solidFill>
                <a:effectLst/>
                <a:latin typeface="Roboto" panose="02000000000000000000" pitchFamily="2" charset="0"/>
                <a:ea typeface="Roboto" panose="02000000000000000000" pitchFamily="2" charset="0"/>
                <a:cs typeface="Arial"/>
              </a:rPr>
              <a:t>comprensión clara y detallada</a:t>
            </a: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 de las acciones emprendidas entre todas las autoridades locales. </a:t>
            </a:r>
          </a:p>
          <a:p>
            <a:pPr>
              <a:lnSpc>
                <a:spcPct val="100000"/>
              </a:lnSpc>
            </a:pPr>
            <a:endParaRPr lang="es-MX" sz="1600" b="0" strike="noStrike" spc="-1" dirty="0">
              <a:latin typeface="Roboto" panose="02000000000000000000" pitchFamily="2" charset="0"/>
              <a:ea typeface="Roboto" panose="02000000000000000000" pitchFamily="2" charset="0"/>
            </a:endParaRPr>
          </a:p>
        </p:txBody>
      </p:sp>
      <p:sp>
        <p:nvSpPr>
          <p:cNvPr id="250" name="TextShape 6"/>
          <p:cNvSpPr txBox="1"/>
          <p:nvPr/>
        </p:nvSpPr>
        <p:spPr>
          <a:xfrm>
            <a:off x="900000" y="6308640"/>
            <a:ext cx="8064360" cy="549360"/>
          </a:xfrm>
          <a:prstGeom prst="rect">
            <a:avLst/>
          </a:prstGeom>
          <a:noFill/>
          <a:ln>
            <a:noFill/>
          </a:ln>
        </p:spPr>
        <p:txBody>
          <a:bodyPr lIns="0" tIns="0" rIns="0" bIns="0" anchor="ctr">
            <a:noAutofit/>
          </a:bodyPr>
          <a:lstStyle/>
          <a:p>
            <a:pPr marL="173160">
              <a:lnSpc>
                <a:spcPct val="100000"/>
              </a:lnSpc>
            </a:pPr>
            <a:r>
              <a:rPr lang="es" sz="1200" b="0" i="0" strike="noStrike" cap="none" spc="-1" baseline="0">
                <a:solidFill>
                  <a:srgbClr val="FFFFFF"/>
                </a:solidFill>
                <a:effectLst/>
                <a:latin typeface="Arial"/>
                <a:ea typeface="Arial"/>
                <a:cs typeface="Arial"/>
              </a:rPr>
              <a:t>Recurso E: Herramienta de mapeo de acciones </a:t>
            </a:r>
          </a:p>
        </p:txBody>
      </p:sp>
    </p:spTree>
  </p:cSld>
  <p:clrMapOvr>
    <a:masterClrMapping/>
  </p:clrMapOvr>
  <mc:AlternateContent xmlns:mc="http://schemas.openxmlformats.org/markup-compatibility/2006" xmlns:p14="http://schemas.microsoft.com/office/powerpoint/2010/main">
    <mc:Choice Requires="p14">
      <p:transition spd="slow" p14:dur="3000"/>
    </mc:Choice>
    <mc:Fallback xmlns:p15="http://schemas.microsoft.com/office/powerpoint/2012/main" xmlns="">
      <p:transition spd="slow"/>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51" name="TextShape 1"/>
          <p:cNvSpPr txBox="1"/>
          <p:nvPr/>
        </p:nvSpPr>
        <p:spPr>
          <a:xfrm>
            <a:off x="576448" y="2721240"/>
            <a:ext cx="8028000" cy="648000"/>
          </a:xfrm>
          <a:prstGeom prst="rect">
            <a:avLst/>
          </a:prstGeom>
          <a:noFill/>
          <a:ln w="12600">
            <a:noFill/>
          </a:ln>
        </p:spPr>
        <p:txBody>
          <a:bodyPr lIns="0" tIns="0" rIns="0" bIns="0">
            <a:normAutofit/>
          </a:bodyPr>
          <a:lstStyle/>
          <a:p>
            <a:pPr>
              <a:lnSpc>
                <a:spcPct val="100000"/>
              </a:lnSpc>
            </a:pPr>
            <a:r>
              <a:rPr lang="es" sz="2800" b="0" i="0" strike="noStrike" cap="none" baseline="0" dirty="0">
                <a:solidFill>
                  <a:srgbClr val="FF5050"/>
                </a:solidFill>
                <a:effectLst/>
                <a:latin typeface="Playfair Display" pitchFamily="2" charset="0"/>
                <a:ea typeface="Arial"/>
                <a:cs typeface="Arial"/>
              </a:rPr>
              <a:t>Interpretación de los resultados </a:t>
            </a:r>
          </a:p>
        </p:txBody>
      </p:sp>
      <p:sp>
        <p:nvSpPr>
          <p:cNvPr id="252" name="TextShape 2"/>
          <p:cNvSpPr txBox="1"/>
          <p:nvPr/>
        </p:nvSpPr>
        <p:spPr>
          <a:xfrm>
            <a:off x="0" y="6308640"/>
            <a:ext cx="9144000" cy="549360"/>
          </a:xfrm>
          <a:prstGeom prst="rect">
            <a:avLst/>
          </a:prstGeom>
          <a:solidFill>
            <a:srgbClr val="CC0000"/>
          </a:solidFill>
          <a:ln>
            <a:noFill/>
          </a:ln>
        </p:spPr>
        <p:txBody>
          <a:bodyPr lIns="0" tIns="0" bIns="0" anchor="ctr">
            <a:noAutofit/>
          </a:bodyPr>
          <a:lstStyle/>
          <a:p>
            <a:pPr marL="531720">
              <a:lnSpc>
                <a:spcPct val="100000"/>
              </a:lnSpc>
            </a:pPr>
            <a:r>
              <a:rPr lang="en-US" sz="1200" b="0" strike="noStrike" spc="-1">
                <a:solidFill>
                  <a:srgbClr val="FFFFFF"/>
                </a:solidFill>
                <a:latin typeface="Arial"/>
                <a:ea typeface="ヒラギノ角ゴ Pro W3"/>
              </a:rPr>
              <a:t>  </a:t>
            </a:r>
            <a:fld id="{8992A238-8E00-4C33-B951-75CDDC217630}" type="slidenum">
              <a:rPr lang="en-US" sz="1200" b="0" strike="noStrike" spc="-1">
                <a:solidFill>
                  <a:srgbClr val="FFFFFF"/>
                </a:solidFill>
                <a:latin typeface="Arial"/>
                <a:ea typeface="ヒラギノ角ゴ Pro W3"/>
              </a:rPr>
              <a:t>22</a:t>
            </a:fld>
            <a:endParaRPr lang="es-MX" sz="1200" b="0" strike="noStrike" spc="-1">
              <a:latin typeface="Arial"/>
            </a:endParaRPr>
          </a:p>
        </p:txBody>
      </p:sp>
      <p:sp>
        <p:nvSpPr>
          <p:cNvPr id="253" name="CustomShape 3"/>
          <p:cNvSpPr/>
          <p:nvPr/>
        </p:nvSpPr>
        <p:spPr>
          <a:xfrm>
            <a:off x="4840560" y="3372840"/>
            <a:ext cx="698400" cy="482400"/>
          </a:xfrm>
          <a:custGeom>
            <a:avLst/>
            <a:gdLst/>
            <a:ahLst/>
            <a:cxnLst/>
            <a:rect l="l" t="t" r="r" b="b"/>
            <a:pathLst>
              <a:path w="31264" h="21600">
                <a:moveTo>
                  <a:pt x="3600" y="0"/>
                </a:moveTo>
                <a:lnTo>
                  <a:pt x="0" y="18000"/>
                </a:lnTo>
                <a:lnTo>
                  <a:pt x="27664" y="21600"/>
                </a:lnTo>
                <a:lnTo>
                  <a:pt x="31264" y="3600"/>
                </a:lnTo>
                <a:close/>
              </a:path>
            </a:pathLst>
          </a:custGeom>
          <a:noFill/>
          <a:ln>
            <a:noFill/>
          </a:ln>
        </p:spPr>
        <p:style>
          <a:lnRef idx="0">
            <a:scrgbClr r="0" g="0" b="0"/>
          </a:lnRef>
          <a:fillRef idx="0">
            <a:scrgbClr r="0" g="0" b="0"/>
          </a:fillRef>
          <a:effectRef idx="0">
            <a:scrgbClr r="0" g="0" b="0"/>
          </a:effectRef>
          <a:fontRef idx="minor"/>
        </p:style>
        <p:txBody>
          <a:bodyPr/>
          <a:lstStyle/>
          <a:p>
            <a:endParaRPr/>
          </a:p>
        </p:txBody>
      </p:sp>
      <p:sp>
        <p:nvSpPr>
          <p:cNvPr id="254" name="TextShape 4"/>
          <p:cNvSpPr txBox="1"/>
          <p:nvPr/>
        </p:nvSpPr>
        <p:spPr>
          <a:xfrm>
            <a:off x="900000" y="6308640"/>
            <a:ext cx="8064360" cy="549360"/>
          </a:xfrm>
          <a:prstGeom prst="rect">
            <a:avLst/>
          </a:prstGeom>
          <a:noFill/>
          <a:ln>
            <a:noFill/>
          </a:ln>
        </p:spPr>
        <p:txBody>
          <a:bodyPr lIns="0" tIns="0" rIns="0" bIns="0" anchor="ctr">
            <a:noAutofit/>
          </a:bodyPr>
          <a:lstStyle/>
          <a:p>
            <a:pPr marL="173160">
              <a:lnSpc>
                <a:spcPct val="100000"/>
              </a:lnSpc>
            </a:pPr>
            <a:r>
              <a:rPr lang="es" sz="1200" b="0" i="0" strike="noStrike" cap="none" spc="-1" baseline="0">
                <a:solidFill>
                  <a:srgbClr val="FFFFFF"/>
                </a:solidFill>
                <a:effectLst/>
                <a:latin typeface="Arial"/>
                <a:ea typeface="Arial"/>
                <a:cs typeface="Arial"/>
              </a:rPr>
              <a:t>Recurso E: Herramienta de mapeo de acciones </a:t>
            </a:r>
          </a:p>
        </p:txBody>
      </p:sp>
    </p:spTree>
  </p:cSld>
  <p:clrMapOvr>
    <a:masterClrMapping/>
  </p:clrMapOvr>
  <mc:AlternateContent xmlns:mc="http://schemas.openxmlformats.org/markup-compatibility/2006" xmlns:p14="http://schemas.microsoft.com/office/powerpoint/2010/main">
    <mc:Choice Requires="p14">
      <p:transition spd="slow" p14:dur="3000"/>
    </mc:Choice>
    <mc:Fallback xmlns:p15="http://schemas.microsoft.com/office/powerpoint/2012/main" xmlns="">
      <p:transition spd="slow"/>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55" name="TextShape 1"/>
          <p:cNvSpPr txBox="1"/>
          <p:nvPr/>
        </p:nvSpPr>
        <p:spPr>
          <a:xfrm>
            <a:off x="0" y="6308640"/>
            <a:ext cx="9144000" cy="549360"/>
          </a:xfrm>
          <a:prstGeom prst="rect">
            <a:avLst/>
          </a:prstGeom>
          <a:solidFill>
            <a:srgbClr val="CC0000"/>
          </a:solidFill>
          <a:ln>
            <a:noFill/>
          </a:ln>
        </p:spPr>
        <p:txBody>
          <a:bodyPr lIns="0" tIns="0" bIns="0" anchor="ctr">
            <a:noAutofit/>
          </a:bodyPr>
          <a:lstStyle/>
          <a:p>
            <a:pPr marL="531720">
              <a:lnSpc>
                <a:spcPct val="100000"/>
              </a:lnSpc>
            </a:pPr>
            <a:r>
              <a:rPr lang="en-US" sz="1200" b="0" strike="noStrike" spc="-1">
                <a:solidFill>
                  <a:srgbClr val="FFFFFF"/>
                </a:solidFill>
                <a:latin typeface="Arial"/>
                <a:ea typeface="ヒラギノ角ゴ Pro W3"/>
              </a:rPr>
              <a:t>  </a:t>
            </a:r>
            <a:fld id="{D8A6F139-70A8-44B3-B96E-A5C6D2961374}" type="slidenum">
              <a:rPr lang="en-US" sz="1200" b="0" strike="noStrike" spc="-1">
                <a:solidFill>
                  <a:srgbClr val="FFFFFF"/>
                </a:solidFill>
                <a:latin typeface="Arial"/>
                <a:ea typeface="ヒラギノ角ゴ Pro W3"/>
              </a:rPr>
              <a:t>23</a:t>
            </a:fld>
            <a:endParaRPr lang="es-MX" sz="1200" b="0" strike="noStrike" spc="-1">
              <a:latin typeface="Arial"/>
            </a:endParaRPr>
          </a:p>
        </p:txBody>
      </p:sp>
      <p:sp>
        <p:nvSpPr>
          <p:cNvPr id="256" name="TextShape 2"/>
          <p:cNvSpPr txBox="1"/>
          <p:nvPr/>
        </p:nvSpPr>
        <p:spPr>
          <a:xfrm>
            <a:off x="526320" y="548640"/>
            <a:ext cx="8064360" cy="648000"/>
          </a:xfrm>
          <a:prstGeom prst="rect">
            <a:avLst/>
          </a:prstGeom>
          <a:noFill/>
          <a:ln w="12600">
            <a:noFill/>
          </a:ln>
        </p:spPr>
        <p:txBody>
          <a:bodyPr lIns="0" tIns="0" rIns="0" bIns="0" anchor="ctr">
            <a:normAutofit/>
          </a:bodyPr>
          <a:lstStyle/>
          <a:p>
            <a:pPr>
              <a:lnSpc>
                <a:spcPct val="100000"/>
              </a:lnSpc>
            </a:pPr>
            <a:r>
              <a:rPr lang="es" sz="2800" b="0" i="0" strike="noStrike" cap="none" baseline="0">
                <a:solidFill>
                  <a:srgbClr val="FF5050"/>
                </a:solidFill>
                <a:effectLst/>
                <a:latin typeface="Playfair Display" pitchFamily="2" charset="0"/>
                <a:ea typeface="Arial"/>
                <a:cs typeface="Arial"/>
              </a:rPr>
              <a:t>Interpretación de los resultados</a:t>
            </a:r>
          </a:p>
        </p:txBody>
      </p:sp>
      <p:sp>
        <p:nvSpPr>
          <p:cNvPr id="257" name="TextShape 3"/>
          <p:cNvSpPr txBox="1"/>
          <p:nvPr/>
        </p:nvSpPr>
        <p:spPr>
          <a:xfrm>
            <a:off x="526320" y="2041200"/>
            <a:ext cx="3565800" cy="3240360"/>
          </a:xfrm>
          <a:prstGeom prst="rect">
            <a:avLst/>
          </a:prstGeom>
          <a:noFill/>
          <a:ln w="12600">
            <a:noFill/>
          </a:ln>
        </p:spPr>
        <p:txBody>
          <a:bodyPr lIns="0" tIns="0" rIns="0" bIns="0">
            <a:noAutofit/>
          </a:bodyPr>
          <a:lstStyle/>
          <a:p>
            <a:pPr marL="4680" indent="-4680">
              <a:lnSpc>
                <a:spcPct val="114000"/>
              </a:lnSpc>
            </a:pPr>
            <a:r>
              <a:rPr lang="es" sz="1600" b="0" i="0" strike="noStrike" cap="none" spc="-1" baseline="0">
                <a:solidFill>
                  <a:srgbClr val="000000"/>
                </a:solidFill>
                <a:effectLst/>
                <a:latin typeface="Roboto" panose="02000000000000000000" pitchFamily="2" charset="0"/>
                <a:ea typeface="Roboto" panose="02000000000000000000" pitchFamily="2" charset="0"/>
                <a:cs typeface="Arial"/>
              </a:rPr>
              <a:t>Ahora debería haber documentado todas las acciones y mapearlas contra los Determinantes Más Amplios de la Salud y las causas de la obesidad (Apéndice A). </a:t>
            </a:r>
          </a:p>
          <a:p>
            <a:pPr marL="4680" indent="-4680">
              <a:lnSpc>
                <a:spcPct val="114000"/>
              </a:lnSpc>
            </a:pPr>
            <a:r>
              <a:rPr lang="en-GB" sz="1600" b="0" strike="noStrike" spc="-1">
                <a:solidFill>
                  <a:srgbClr val="000000"/>
                </a:solidFill>
                <a:latin typeface="Roboto" panose="02000000000000000000" pitchFamily="2" charset="0"/>
                <a:ea typeface="Roboto" panose="02000000000000000000" pitchFamily="2" charset="0"/>
              </a:rPr>
              <a:t> </a:t>
            </a:r>
            <a:endParaRPr lang="es-MX" sz="1600" b="0" strike="noStrike" spc="-1">
              <a:latin typeface="Roboto" panose="02000000000000000000" pitchFamily="2" charset="0"/>
              <a:ea typeface="Roboto" panose="02000000000000000000" pitchFamily="2" charset="0"/>
            </a:endParaRPr>
          </a:p>
          <a:p>
            <a:pPr marL="4680" indent="-4680">
              <a:lnSpc>
                <a:spcPct val="114000"/>
              </a:lnSpc>
            </a:pPr>
            <a:r>
              <a:rPr lang="en-GB" sz="1600" b="0" strike="noStrike" spc="-1">
                <a:solidFill>
                  <a:srgbClr val="000000"/>
                </a:solidFill>
                <a:latin typeface="Roboto" panose="02000000000000000000" pitchFamily="2" charset="0"/>
                <a:ea typeface="Roboto" panose="02000000000000000000" pitchFamily="2" charset="0"/>
              </a:rPr>
              <a:t> </a:t>
            </a:r>
            <a:endParaRPr lang="es-MX" sz="1600" b="0" strike="noStrike" spc="-1">
              <a:latin typeface="Roboto" panose="02000000000000000000" pitchFamily="2" charset="0"/>
              <a:ea typeface="Roboto" panose="02000000000000000000" pitchFamily="2" charset="0"/>
            </a:endParaRPr>
          </a:p>
          <a:p>
            <a:pPr marL="4680" indent="-4680">
              <a:lnSpc>
                <a:spcPct val="114000"/>
              </a:lnSpc>
            </a:pPr>
            <a:r>
              <a:rPr lang="es" sz="1600" b="0" i="0" strike="noStrike" cap="none" spc="-1" baseline="0">
                <a:solidFill>
                  <a:srgbClr val="000000"/>
                </a:solidFill>
                <a:effectLst/>
                <a:latin typeface="Roboto" panose="02000000000000000000" pitchFamily="2" charset="0"/>
                <a:ea typeface="Roboto" panose="02000000000000000000" pitchFamily="2" charset="0"/>
                <a:cs typeface="Arial"/>
              </a:rPr>
              <a:t>Las siguientes diapositivas proporcionan más detalles sobre cómo interpretar el mapa local </a:t>
            </a:r>
            <a:r>
              <a:rPr lang="es" sz="1600" b="1" i="0" strike="noStrike" cap="none" spc="-1" baseline="0">
                <a:solidFill>
                  <a:srgbClr val="000000"/>
                </a:solidFill>
                <a:effectLst/>
                <a:latin typeface="Roboto" panose="02000000000000000000" pitchFamily="2" charset="0"/>
                <a:ea typeface="Roboto" panose="02000000000000000000" pitchFamily="2" charset="0"/>
                <a:cs typeface="Arial"/>
              </a:rPr>
              <a:t>.</a:t>
            </a:r>
            <a:r>
              <a:rPr lang="es" sz="1600" b="0" i="0" strike="noStrike" cap="none" spc="-1" baseline="0">
                <a:solidFill>
                  <a:srgbClr val="000000"/>
                </a:solidFill>
                <a:effectLst/>
                <a:latin typeface="Roboto" panose="02000000000000000000" pitchFamily="2" charset="0"/>
                <a:ea typeface="Roboto" panose="02000000000000000000" pitchFamily="2" charset="0"/>
                <a:cs typeface="Arial"/>
              </a:rPr>
              <a:t> </a:t>
            </a:r>
          </a:p>
          <a:p>
            <a:pPr marL="4680" indent="-4680">
              <a:lnSpc>
                <a:spcPct val="114000"/>
              </a:lnSpc>
            </a:pPr>
            <a:r>
              <a:rPr lang="en-GB" sz="1600" b="1" strike="noStrike" spc="-1">
                <a:solidFill>
                  <a:srgbClr val="B2459D"/>
                </a:solidFill>
                <a:latin typeface="Roboto" panose="02000000000000000000" pitchFamily="2" charset="0"/>
                <a:ea typeface="Roboto" panose="02000000000000000000" pitchFamily="2" charset="0"/>
              </a:rPr>
              <a:t> </a:t>
            </a:r>
            <a:endParaRPr lang="es-MX" sz="1600" b="0" strike="noStrike" spc="-1">
              <a:latin typeface="Roboto" panose="02000000000000000000" pitchFamily="2" charset="0"/>
              <a:ea typeface="Roboto" panose="02000000000000000000" pitchFamily="2" charset="0"/>
            </a:endParaRPr>
          </a:p>
          <a:p>
            <a:pPr marL="4680" indent="-4680">
              <a:lnSpc>
                <a:spcPct val="114000"/>
              </a:lnSpc>
            </a:pPr>
            <a:r>
              <a:rPr lang="en-GB" sz="1600" b="1" strike="noStrike" spc="-1">
                <a:solidFill>
                  <a:srgbClr val="B2459D"/>
                </a:solidFill>
                <a:latin typeface="Roboto" panose="02000000000000000000" pitchFamily="2" charset="0"/>
                <a:ea typeface="Roboto" panose="02000000000000000000" pitchFamily="2" charset="0"/>
              </a:rPr>
              <a:t> </a:t>
            </a:r>
            <a:endParaRPr lang="es-MX" sz="1600" b="0" strike="noStrike" spc="-1">
              <a:latin typeface="Roboto" panose="02000000000000000000" pitchFamily="2" charset="0"/>
              <a:ea typeface="Roboto" panose="02000000000000000000" pitchFamily="2" charset="0"/>
            </a:endParaRPr>
          </a:p>
          <a:p>
            <a:pPr marL="4680" indent="-4680">
              <a:lnSpc>
                <a:spcPct val="114000"/>
              </a:lnSpc>
            </a:pPr>
            <a:r>
              <a:rPr lang="en-GB" sz="1600" b="1" strike="noStrike" spc="-1">
                <a:solidFill>
                  <a:srgbClr val="B2459D"/>
                </a:solidFill>
                <a:latin typeface="Roboto" panose="02000000000000000000" pitchFamily="2" charset="0"/>
                <a:ea typeface="Roboto" panose="02000000000000000000" pitchFamily="2" charset="0"/>
              </a:rPr>
              <a:t> </a:t>
            </a:r>
            <a:endParaRPr lang="es-MX" sz="1600" b="0" strike="noStrike" spc="-1">
              <a:latin typeface="Roboto" panose="02000000000000000000" pitchFamily="2" charset="0"/>
              <a:ea typeface="Roboto" panose="02000000000000000000" pitchFamily="2" charset="0"/>
            </a:endParaRPr>
          </a:p>
        </p:txBody>
      </p:sp>
      <p:sp>
        <p:nvSpPr>
          <p:cNvPr id="258" name="CustomShape 4"/>
          <p:cNvSpPr/>
          <p:nvPr/>
        </p:nvSpPr>
        <p:spPr>
          <a:xfrm>
            <a:off x="4739400" y="1989000"/>
            <a:ext cx="4262760" cy="4011840"/>
          </a:xfrm>
          <a:custGeom>
            <a:avLst/>
            <a:gdLst/>
            <a:ahLst/>
            <a:cxnLst/>
            <a:rect l="l" t="t" r="r" b="b"/>
            <a:pathLst>
              <a:path w="22951" h="21600">
                <a:moveTo>
                  <a:pt x="0" y="0"/>
                </a:moveTo>
                <a:lnTo>
                  <a:pt x="0" y="21600"/>
                </a:lnTo>
                <a:lnTo>
                  <a:pt x="22951" y="21600"/>
                </a:lnTo>
                <a:lnTo>
                  <a:pt x="22951" y="0"/>
                </a:lnTo>
                <a:close/>
              </a:path>
            </a:pathLst>
          </a:custGeom>
          <a:noFill/>
          <a:ln>
            <a:noFill/>
          </a:ln>
        </p:spPr>
        <p:style>
          <a:lnRef idx="0">
            <a:scrgbClr r="0" g="0" b="0"/>
          </a:lnRef>
          <a:fillRef idx="0">
            <a:scrgbClr r="0" g="0" b="0"/>
          </a:fillRef>
          <a:effectRef idx="0">
            <a:scrgbClr r="0" g="0" b="0"/>
          </a:effectRef>
          <a:fontRef idx="minor"/>
        </p:style>
        <p:txBody>
          <a:bodyPr>
            <a:noAutofit/>
          </a:bodyPr>
          <a:lstStyle/>
          <a:p>
            <a:pPr>
              <a:lnSpc>
                <a:spcPct val="100000"/>
              </a:lnSpc>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Estos mapas ilustran:</a:t>
            </a:r>
          </a:p>
          <a:p>
            <a:pPr marL="914400" lvl="1" indent="-457200">
              <a:lnSpc>
                <a:spcPct val="100000"/>
              </a:lnSpc>
              <a:buClr>
                <a:srgbClr val="000000"/>
              </a:buClr>
              <a:buFont typeface="StarSymbol"/>
              <a:buAutoNum type="arabicPeriod"/>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El nivel actual de acción que se está llevando a cabo para prevenir y tratar la obesidad.</a:t>
            </a:r>
          </a:p>
          <a:p>
            <a:pPr marL="914400" lvl="1" indent="-457200">
              <a:lnSpc>
                <a:spcPct val="100000"/>
              </a:lnSpc>
              <a:buClr>
                <a:srgbClr val="000000"/>
              </a:buClr>
              <a:buFont typeface="StarSymbol"/>
              <a:buAutoNum type="arabicPeriod"/>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Dónde actualmente se invierten esfuerzos para prevenir y tratar la obesidad. </a:t>
            </a:r>
          </a:p>
          <a:p>
            <a:pPr marL="914400" lvl="1" indent="-457200">
              <a:lnSpc>
                <a:spcPct val="100000"/>
              </a:lnSpc>
              <a:buClr>
                <a:srgbClr val="000000"/>
              </a:buClr>
              <a:buFont typeface="StarSymbol"/>
              <a:buAutoNum type="arabicPeriod"/>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Cómo las acciones locales se mapean contra las causas percibidas de la obesidad.</a:t>
            </a:r>
          </a:p>
          <a:p>
            <a:pPr marL="914400" lvl="1" indent="-457200">
              <a:lnSpc>
                <a:spcPct val="100000"/>
              </a:lnSpc>
              <a:buClr>
                <a:srgbClr val="000000"/>
              </a:buClr>
              <a:buFont typeface="StarSymbol"/>
              <a:buAutoNum type="arabicPeriod"/>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Las áreas en las que las autoridades locales podrían invertir esfuerzos en el futuro.</a:t>
            </a:r>
          </a:p>
          <a:p>
            <a:pPr marL="457200" lvl="1">
              <a:lnSpc>
                <a:spcPct val="100000"/>
              </a:lnSpc>
            </a:pPr>
            <a:r>
              <a:rPr lang="en-GB" sz="1600" b="1" strike="noStrike" spc="-1" dirty="0">
                <a:solidFill>
                  <a:srgbClr val="01BED4"/>
                </a:solidFill>
                <a:latin typeface="Roboto" panose="02000000000000000000" pitchFamily="2" charset="0"/>
                <a:ea typeface="Roboto" panose="02000000000000000000" pitchFamily="2" charset="0"/>
              </a:rPr>
              <a:t> </a:t>
            </a:r>
            <a:endParaRPr lang="es-MX" sz="1600" b="0" strike="noStrike" spc="-1" dirty="0">
              <a:latin typeface="Roboto" panose="02000000000000000000" pitchFamily="2" charset="0"/>
              <a:ea typeface="Roboto" panose="02000000000000000000" pitchFamily="2" charset="0"/>
            </a:endParaRPr>
          </a:p>
          <a:p>
            <a:pPr marL="457200" lvl="1">
              <a:lnSpc>
                <a:spcPct val="100000"/>
              </a:lnSpc>
            </a:pPr>
            <a:r>
              <a:rPr lang="en-GB" sz="1600" b="1" strike="noStrike" spc="-1" dirty="0">
                <a:solidFill>
                  <a:srgbClr val="01BED4"/>
                </a:solidFill>
                <a:latin typeface="Roboto" panose="02000000000000000000" pitchFamily="2" charset="0"/>
                <a:ea typeface="Roboto" panose="02000000000000000000" pitchFamily="2" charset="0"/>
              </a:rPr>
              <a:t> </a:t>
            </a:r>
            <a:endParaRPr lang="es-MX" sz="1600" b="0" strike="noStrike" spc="-1" dirty="0">
              <a:latin typeface="Roboto" panose="02000000000000000000" pitchFamily="2" charset="0"/>
              <a:ea typeface="Roboto" panose="02000000000000000000" pitchFamily="2" charset="0"/>
            </a:endParaRPr>
          </a:p>
          <a:p>
            <a:pPr>
              <a:lnSpc>
                <a:spcPct val="100000"/>
              </a:lnSpc>
            </a:pPr>
            <a:endParaRPr lang="es-MX" sz="1600" b="0" strike="noStrike" spc="-1" dirty="0">
              <a:latin typeface="Roboto" panose="02000000000000000000" pitchFamily="2" charset="0"/>
              <a:ea typeface="Roboto" panose="02000000000000000000" pitchFamily="2" charset="0"/>
            </a:endParaRPr>
          </a:p>
          <a:p>
            <a:pPr>
              <a:lnSpc>
                <a:spcPct val="100000"/>
              </a:lnSpc>
            </a:pPr>
            <a:endParaRPr lang="es-MX" sz="1600" b="0" strike="noStrike" spc="-1" dirty="0">
              <a:latin typeface="Roboto" panose="02000000000000000000" pitchFamily="2" charset="0"/>
              <a:ea typeface="Roboto" panose="02000000000000000000" pitchFamily="2" charset="0"/>
            </a:endParaRPr>
          </a:p>
        </p:txBody>
      </p:sp>
      <p:sp>
        <p:nvSpPr>
          <p:cNvPr id="259" name="TextShape 5"/>
          <p:cNvSpPr txBox="1"/>
          <p:nvPr/>
        </p:nvSpPr>
        <p:spPr>
          <a:xfrm>
            <a:off x="921600" y="6296040"/>
            <a:ext cx="8064360" cy="549360"/>
          </a:xfrm>
          <a:prstGeom prst="rect">
            <a:avLst/>
          </a:prstGeom>
          <a:noFill/>
          <a:ln>
            <a:noFill/>
          </a:ln>
        </p:spPr>
        <p:txBody>
          <a:bodyPr lIns="0" tIns="0" rIns="0" bIns="0" anchor="ctr">
            <a:noAutofit/>
          </a:bodyPr>
          <a:lstStyle/>
          <a:p>
            <a:pPr marL="173160">
              <a:lnSpc>
                <a:spcPct val="100000"/>
              </a:lnSpc>
            </a:pPr>
            <a:r>
              <a:rPr lang="es" sz="1200" b="0" i="0" strike="noStrike" cap="none" spc="-1" baseline="0">
                <a:solidFill>
                  <a:srgbClr val="FFFFFF"/>
                </a:solidFill>
                <a:effectLst/>
                <a:latin typeface="Arial"/>
                <a:ea typeface="Arial"/>
                <a:cs typeface="Arial"/>
              </a:rPr>
              <a:t>Recurso E: Herramienta de mapeo de acciones </a:t>
            </a:r>
          </a:p>
        </p:txBody>
      </p:sp>
    </p:spTree>
  </p:cSld>
  <p:clrMapOvr>
    <a:masterClrMapping/>
  </p:clrMapOvr>
  <mc:AlternateContent xmlns:mc="http://schemas.openxmlformats.org/markup-compatibility/2006" xmlns:p14="http://schemas.microsoft.com/office/powerpoint/2010/main">
    <mc:Choice Requires="p14">
      <p:transition spd="slow" p14:dur="3000"/>
    </mc:Choice>
    <mc:Fallback xmlns:p15="http://schemas.microsoft.com/office/powerpoint/2012/main" xmlns="">
      <p:transition spd="slow"/>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60" name="TextShape 1"/>
          <p:cNvSpPr txBox="1"/>
          <p:nvPr/>
        </p:nvSpPr>
        <p:spPr>
          <a:xfrm>
            <a:off x="0" y="6286320"/>
            <a:ext cx="9144000" cy="549360"/>
          </a:xfrm>
          <a:prstGeom prst="rect">
            <a:avLst/>
          </a:prstGeom>
          <a:solidFill>
            <a:srgbClr val="CC0000"/>
          </a:solidFill>
          <a:ln>
            <a:noFill/>
          </a:ln>
        </p:spPr>
        <p:txBody>
          <a:bodyPr lIns="0" tIns="0" bIns="0" anchor="ctr">
            <a:noAutofit/>
          </a:bodyPr>
          <a:lstStyle/>
          <a:p>
            <a:pPr marL="531720">
              <a:lnSpc>
                <a:spcPct val="100000"/>
              </a:lnSpc>
            </a:pPr>
            <a:r>
              <a:rPr lang="en-US" sz="1200" b="0" strike="noStrike" spc="-1">
                <a:solidFill>
                  <a:srgbClr val="FFFFFF"/>
                </a:solidFill>
                <a:latin typeface="Arial"/>
                <a:ea typeface="ヒラギノ角ゴ Pro W3"/>
              </a:rPr>
              <a:t>  </a:t>
            </a:r>
            <a:fld id="{C217E096-7C8C-4877-B413-E59CEF083AA6}" type="slidenum">
              <a:rPr lang="en-US" sz="1200" b="0" strike="noStrike" spc="-1">
                <a:solidFill>
                  <a:srgbClr val="FFFFFF"/>
                </a:solidFill>
                <a:latin typeface="Arial"/>
                <a:ea typeface="ヒラギノ角ゴ Pro W3"/>
              </a:rPr>
              <a:t>24</a:t>
            </a:fld>
            <a:endParaRPr lang="es-MX" sz="1200" b="0" strike="noStrike" spc="-1">
              <a:latin typeface="Arial"/>
            </a:endParaRPr>
          </a:p>
        </p:txBody>
      </p:sp>
      <p:sp>
        <p:nvSpPr>
          <p:cNvPr id="261" name="TextShape 2"/>
          <p:cNvSpPr txBox="1"/>
          <p:nvPr/>
        </p:nvSpPr>
        <p:spPr>
          <a:xfrm>
            <a:off x="539640" y="297000"/>
            <a:ext cx="7794000" cy="486000"/>
          </a:xfrm>
          <a:prstGeom prst="rect">
            <a:avLst/>
          </a:prstGeom>
          <a:noFill/>
          <a:ln w="12600">
            <a:noFill/>
          </a:ln>
        </p:spPr>
        <p:txBody>
          <a:bodyPr lIns="0" tIns="0" rIns="0" bIns="0" anchor="ctr">
            <a:normAutofit/>
          </a:bodyPr>
          <a:lstStyle/>
          <a:p>
            <a:pPr>
              <a:lnSpc>
                <a:spcPct val="100000"/>
              </a:lnSpc>
            </a:pPr>
            <a:r>
              <a:rPr lang="es" sz="2800" b="0" i="0" strike="noStrike" cap="none" baseline="0">
                <a:solidFill>
                  <a:srgbClr val="FF5050"/>
                </a:solidFill>
                <a:effectLst/>
                <a:latin typeface="Playfair Display" pitchFamily="2" charset="0"/>
                <a:ea typeface="Arial"/>
                <a:cs typeface="Arial"/>
              </a:rPr>
              <a:t>Interpretación de los resultados</a:t>
            </a:r>
          </a:p>
        </p:txBody>
      </p:sp>
      <p:sp>
        <p:nvSpPr>
          <p:cNvPr id="262" name="CustomShape 3"/>
          <p:cNvSpPr/>
          <p:nvPr/>
        </p:nvSpPr>
        <p:spPr>
          <a:xfrm>
            <a:off x="500328" y="908720"/>
            <a:ext cx="6663960" cy="820440"/>
          </a:xfrm>
          <a:custGeom>
            <a:avLst/>
            <a:gdLst/>
            <a:ahLst/>
            <a:cxnLst/>
            <a:rect l="l" t="t" r="r" b="b"/>
            <a:pathLst>
              <a:path w="175377" h="21600">
                <a:moveTo>
                  <a:pt x="3600" y="0"/>
                </a:moveTo>
                <a:lnTo>
                  <a:pt x="0" y="18000"/>
                </a:lnTo>
                <a:lnTo>
                  <a:pt x="171777" y="21600"/>
                </a:lnTo>
                <a:lnTo>
                  <a:pt x="175377" y="3600"/>
                </a:lnTo>
                <a:close/>
              </a:path>
            </a:pathLst>
          </a:custGeom>
          <a:noFill/>
          <a:ln>
            <a:noFill/>
          </a:ln>
        </p:spPr>
        <p:style>
          <a:lnRef idx="0">
            <a:scrgbClr r="0" g="0" b="0"/>
          </a:lnRef>
          <a:fillRef idx="0">
            <a:scrgbClr r="0" g="0" b="0"/>
          </a:fillRef>
          <a:effectRef idx="0">
            <a:scrgbClr r="0" g="0" b="0"/>
          </a:effectRef>
          <a:fontRef idx="minor"/>
        </p:style>
        <p:txBody>
          <a:bodyPr anchor="ctr">
            <a:noAutofit/>
          </a:bodyPr>
          <a:lstStyle/>
          <a:p>
            <a:pPr>
              <a:lnSpc>
                <a:spcPct val="100000"/>
              </a:lnSpc>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Acción versus causas</a:t>
            </a:r>
          </a:p>
        </p:txBody>
      </p:sp>
      <p:sp>
        <p:nvSpPr>
          <p:cNvPr id="263" name="TextShape 4"/>
          <p:cNvSpPr txBox="1"/>
          <p:nvPr/>
        </p:nvSpPr>
        <p:spPr>
          <a:xfrm>
            <a:off x="539640" y="1757960"/>
            <a:ext cx="4034520" cy="4136704"/>
          </a:xfrm>
          <a:prstGeom prst="rect">
            <a:avLst/>
          </a:prstGeom>
          <a:noFill/>
          <a:ln w="12600">
            <a:noFill/>
          </a:ln>
        </p:spPr>
        <p:txBody>
          <a:bodyPr lIns="0" tIns="0" rIns="0" bIns="0">
            <a:noAutofit/>
          </a:bodyPr>
          <a:lstStyle/>
          <a:p>
            <a:pPr marL="4680" indent="-4680">
              <a:lnSpc>
                <a:spcPct val="114000"/>
              </a:lnSpc>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El mapa de acciones proporciona una representación del enfoque actual.</a:t>
            </a:r>
          </a:p>
          <a:p>
            <a:pPr marL="4680" indent="-4680">
              <a:lnSpc>
                <a:spcPct val="114000"/>
              </a:lnSpc>
            </a:pPr>
            <a:r>
              <a:rPr lang="en-GB" sz="1600" b="0" strike="noStrike" spc="-1" dirty="0">
                <a:solidFill>
                  <a:srgbClr val="000000"/>
                </a:solidFill>
                <a:latin typeface="Roboto" panose="02000000000000000000" pitchFamily="2" charset="0"/>
                <a:ea typeface="Roboto" panose="02000000000000000000" pitchFamily="2" charset="0"/>
              </a:rPr>
              <a:t> </a:t>
            </a:r>
            <a:endParaRPr lang="es-MX" sz="1600" b="0" strike="noStrike" spc="-1" dirty="0">
              <a:latin typeface="Roboto" panose="02000000000000000000" pitchFamily="2" charset="0"/>
              <a:ea typeface="Roboto" panose="02000000000000000000" pitchFamily="2" charset="0"/>
            </a:endParaRPr>
          </a:p>
          <a:p>
            <a:pPr marL="4680" indent="-4680">
              <a:lnSpc>
                <a:spcPct val="114000"/>
              </a:lnSpc>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Cuando las causas de la obesidad (véase el Apéndice A) se mapean contra los Determinantes Más Amplios de la Salud, la mayoría se puede encontrar dentro de las Condiciones de Vida y de Trabajo y los niveles de Condiciones Más Amplias.</a:t>
            </a:r>
          </a:p>
          <a:p>
            <a:pPr marL="4680" indent="-4680">
              <a:lnSpc>
                <a:spcPct val="114000"/>
              </a:lnSpc>
            </a:pPr>
            <a:r>
              <a:rPr lang="en-GB" sz="1600" b="0" strike="noStrike" spc="-1" dirty="0">
                <a:solidFill>
                  <a:srgbClr val="000000"/>
                </a:solidFill>
                <a:latin typeface="Roboto" panose="02000000000000000000" pitchFamily="2" charset="0"/>
                <a:ea typeface="Roboto" panose="02000000000000000000" pitchFamily="2" charset="0"/>
              </a:rPr>
              <a:t> </a:t>
            </a:r>
            <a:endParaRPr lang="es-MX" sz="1600" b="0" strike="noStrike" spc="-1" dirty="0">
              <a:latin typeface="Roboto" panose="02000000000000000000" pitchFamily="2" charset="0"/>
              <a:ea typeface="Roboto" panose="02000000000000000000" pitchFamily="2" charset="0"/>
            </a:endParaRPr>
          </a:p>
          <a:p>
            <a:pPr marL="4680" indent="-4680">
              <a:lnSpc>
                <a:spcPct val="114000"/>
              </a:lnSpc>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Los talleres de mapeo del sistema (taller 1 en la fase 3) le ayudarán a identificar las causas locales de la obesidad y donde puede ser mejor intervenir en su sistema local.</a:t>
            </a:r>
          </a:p>
          <a:p>
            <a:pPr marL="4680" indent="-4680">
              <a:lnSpc>
                <a:spcPct val="114000"/>
              </a:lnSpc>
            </a:pPr>
            <a:r>
              <a:rPr lang="en-GB" sz="1600" b="1" strike="noStrike" spc="-1" dirty="0">
                <a:solidFill>
                  <a:srgbClr val="B2459D"/>
                </a:solidFill>
                <a:latin typeface="Roboto" panose="02000000000000000000" pitchFamily="2" charset="0"/>
                <a:ea typeface="Roboto" panose="02000000000000000000" pitchFamily="2" charset="0"/>
              </a:rPr>
              <a:t> </a:t>
            </a:r>
            <a:endParaRPr lang="es-MX" sz="1600" b="0" strike="noStrike" spc="-1" dirty="0">
              <a:latin typeface="Roboto" panose="02000000000000000000" pitchFamily="2" charset="0"/>
              <a:ea typeface="Roboto" panose="02000000000000000000" pitchFamily="2" charset="0"/>
            </a:endParaRPr>
          </a:p>
          <a:p>
            <a:pPr marL="4680" indent="-4680">
              <a:lnSpc>
                <a:spcPct val="114000"/>
              </a:lnSpc>
            </a:pPr>
            <a:r>
              <a:rPr lang="en-GB" sz="1600" b="1" strike="noStrike" spc="-1" dirty="0">
                <a:solidFill>
                  <a:srgbClr val="B2459D"/>
                </a:solidFill>
                <a:latin typeface="Roboto" panose="02000000000000000000" pitchFamily="2" charset="0"/>
                <a:ea typeface="Roboto" panose="02000000000000000000" pitchFamily="2" charset="0"/>
              </a:rPr>
              <a:t> </a:t>
            </a:r>
            <a:endParaRPr lang="es-MX" sz="1600" b="0" strike="noStrike" spc="-1" dirty="0">
              <a:latin typeface="Roboto" panose="02000000000000000000" pitchFamily="2" charset="0"/>
              <a:ea typeface="Roboto" panose="02000000000000000000" pitchFamily="2" charset="0"/>
            </a:endParaRPr>
          </a:p>
          <a:p>
            <a:pPr marL="4680" indent="-4680">
              <a:lnSpc>
                <a:spcPct val="114000"/>
              </a:lnSpc>
            </a:pPr>
            <a:r>
              <a:rPr lang="en-GB" sz="1600" b="1" strike="noStrike" spc="-1" dirty="0">
                <a:solidFill>
                  <a:srgbClr val="B2459D"/>
                </a:solidFill>
                <a:latin typeface="Roboto" panose="02000000000000000000" pitchFamily="2" charset="0"/>
                <a:ea typeface="Roboto" panose="02000000000000000000" pitchFamily="2" charset="0"/>
              </a:rPr>
              <a:t> </a:t>
            </a:r>
            <a:endParaRPr lang="es-MX" sz="1600" b="0" strike="noStrike" spc="-1" dirty="0">
              <a:latin typeface="Roboto" panose="02000000000000000000" pitchFamily="2" charset="0"/>
              <a:ea typeface="Roboto" panose="02000000000000000000" pitchFamily="2" charset="0"/>
            </a:endParaRPr>
          </a:p>
          <a:p>
            <a:pPr marL="4680" indent="-4680">
              <a:lnSpc>
                <a:spcPct val="114000"/>
              </a:lnSpc>
            </a:pPr>
            <a:r>
              <a:rPr lang="en-GB" sz="1600" b="1" strike="noStrike" spc="-1" dirty="0">
                <a:solidFill>
                  <a:srgbClr val="B2459D"/>
                </a:solidFill>
                <a:latin typeface="Roboto" panose="02000000000000000000" pitchFamily="2" charset="0"/>
                <a:ea typeface="Roboto" panose="02000000000000000000" pitchFamily="2" charset="0"/>
              </a:rPr>
              <a:t> </a:t>
            </a:r>
            <a:endParaRPr lang="es-MX" sz="1600" b="0" strike="noStrike" spc="-1" dirty="0">
              <a:latin typeface="Roboto" panose="02000000000000000000" pitchFamily="2" charset="0"/>
              <a:ea typeface="Roboto" panose="02000000000000000000" pitchFamily="2" charset="0"/>
            </a:endParaRPr>
          </a:p>
        </p:txBody>
      </p:sp>
      <p:sp>
        <p:nvSpPr>
          <p:cNvPr id="264" name="CustomShape 5"/>
          <p:cNvSpPr/>
          <p:nvPr/>
        </p:nvSpPr>
        <p:spPr>
          <a:xfrm>
            <a:off x="5380920" y="1731320"/>
            <a:ext cx="3456360" cy="3371256"/>
          </a:xfrm>
          <a:custGeom>
            <a:avLst/>
            <a:gdLst/>
            <a:ahLst/>
            <a:cxnLst/>
            <a:rect l="l" t="t" r="r" b="b"/>
            <a:pathLst>
              <a:path w="23908" h="21600">
                <a:moveTo>
                  <a:pt x="0" y="0"/>
                </a:moveTo>
                <a:lnTo>
                  <a:pt x="0" y="21600"/>
                </a:lnTo>
                <a:lnTo>
                  <a:pt x="23908" y="21600"/>
                </a:lnTo>
                <a:lnTo>
                  <a:pt x="23908" y="0"/>
                </a:lnTo>
                <a:close/>
              </a:path>
            </a:pathLst>
          </a:custGeom>
          <a:noFill/>
          <a:ln>
            <a:noFill/>
          </a:ln>
        </p:spPr>
        <p:style>
          <a:lnRef idx="0">
            <a:scrgbClr r="0" g="0" b="0"/>
          </a:lnRef>
          <a:fillRef idx="0">
            <a:scrgbClr r="0" g="0" b="0"/>
          </a:fillRef>
          <a:effectRef idx="0">
            <a:scrgbClr r="0" g="0" b="0"/>
          </a:effectRef>
          <a:fontRef idx="minor"/>
        </p:style>
        <p:txBody>
          <a:bodyPr>
            <a:noAutofit/>
          </a:bodyPr>
          <a:lstStyle/>
          <a:p>
            <a:pPr>
              <a:lnSpc>
                <a:spcPct val="100000"/>
              </a:lnSpc>
            </a:pPr>
            <a:r>
              <a:rPr lang="es" sz="1600" b="0" i="0" strike="noStrike" cap="none" spc="-1" baseline="0" dirty="0">
                <a:solidFill>
                  <a:srgbClr val="000000"/>
                </a:solidFill>
                <a:effectLst/>
                <a:latin typeface="Arial"/>
                <a:ea typeface="Arial"/>
                <a:cs typeface="Arial"/>
              </a:rPr>
              <a:t>El </a:t>
            </a: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mapa</a:t>
            </a:r>
            <a:r>
              <a:rPr lang="es" sz="1600" b="0" i="0" strike="noStrike" cap="none" spc="-1" baseline="0" dirty="0">
                <a:solidFill>
                  <a:srgbClr val="000000"/>
                </a:solidFill>
                <a:effectLst/>
                <a:latin typeface="Arial"/>
                <a:ea typeface="Arial"/>
                <a:cs typeface="Arial"/>
              </a:rPr>
              <a:t> de acciones no tiene en cuenta más detalles asociados con cada acción (por ejemplo, alcance, eficacia, coste, retorno de la inversión, etc., ni cómo funcionan las acciones en combinación.</a:t>
            </a:r>
          </a:p>
          <a:p>
            <a:pPr>
              <a:lnSpc>
                <a:spcPct val="100000"/>
              </a:lnSpc>
            </a:pPr>
            <a:endParaRPr lang="es-MX" sz="1600" b="0" strike="noStrike" spc="-1" dirty="0">
              <a:latin typeface="Arial"/>
            </a:endParaRPr>
          </a:p>
          <a:p>
            <a:pPr>
              <a:lnSpc>
                <a:spcPct val="100000"/>
              </a:lnSpc>
            </a:pPr>
            <a:r>
              <a:rPr lang="es" sz="1600" b="0" i="0" strike="noStrike" cap="none" spc="-1" baseline="0" dirty="0">
                <a:solidFill>
                  <a:srgbClr val="000000"/>
                </a:solidFill>
                <a:effectLst/>
                <a:latin typeface="Arial"/>
                <a:ea typeface="Arial"/>
                <a:cs typeface="Arial"/>
              </a:rPr>
              <a:t>Es poco probable que las autoridades locales puedan influir en los factores biológicos asociados con la obesidad, como se describe en los ejemplos de las autoridades locales proporcionados.</a:t>
            </a:r>
          </a:p>
          <a:p>
            <a:pPr>
              <a:lnSpc>
                <a:spcPct val="100000"/>
              </a:lnSpc>
            </a:pPr>
            <a:endParaRPr lang="es-MX" sz="1600" b="0" strike="noStrike" spc="-1" dirty="0">
              <a:latin typeface="Arial"/>
            </a:endParaRPr>
          </a:p>
          <a:p>
            <a:pPr>
              <a:lnSpc>
                <a:spcPct val="100000"/>
              </a:lnSpc>
            </a:pPr>
            <a:endParaRPr lang="es-MX" sz="1600" b="0" strike="noStrike" spc="-1" dirty="0">
              <a:latin typeface="Arial"/>
            </a:endParaRPr>
          </a:p>
          <a:p>
            <a:pPr>
              <a:lnSpc>
                <a:spcPct val="100000"/>
              </a:lnSpc>
            </a:pPr>
            <a:endParaRPr lang="es-MX" sz="1600" b="0" strike="noStrike" spc="-1" dirty="0">
              <a:latin typeface="Arial"/>
            </a:endParaRPr>
          </a:p>
          <a:p>
            <a:pPr>
              <a:lnSpc>
                <a:spcPct val="100000"/>
              </a:lnSpc>
            </a:pPr>
            <a:endParaRPr lang="es-MX" sz="1600" b="0" strike="noStrike" spc="-1" dirty="0">
              <a:latin typeface="Arial"/>
            </a:endParaRPr>
          </a:p>
          <a:p>
            <a:pPr>
              <a:lnSpc>
                <a:spcPct val="100000"/>
              </a:lnSpc>
            </a:pPr>
            <a:endParaRPr lang="es-MX" sz="1600" b="0" strike="noStrike" spc="-1" dirty="0">
              <a:latin typeface="Arial"/>
            </a:endParaRPr>
          </a:p>
        </p:txBody>
      </p:sp>
      <p:sp>
        <p:nvSpPr>
          <p:cNvPr id="265" name="TextShape 6"/>
          <p:cNvSpPr txBox="1"/>
          <p:nvPr/>
        </p:nvSpPr>
        <p:spPr>
          <a:xfrm>
            <a:off x="900000" y="6308640"/>
            <a:ext cx="8064360" cy="549360"/>
          </a:xfrm>
          <a:prstGeom prst="rect">
            <a:avLst/>
          </a:prstGeom>
          <a:noFill/>
          <a:ln>
            <a:noFill/>
          </a:ln>
        </p:spPr>
        <p:txBody>
          <a:bodyPr lIns="0" tIns="0" rIns="0" bIns="0" anchor="ctr">
            <a:noAutofit/>
          </a:bodyPr>
          <a:lstStyle/>
          <a:p>
            <a:pPr marL="173160">
              <a:lnSpc>
                <a:spcPct val="100000"/>
              </a:lnSpc>
            </a:pPr>
            <a:r>
              <a:rPr lang="es" sz="1200" b="0" i="0" strike="noStrike" cap="none" spc="-1" baseline="0">
                <a:solidFill>
                  <a:srgbClr val="FFFFFF"/>
                </a:solidFill>
                <a:effectLst/>
                <a:latin typeface="Arial"/>
                <a:ea typeface="Arial"/>
                <a:cs typeface="Arial"/>
              </a:rPr>
              <a:t>Recurso E: Herramienta de mapeo de acciones </a:t>
            </a:r>
          </a:p>
        </p:txBody>
      </p:sp>
    </p:spTree>
  </p:cSld>
  <p:clrMapOvr>
    <a:masterClrMapping/>
  </p:clrMapOvr>
  <mc:AlternateContent xmlns:mc="http://schemas.openxmlformats.org/markup-compatibility/2006" xmlns:p14="http://schemas.microsoft.com/office/powerpoint/2010/main">
    <mc:Choice Requires="p14">
      <p:transition spd="slow" p14:dur="3000"/>
    </mc:Choice>
    <mc:Fallback xmlns:p15="http://schemas.microsoft.com/office/powerpoint/2012/main" xmlns="">
      <p:transition spd="slow"/>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66" name="TextShape 1"/>
          <p:cNvSpPr txBox="1"/>
          <p:nvPr/>
        </p:nvSpPr>
        <p:spPr>
          <a:xfrm>
            <a:off x="0" y="6336720"/>
            <a:ext cx="9144000" cy="554760"/>
          </a:xfrm>
          <a:prstGeom prst="rect">
            <a:avLst/>
          </a:prstGeom>
          <a:solidFill>
            <a:srgbClr val="CC0000"/>
          </a:solidFill>
          <a:ln>
            <a:noFill/>
          </a:ln>
        </p:spPr>
        <p:txBody>
          <a:bodyPr lIns="0" tIns="0" bIns="0" anchor="ctr">
            <a:noAutofit/>
          </a:bodyPr>
          <a:lstStyle/>
          <a:p>
            <a:pPr marL="531720">
              <a:lnSpc>
                <a:spcPct val="100000"/>
              </a:lnSpc>
            </a:pPr>
            <a:r>
              <a:rPr lang="en-US" sz="1200" b="0" strike="noStrike" spc="-1">
                <a:solidFill>
                  <a:srgbClr val="FFFFFF"/>
                </a:solidFill>
                <a:latin typeface="Arial"/>
                <a:ea typeface="ヒラギノ角ゴ Pro W3"/>
              </a:rPr>
              <a:t>  </a:t>
            </a:r>
            <a:fld id="{63CFCAD1-34C0-43C8-8FFB-B711148456D7}" type="slidenum">
              <a:rPr lang="en-US" sz="1200" b="0" strike="noStrike" spc="-1">
                <a:solidFill>
                  <a:srgbClr val="FFFFFF"/>
                </a:solidFill>
                <a:latin typeface="Arial"/>
                <a:ea typeface="ヒラギノ角ゴ Pro W3"/>
              </a:rPr>
              <a:t>25</a:t>
            </a:fld>
            <a:endParaRPr lang="es-MX" sz="1200" b="0" strike="noStrike" spc="-1">
              <a:latin typeface="Arial"/>
            </a:endParaRPr>
          </a:p>
        </p:txBody>
      </p:sp>
      <p:sp>
        <p:nvSpPr>
          <p:cNvPr id="267" name="TextShape 2"/>
          <p:cNvSpPr txBox="1"/>
          <p:nvPr/>
        </p:nvSpPr>
        <p:spPr>
          <a:xfrm>
            <a:off x="611640" y="1604880"/>
            <a:ext cx="3816344" cy="4560424"/>
          </a:xfrm>
          <a:prstGeom prst="rect">
            <a:avLst/>
          </a:prstGeom>
          <a:noFill/>
          <a:ln w="12600">
            <a:noFill/>
          </a:ln>
        </p:spPr>
        <p:txBody>
          <a:bodyPr lIns="0" tIns="0" rIns="0" bIns="0">
            <a:noAutofit/>
          </a:bodyPr>
          <a:lstStyle/>
          <a:p>
            <a:pPr marL="4680" indent="-4680">
              <a:lnSpc>
                <a:spcPct val="114000"/>
              </a:lnSpc>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Reflexionando sobre su enfoque actual, ¿cómo se ve su mapa de acción y ve áreas para el desarrollo? </a:t>
            </a:r>
          </a:p>
          <a:p>
            <a:pPr marL="4680" indent="-4680">
              <a:lnSpc>
                <a:spcPct val="114000"/>
              </a:lnSpc>
            </a:pPr>
            <a:r>
              <a:rPr lang="en-GB" sz="1600" b="0" strike="noStrike" spc="-1" dirty="0">
                <a:solidFill>
                  <a:srgbClr val="000000"/>
                </a:solidFill>
                <a:latin typeface="Roboto" panose="02000000000000000000" pitchFamily="2" charset="0"/>
                <a:ea typeface="Roboto" panose="02000000000000000000" pitchFamily="2" charset="0"/>
              </a:rPr>
              <a:t> </a:t>
            </a:r>
            <a:endParaRPr lang="es-MX" sz="1600" b="0" strike="noStrike" spc="-1" dirty="0">
              <a:latin typeface="Roboto" panose="02000000000000000000" pitchFamily="2" charset="0"/>
              <a:ea typeface="Roboto" panose="02000000000000000000" pitchFamily="2" charset="0"/>
            </a:endParaRPr>
          </a:p>
          <a:p>
            <a:pPr marL="457200" indent="-457200">
              <a:lnSpc>
                <a:spcPts val="2134"/>
              </a:lnSpc>
              <a:buClr>
                <a:srgbClr val="98002E"/>
              </a:buClr>
              <a:buFont typeface="Symbol" charset="2"/>
              <a:buChar char=""/>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¿quién más necesita participar en la agenda de obesidad? (enlace con su análisis de red)</a:t>
            </a:r>
            <a:endParaRPr lang="es-MX" sz="1600" b="0" strike="noStrike" spc="-1" dirty="0">
              <a:latin typeface="Roboto" panose="02000000000000000000" pitchFamily="2" charset="0"/>
              <a:ea typeface="Roboto" panose="02000000000000000000" pitchFamily="2" charset="0"/>
            </a:endParaRPr>
          </a:p>
          <a:p>
            <a:pPr marL="457200" indent="-457200">
              <a:lnSpc>
                <a:spcPts val="2134"/>
              </a:lnSpc>
              <a:buClr>
                <a:srgbClr val="98002E"/>
              </a:buClr>
              <a:buFont typeface="Symbol" charset="2"/>
              <a:buChar char=""/>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¿se están tomando medidas en todos los Determinantes más amplios de la salud? </a:t>
            </a:r>
            <a:endParaRPr lang="es-MX" sz="1600" b="0" strike="noStrike" spc="-1" dirty="0">
              <a:latin typeface="Roboto" panose="02000000000000000000" pitchFamily="2" charset="0"/>
              <a:ea typeface="Roboto" panose="02000000000000000000" pitchFamily="2" charset="0"/>
            </a:endParaRPr>
          </a:p>
          <a:p>
            <a:pPr marL="457200" indent="-457200">
              <a:lnSpc>
                <a:spcPts val="2134"/>
              </a:lnSpc>
              <a:buClr>
                <a:srgbClr val="98002E"/>
              </a:buClr>
              <a:buFont typeface="Symbol" charset="2"/>
              <a:buChar char=""/>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¿cómo podrían fortalecerse nuestras acciones actuales y futuras?</a:t>
            </a:r>
            <a:r>
              <a:rPr lang="es" sz="1600" b="1" i="0" strike="noStrike" cap="none" spc="-1" baseline="0" dirty="0">
                <a:solidFill>
                  <a:srgbClr val="000000"/>
                </a:solidFill>
                <a:effectLst/>
                <a:latin typeface="Roboto" panose="02000000000000000000" pitchFamily="2" charset="0"/>
                <a:ea typeface="Roboto" panose="02000000000000000000" pitchFamily="2" charset="0"/>
                <a:cs typeface="Arial"/>
              </a:rPr>
              <a:t> </a:t>
            </a:r>
          </a:p>
          <a:p>
            <a:pPr marL="4680" indent="-4680">
              <a:lnSpc>
                <a:spcPct val="114000"/>
              </a:lnSpc>
            </a:pPr>
            <a:r>
              <a:rPr lang="en-GB" sz="1600" b="1" strike="noStrike" spc="-1" dirty="0">
                <a:solidFill>
                  <a:srgbClr val="B2459D"/>
                </a:solidFill>
                <a:latin typeface="Roboto" panose="02000000000000000000" pitchFamily="2" charset="0"/>
                <a:ea typeface="Roboto" panose="02000000000000000000" pitchFamily="2" charset="0"/>
              </a:rPr>
              <a:t> </a:t>
            </a:r>
            <a:endParaRPr lang="es-MX" sz="1600" b="0" strike="noStrike" spc="-1" dirty="0">
              <a:latin typeface="Roboto" panose="02000000000000000000" pitchFamily="2" charset="0"/>
              <a:ea typeface="Roboto" panose="02000000000000000000" pitchFamily="2" charset="0"/>
            </a:endParaRPr>
          </a:p>
          <a:p>
            <a:pPr marL="4680" indent="-4680">
              <a:lnSpc>
                <a:spcPct val="114000"/>
              </a:lnSpc>
            </a:pPr>
            <a:endParaRPr lang="es-MX" sz="1600" b="0" strike="noStrike" spc="-1" dirty="0">
              <a:latin typeface="Roboto" panose="02000000000000000000" pitchFamily="2" charset="0"/>
              <a:ea typeface="Roboto" panose="02000000000000000000" pitchFamily="2" charset="0"/>
            </a:endParaRPr>
          </a:p>
          <a:p>
            <a:pPr marL="4680" indent="-4680">
              <a:lnSpc>
                <a:spcPct val="114000"/>
              </a:lnSpc>
            </a:pPr>
            <a:r>
              <a:rPr lang="en-GB" sz="1600" b="1" i="1" strike="noStrike" spc="-1" dirty="0">
                <a:solidFill>
                  <a:srgbClr val="B2459D"/>
                </a:solidFill>
                <a:latin typeface="Roboto" panose="02000000000000000000" pitchFamily="2" charset="0"/>
                <a:ea typeface="Roboto" panose="02000000000000000000" pitchFamily="2" charset="0"/>
              </a:rPr>
              <a:t> </a:t>
            </a:r>
            <a:endParaRPr lang="es-MX" sz="1600" b="0" strike="noStrike" spc="-1" dirty="0">
              <a:latin typeface="Roboto" panose="02000000000000000000" pitchFamily="2" charset="0"/>
              <a:ea typeface="Roboto" panose="02000000000000000000" pitchFamily="2" charset="0"/>
            </a:endParaRPr>
          </a:p>
          <a:p>
            <a:pPr marL="4680" indent="-4680">
              <a:lnSpc>
                <a:spcPct val="114000"/>
              </a:lnSpc>
            </a:pPr>
            <a:r>
              <a:rPr lang="en-GB" sz="1600" b="1" strike="noStrike" spc="-1" dirty="0">
                <a:solidFill>
                  <a:srgbClr val="B2459D"/>
                </a:solidFill>
                <a:latin typeface="Roboto" panose="02000000000000000000" pitchFamily="2" charset="0"/>
                <a:ea typeface="Roboto" panose="02000000000000000000" pitchFamily="2" charset="0"/>
              </a:rPr>
              <a:t> </a:t>
            </a:r>
            <a:endParaRPr lang="es-MX" sz="1600" b="0" strike="noStrike" spc="-1" dirty="0">
              <a:latin typeface="Roboto" panose="02000000000000000000" pitchFamily="2" charset="0"/>
              <a:ea typeface="Roboto" panose="02000000000000000000" pitchFamily="2" charset="0"/>
            </a:endParaRPr>
          </a:p>
          <a:p>
            <a:pPr marL="4680" indent="-4680">
              <a:lnSpc>
                <a:spcPct val="114000"/>
              </a:lnSpc>
            </a:pPr>
            <a:r>
              <a:rPr lang="en-GB" sz="1600" b="1" strike="noStrike" spc="-1" dirty="0">
                <a:solidFill>
                  <a:srgbClr val="B2459D"/>
                </a:solidFill>
                <a:latin typeface="Roboto" panose="02000000000000000000" pitchFamily="2" charset="0"/>
                <a:ea typeface="Roboto" panose="02000000000000000000" pitchFamily="2" charset="0"/>
              </a:rPr>
              <a:t> </a:t>
            </a:r>
            <a:endParaRPr lang="es-MX" sz="1600" b="0" strike="noStrike" spc="-1" dirty="0">
              <a:latin typeface="Roboto" panose="02000000000000000000" pitchFamily="2" charset="0"/>
              <a:ea typeface="Roboto" panose="02000000000000000000" pitchFamily="2" charset="0"/>
            </a:endParaRPr>
          </a:p>
          <a:p>
            <a:pPr marL="4680" indent="-4680">
              <a:lnSpc>
                <a:spcPct val="114000"/>
              </a:lnSpc>
            </a:pPr>
            <a:r>
              <a:rPr lang="en-GB" sz="1600" b="1" strike="noStrike" spc="-1" dirty="0">
                <a:solidFill>
                  <a:srgbClr val="B2459D"/>
                </a:solidFill>
                <a:latin typeface="Roboto" panose="02000000000000000000" pitchFamily="2" charset="0"/>
                <a:ea typeface="Roboto" panose="02000000000000000000" pitchFamily="2" charset="0"/>
              </a:rPr>
              <a:t> </a:t>
            </a:r>
            <a:endParaRPr lang="es-MX" sz="1600" b="0" strike="noStrike" spc="-1" dirty="0">
              <a:latin typeface="Roboto" panose="02000000000000000000" pitchFamily="2" charset="0"/>
              <a:ea typeface="Roboto" panose="02000000000000000000" pitchFamily="2" charset="0"/>
            </a:endParaRPr>
          </a:p>
          <a:p>
            <a:pPr marL="4680" indent="-4680">
              <a:lnSpc>
                <a:spcPct val="114000"/>
              </a:lnSpc>
            </a:pPr>
            <a:r>
              <a:rPr lang="en-GB" sz="1600" b="1" strike="noStrike" spc="-1" dirty="0">
                <a:solidFill>
                  <a:srgbClr val="B2459D"/>
                </a:solidFill>
                <a:latin typeface="Roboto" panose="02000000000000000000" pitchFamily="2" charset="0"/>
                <a:ea typeface="Roboto" panose="02000000000000000000" pitchFamily="2" charset="0"/>
              </a:rPr>
              <a:t> </a:t>
            </a:r>
            <a:endParaRPr lang="es-MX" sz="1600" b="0" strike="noStrike" spc="-1" dirty="0">
              <a:latin typeface="Roboto" panose="02000000000000000000" pitchFamily="2" charset="0"/>
              <a:ea typeface="Roboto" panose="02000000000000000000" pitchFamily="2" charset="0"/>
            </a:endParaRPr>
          </a:p>
        </p:txBody>
      </p:sp>
      <p:sp>
        <p:nvSpPr>
          <p:cNvPr id="268" name="CustomShape 3"/>
          <p:cNvSpPr/>
          <p:nvPr/>
        </p:nvSpPr>
        <p:spPr>
          <a:xfrm>
            <a:off x="4932360" y="1604880"/>
            <a:ext cx="4104360" cy="4032360"/>
          </a:xfrm>
          <a:custGeom>
            <a:avLst/>
            <a:gdLst/>
            <a:ahLst/>
            <a:cxnLst/>
            <a:rect l="l" t="t" r="r" b="b"/>
            <a:pathLst>
              <a:path w="21986" h="21600">
                <a:moveTo>
                  <a:pt x="0" y="0"/>
                </a:moveTo>
                <a:lnTo>
                  <a:pt x="0" y="21600"/>
                </a:lnTo>
                <a:lnTo>
                  <a:pt x="21986" y="21600"/>
                </a:lnTo>
                <a:lnTo>
                  <a:pt x="21986" y="0"/>
                </a:lnTo>
                <a:close/>
              </a:path>
            </a:pathLst>
          </a:custGeom>
          <a:noFill/>
          <a:ln>
            <a:noFill/>
          </a:ln>
        </p:spPr>
        <p:style>
          <a:lnRef idx="0">
            <a:scrgbClr r="0" g="0" b="0"/>
          </a:lnRef>
          <a:fillRef idx="0">
            <a:scrgbClr r="0" g="0" b="0"/>
          </a:fillRef>
          <a:effectRef idx="0">
            <a:scrgbClr r="0" g="0" b="0"/>
          </a:effectRef>
          <a:fontRef idx="minor"/>
        </p:style>
        <p:txBody>
          <a:bodyPr>
            <a:noAutofit/>
          </a:bodyPr>
          <a:lstStyle/>
          <a:p>
            <a:pPr>
              <a:lnSpc>
                <a:spcPct val="100000"/>
              </a:lnSpc>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En la Fase 4 (Acción), las partes interesadas deberán pensar en acciones adicionales que se pueden implementar para crear un sistema más saludable. </a:t>
            </a:r>
          </a:p>
          <a:p>
            <a:pPr>
              <a:lnSpc>
                <a:spcPct val="100000"/>
              </a:lnSpc>
            </a:pPr>
            <a:endParaRPr lang="es-MX" sz="1600" b="0" strike="noStrike" spc="-1" dirty="0">
              <a:latin typeface="Roboto" panose="02000000000000000000" pitchFamily="2" charset="0"/>
              <a:ea typeface="Roboto" panose="02000000000000000000" pitchFamily="2" charset="0"/>
            </a:endParaRPr>
          </a:p>
          <a:p>
            <a:pPr>
              <a:lnSpc>
                <a:spcPct val="100000"/>
              </a:lnSpc>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Estas partes interesadas serán conscientes de las acciones actuales y futuras (planificadas) acciones (como las descritas en la herramienta de mapeo de acciones), de modo que las acciones propuestas puedan alinearse. Alinear acciones fortalecerá el impacto y reducirá la duplicación de esfuerzos. </a:t>
            </a:r>
          </a:p>
          <a:p>
            <a:pPr>
              <a:lnSpc>
                <a:spcPct val="100000"/>
              </a:lnSpc>
            </a:pPr>
            <a:endParaRPr lang="es-MX" sz="1600" b="0" strike="noStrike" spc="-1" dirty="0">
              <a:latin typeface="Roboto" panose="02000000000000000000" pitchFamily="2" charset="0"/>
              <a:ea typeface="Roboto" panose="02000000000000000000" pitchFamily="2" charset="0"/>
            </a:endParaRPr>
          </a:p>
          <a:p>
            <a:pPr>
              <a:lnSpc>
                <a:spcPct val="100000"/>
              </a:lnSpc>
            </a:pPr>
            <a:endParaRPr lang="es-MX" sz="1600" b="0" strike="noStrike" spc="-1" dirty="0">
              <a:latin typeface="Roboto" panose="02000000000000000000" pitchFamily="2" charset="0"/>
              <a:ea typeface="Roboto" panose="02000000000000000000" pitchFamily="2" charset="0"/>
            </a:endParaRPr>
          </a:p>
          <a:p>
            <a:pPr>
              <a:lnSpc>
                <a:spcPct val="100000"/>
              </a:lnSpc>
            </a:pPr>
            <a:endParaRPr lang="es-MX" sz="1600" b="0" strike="noStrike" spc="-1" dirty="0">
              <a:latin typeface="Roboto" panose="02000000000000000000" pitchFamily="2" charset="0"/>
              <a:ea typeface="Roboto" panose="02000000000000000000" pitchFamily="2" charset="0"/>
            </a:endParaRPr>
          </a:p>
        </p:txBody>
      </p:sp>
      <p:sp>
        <p:nvSpPr>
          <p:cNvPr id="269" name="TextShape 4"/>
          <p:cNvSpPr txBox="1"/>
          <p:nvPr/>
        </p:nvSpPr>
        <p:spPr>
          <a:xfrm>
            <a:off x="611560" y="638528"/>
            <a:ext cx="7643880" cy="990272"/>
          </a:xfrm>
          <a:prstGeom prst="rect">
            <a:avLst/>
          </a:prstGeom>
          <a:noFill/>
          <a:ln w="12600">
            <a:noFill/>
          </a:ln>
        </p:spPr>
        <p:txBody>
          <a:bodyPr lIns="0" tIns="0" rIns="0" bIns="0" anchor="ctr">
            <a:noAutofit/>
          </a:bodyPr>
          <a:lstStyle/>
          <a:p>
            <a:pPr>
              <a:lnSpc>
                <a:spcPct val="100000"/>
              </a:lnSpc>
            </a:pPr>
            <a:r>
              <a:rPr lang="es" sz="2800" b="0" i="0" strike="noStrike" cap="none" baseline="0" dirty="0">
                <a:solidFill>
                  <a:srgbClr val="FF5050"/>
                </a:solidFill>
                <a:effectLst/>
                <a:latin typeface="Playfair Display" pitchFamily="2" charset="0"/>
                <a:ea typeface="Arial"/>
                <a:cs typeface="Arial"/>
              </a:rPr>
              <a:t>Interpretación de los resultados Acción planificada  </a:t>
            </a:r>
            <a:br>
              <a:rPr sz="2800" dirty="0">
                <a:solidFill>
                  <a:srgbClr val="FF5050"/>
                </a:solidFill>
                <a:latin typeface="Playfair Display" pitchFamily="2" charset="0"/>
              </a:rPr>
            </a:br>
            <a:r>
              <a:rPr lang="es" sz="2800" b="0" i="0" strike="noStrike" cap="none" baseline="0" dirty="0">
                <a:solidFill>
                  <a:srgbClr val="FF5050"/>
                </a:solidFill>
                <a:effectLst/>
                <a:latin typeface="Playfair Display" pitchFamily="2" charset="0"/>
                <a:ea typeface="Arial"/>
                <a:cs typeface="Arial"/>
              </a:rPr>
              <a:t>  </a:t>
            </a:r>
          </a:p>
        </p:txBody>
      </p:sp>
      <p:sp>
        <p:nvSpPr>
          <p:cNvPr id="270" name="TextShape 5"/>
          <p:cNvSpPr txBox="1"/>
          <p:nvPr/>
        </p:nvSpPr>
        <p:spPr>
          <a:xfrm>
            <a:off x="900000" y="6303240"/>
            <a:ext cx="8064360" cy="554760"/>
          </a:xfrm>
          <a:prstGeom prst="rect">
            <a:avLst/>
          </a:prstGeom>
          <a:noFill/>
          <a:ln>
            <a:noFill/>
          </a:ln>
        </p:spPr>
        <p:txBody>
          <a:bodyPr lIns="0" tIns="0" rIns="0" bIns="0" anchor="ctr">
            <a:noAutofit/>
          </a:bodyPr>
          <a:lstStyle/>
          <a:p>
            <a:pPr marL="173160">
              <a:lnSpc>
                <a:spcPct val="100000"/>
              </a:lnSpc>
            </a:pPr>
            <a:r>
              <a:rPr lang="es" sz="1200" b="0" i="0" strike="noStrike" cap="none" spc="-1" baseline="0">
                <a:solidFill>
                  <a:srgbClr val="FFFFFF"/>
                </a:solidFill>
                <a:effectLst/>
                <a:latin typeface="Arial"/>
                <a:ea typeface="Arial"/>
                <a:cs typeface="Arial"/>
              </a:rPr>
              <a:t>Recurso E: Herramienta de mapeo de acciones </a:t>
            </a:r>
          </a:p>
        </p:txBody>
      </p:sp>
    </p:spTree>
  </p:cSld>
  <p:clrMapOvr>
    <a:masterClrMapping/>
  </p:clrMapOvr>
  <mc:AlternateContent xmlns:mc="http://schemas.openxmlformats.org/markup-compatibility/2006" xmlns:p14="http://schemas.microsoft.com/office/powerpoint/2010/main">
    <mc:Choice Requires="p14">
      <p:transition spd="slow" p14:dur="3000"/>
    </mc:Choice>
    <mc:Fallback xmlns:p15="http://schemas.microsoft.com/office/powerpoint/2012/main" xmlns="">
      <p:transition spd="slow"/>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71" name="TextShape 1"/>
          <p:cNvSpPr txBox="1"/>
          <p:nvPr/>
        </p:nvSpPr>
        <p:spPr>
          <a:xfrm>
            <a:off x="755576" y="2492896"/>
            <a:ext cx="8028000" cy="648000"/>
          </a:xfrm>
          <a:prstGeom prst="rect">
            <a:avLst/>
          </a:prstGeom>
          <a:noFill/>
          <a:ln w="12600">
            <a:noFill/>
          </a:ln>
        </p:spPr>
        <p:txBody>
          <a:bodyPr lIns="0" tIns="0" rIns="0" bIns="0">
            <a:normAutofit/>
          </a:bodyPr>
          <a:lstStyle/>
          <a:p>
            <a:pPr>
              <a:lnSpc>
                <a:spcPct val="100000"/>
              </a:lnSpc>
            </a:pPr>
            <a:r>
              <a:rPr lang="es" sz="2800" b="0" i="0" strike="noStrike" cap="none" baseline="0" dirty="0">
                <a:solidFill>
                  <a:srgbClr val="FF5050"/>
                </a:solidFill>
                <a:effectLst/>
                <a:latin typeface="Playfair Display" pitchFamily="2" charset="0"/>
                <a:ea typeface="Arial"/>
                <a:cs typeface="Arial"/>
              </a:rPr>
              <a:t>Anexos </a:t>
            </a:r>
          </a:p>
        </p:txBody>
      </p:sp>
      <p:sp>
        <p:nvSpPr>
          <p:cNvPr id="272" name="TextShape 2"/>
          <p:cNvSpPr txBox="1"/>
          <p:nvPr/>
        </p:nvSpPr>
        <p:spPr>
          <a:xfrm>
            <a:off x="0" y="6308640"/>
            <a:ext cx="9144000" cy="549360"/>
          </a:xfrm>
          <a:prstGeom prst="rect">
            <a:avLst/>
          </a:prstGeom>
          <a:solidFill>
            <a:srgbClr val="CC0000"/>
          </a:solidFill>
          <a:ln>
            <a:noFill/>
          </a:ln>
        </p:spPr>
        <p:txBody>
          <a:bodyPr lIns="0" tIns="0" bIns="0" anchor="ctr">
            <a:noAutofit/>
          </a:bodyPr>
          <a:lstStyle/>
          <a:p>
            <a:pPr marL="531720">
              <a:lnSpc>
                <a:spcPct val="100000"/>
              </a:lnSpc>
            </a:pPr>
            <a:r>
              <a:rPr lang="en-US" sz="1200" b="0" strike="noStrike" spc="-1">
                <a:solidFill>
                  <a:srgbClr val="FFFFFF"/>
                </a:solidFill>
                <a:latin typeface="Arial"/>
                <a:ea typeface="ヒラギノ角ゴ Pro W3"/>
              </a:rPr>
              <a:t>  </a:t>
            </a:r>
            <a:fld id="{D02A6E01-A780-41C1-A3B5-EF19C769E2DC}" type="slidenum">
              <a:rPr lang="en-US" sz="1200" b="0" strike="noStrike" spc="-1">
                <a:solidFill>
                  <a:srgbClr val="FFFFFF"/>
                </a:solidFill>
                <a:latin typeface="Arial"/>
                <a:ea typeface="ヒラギノ角ゴ Pro W3"/>
              </a:rPr>
              <a:t>26</a:t>
            </a:fld>
            <a:endParaRPr lang="es-MX" sz="1200" b="0" strike="noStrike" spc="-1">
              <a:latin typeface="Arial"/>
            </a:endParaRPr>
          </a:p>
        </p:txBody>
      </p:sp>
      <p:sp>
        <p:nvSpPr>
          <p:cNvPr id="273" name="TextShape 3"/>
          <p:cNvSpPr txBox="1"/>
          <p:nvPr/>
        </p:nvSpPr>
        <p:spPr>
          <a:xfrm>
            <a:off x="900000" y="6308640"/>
            <a:ext cx="8064360" cy="549360"/>
          </a:xfrm>
          <a:prstGeom prst="rect">
            <a:avLst/>
          </a:prstGeom>
          <a:noFill/>
          <a:ln>
            <a:noFill/>
          </a:ln>
        </p:spPr>
        <p:txBody>
          <a:bodyPr lIns="0" tIns="0" rIns="0" bIns="0" anchor="ctr">
            <a:noAutofit/>
          </a:bodyPr>
          <a:lstStyle/>
          <a:p>
            <a:pPr marL="173160">
              <a:lnSpc>
                <a:spcPct val="100000"/>
              </a:lnSpc>
            </a:pPr>
            <a:r>
              <a:rPr lang="es" sz="1200" b="0" i="0" strike="noStrike" cap="none" spc="-1" baseline="0">
                <a:solidFill>
                  <a:srgbClr val="FFFFFF"/>
                </a:solidFill>
                <a:effectLst/>
                <a:latin typeface="Arial"/>
                <a:ea typeface="Arial"/>
                <a:cs typeface="Arial"/>
              </a:rPr>
              <a:t>Recurso E: Herramienta de mapeo de acciones </a:t>
            </a:r>
          </a:p>
        </p:txBody>
      </p:sp>
    </p:spTree>
  </p:cSld>
  <p:clrMapOvr>
    <a:masterClrMapping/>
  </p:clrMapOvr>
  <mc:AlternateContent xmlns:mc="http://schemas.openxmlformats.org/markup-compatibility/2006" xmlns:p14="http://schemas.microsoft.com/office/powerpoint/2010/main">
    <mc:Choice Requires="p14">
      <p:transition spd="slow" p14:dur="3000"/>
    </mc:Choice>
    <mc:Fallback xmlns:p15="http://schemas.microsoft.com/office/powerpoint/2012/main" xmlns="">
      <p:transition spd="slow"/>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74" name="TextShape 1"/>
          <p:cNvSpPr txBox="1"/>
          <p:nvPr/>
        </p:nvSpPr>
        <p:spPr>
          <a:xfrm>
            <a:off x="0" y="6308640"/>
            <a:ext cx="9144000" cy="549360"/>
          </a:xfrm>
          <a:prstGeom prst="rect">
            <a:avLst/>
          </a:prstGeom>
          <a:solidFill>
            <a:srgbClr val="CC0000"/>
          </a:solidFill>
          <a:ln>
            <a:noFill/>
          </a:ln>
        </p:spPr>
        <p:txBody>
          <a:bodyPr lIns="0" tIns="0" bIns="0" anchor="ctr">
            <a:noAutofit/>
          </a:bodyPr>
          <a:lstStyle/>
          <a:p>
            <a:pPr marL="531720">
              <a:lnSpc>
                <a:spcPct val="100000"/>
              </a:lnSpc>
            </a:pPr>
            <a:r>
              <a:rPr lang="en-US" sz="1200" b="0" strike="noStrike" spc="-1">
                <a:solidFill>
                  <a:srgbClr val="FFFFFF"/>
                </a:solidFill>
                <a:latin typeface="Arial"/>
                <a:ea typeface="ヒラギノ角ゴ Pro W3"/>
              </a:rPr>
              <a:t>  </a:t>
            </a:r>
            <a:fld id="{0F501BF8-92E0-4231-BF62-934276AFA1B5}" type="slidenum">
              <a:rPr lang="en-US" sz="1200" b="0" strike="noStrike" spc="-1">
                <a:solidFill>
                  <a:srgbClr val="FFFFFF"/>
                </a:solidFill>
                <a:latin typeface="Arial"/>
                <a:ea typeface="ヒラギノ角ゴ Pro W3"/>
              </a:rPr>
              <a:t>27</a:t>
            </a:fld>
            <a:endParaRPr lang="es-MX" sz="1200" b="0" strike="noStrike" spc="-1">
              <a:latin typeface="Arial"/>
            </a:endParaRPr>
          </a:p>
        </p:txBody>
      </p:sp>
      <p:sp>
        <p:nvSpPr>
          <p:cNvPr id="275" name="TextShape 2"/>
          <p:cNvSpPr txBox="1"/>
          <p:nvPr/>
        </p:nvSpPr>
        <p:spPr>
          <a:xfrm>
            <a:off x="539280" y="1892880"/>
            <a:ext cx="4064040" cy="3984392"/>
          </a:xfrm>
          <a:prstGeom prst="rect">
            <a:avLst/>
          </a:prstGeom>
          <a:noFill/>
          <a:ln w="12600">
            <a:noFill/>
          </a:ln>
        </p:spPr>
        <p:txBody>
          <a:bodyPr lIns="0" tIns="0" rIns="0" bIns="0">
            <a:noAutofit/>
          </a:bodyPr>
          <a:lstStyle/>
          <a:p>
            <a:pPr marL="4680" indent="-4680">
              <a:lnSpc>
                <a:spcPct val="114000"/>
              </a:lnSpc>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Se recogieron las causas locales percibidas de la obesidad de cinco autoridades locales; un total de 448 causas fueron identificadas que fueron truncadas en 155 causas únicas.  </a:t>
            </a:r>
          </a:p>
          <a:p>
            <a:pPr>
              <a:lnSpc>
                <a:spcPct val="114000"/>
              </a:lnSpc>
              <a:buClr>
                <a:srgbClr val="000000"/>
              </a:buClr>
            </a:pPr>
            <a:endParaRPr lang="es-MX" sz="1600" b="0" strike="noStrike" spc="-1" dirty="0">
              <a:latin typeface="Roboto" panose="02000000000000000000" pitchFamily="2" charset="0"/>
              <a:ea typeface="Roboto" panose="02000000000000000000" pitchFamily="2" charset="0"/>
            </a:endParaRPr>
          </a:p>
          <a:p>
            <a:pPr marL="4680" indent="-4680">
              <a:lnSpc>
                <a:spcPct val="114000"/>
              </a:lnSpc>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También se añadieron las causas de la obesidad determinadas por la previsión (2007) si la autoridad local no las hubiera mencionado; Por lo tanto, se agregaron 71 causas adicionales (que se muestran en </a:t>
            </a:r>
            <a:r>
              <a:rPr lang="es" sz="1600" b="0" i="0" u="sng" strike="noStrike" cap="none" spc="-1" baseline="0" dirty="0">
                <a:solidFill>
                  <a:srgbClr val="000000"/>
                </a:solidFill>
                <a:effectLst/>
                <a:uFill>
                  <a:solidFill>
                    <a:srgbClr val="000000"/>
                  </a:solidFill>
                </a:uFill>
                <a:latin typeface="Roboto" panose="02000000000000000000" pitchFamily="2" charset="0"/>
                <a:ea typeface="Roboto" panose="02000000000000000000" pitchFamily="2" charset="0"/>
                <a:cs typeface="Arial"/>
              </a:rPr>
              <a:t>en negrita</a:t>
            </a: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 en las siguientes diapositivas).</a:t>
            </a:r>
          </a:p>
          <a:p>
            <a:pPr marL="4680" indent="-4680">
              <a:lnSpc>
                <a:spcPct val="114000"/>
              </a:lnSpc>
            </a:pPr>
            <a:r>
              <a:rPr lang="en-GB" sz="1600" b="0" strike="noStrike" spc="-1" dirty="0">
                <a:solidFill>
                  <a:srgbClr val="000000"/>
                </a:solidFill>
                <a:latin typeface="Roboto" panose="02000000000000000000" pitchFamily="2" charset="0"/>
                <a:ea typeface="Roboto" panose="02000000000000000000" pitchFamily="2" charset="0"/>
              </a:rPr>
              <a:t> </a:t>
            </a:r>
            <a:endParaRPr lang="es-MX" sz="1600" b="0" strike="noStrike" spc="-1" dirty="0">
              <a:latin typeface="Roboto" panose="02000000000000000000" pitchFamily="2" charset="0"/>
              <a:ea typeface="Roboto" panose="02000000000000000000" pitchFamily="2" charset="0"/>
            </a:endParaRPr>
          </a:p>
          <a:p>
            <a:pPr marL="4680" indent="-4680">
              <a:lnSpc>
                <a:spcPct val="114000"/>
              </a:lnSpc>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Un total de 226 causas fueron incluidas en el modelo.</a:t>
            </a:r>
          </a:p>
          <a:p>
            <a:pPr>
              <a:lnSpc>
                <a:spcPct val="114000"/>
              </a:lnSpc>
              <a:buClr>
                <a:srgbClr val="000000"/>
              </a:buClr>
            </a:pPr>
            <a:r>
              <a:rPr lang="en-GB" sz="1600" b="1" strike="noStrike" spc="-1" dirty="0">
                <a:solidFill>
                  <a:srgbClr val="B2459D"/>
                </a:solidFill>
                <a:latin typeface="Roboto" panose="02000000000000000000" pitchFamily="2" charset="0"/>
                <a:ea typeface="Roboto" panose="02000000000000000000" pitchFamily="2" charset="0"/>
              </a:rPr>
              <a:t> </a:t>
            </a:r>
            <a:endParaRPr lang="es-MX" sz="1600" b="0" strike="noStrike" spc="-1" dirty="0">
              <a:latin typeface="Roboto" panose="02000000000000000000" pitchFamily="2" charset="0"/>
              <a:ea typeface="Roboto" panose="02000000000000000000" pitchFamily="2" charset="0"/>
            </a:endParaRPr>
          </a:p>
          <a:p>
            <a:pPr marL="4680" indent="-4680">
              <a:lnSpc>
                <a:spcPct val="114000"/>
              </a:lnSpc>
            </a:pPr>
            <a:r>
              <a:rPr lang="en-GB" sz="1600" b="1" strike="noStrike" spc="-1" dirty="0">
                <a:solidFill>
                  <a:srgbClr val="B2459D"/>
                </a:solidFill>
                <a:latin typeface="Roboto" panose="02000000000000000000" pitchFamily="2" charset="0"/>
                <a:ea typeface="Roboto" panose="02000000000000000000" pitchFamily="2" charset="0"/>
              </a:rPr>
              <a:t> </a:t>
            </a:r>
            <a:endParaRPr lang="es-MX" sz="1600" b="0" strike="noStrike" spc="-1" dirty="0">
              <a:latin typeface="Roboto" panose="02000000000000000000" pitchFamily="2" charset="0"/>
              <a:ea typeface="Roboto" panose="02000000000000000000" pitchFamily="2" charset="0"/>
            </a:endParaRPr>
          </a:p>
        </p:txBody>
      </p:sp>
      <p:sp>
        <p:nvSpPr>
          <p:cNvPr id="276" name="CustomShape 3"/>
          <p:cNvSpPr/>
          <p:nvPr/>
        </p:nvSpPr>
        <p:spPr>
          <a:xfrm>
            <a:off x="5148064" y="1838116"/>
            <a:ext cx="3582360" cy="2117880"/>
          </a:xfrm>
          <a:custGeom>
            <a:avLst/>
            <a:gdLst/>
            <a:ahLst/>
            <a:cxnLst/>
            <a:rect l="l" t="t" r="r" b="b"/>
            <a:pathLst>
              <a:path w="36534" h="21600">
                <a:moveTo>
                  <a:pt x="3600" y="0"/>
                </a:moveTo>
                <a:lnTo>
                  <a:pt x="0" y="18000"/>
                </a:lnTo>
                <a:lnTo>
                  <a:pt x="32934" y="21600"/>
                </a:lnTo>
                <a:lnTo>
                  <a:pt x="36534" y="3600"/>
                </a:lnTo>
                <a:close/>
              </a:path>
            </a:pathLst>
          </a:custGeom>
          <a:noFill/>
          <a:ln>
            <a:noFill/>
          </a:ln>
        </p:spPr>
        <p:style>
          <a:lnRef idx="0">
            <a:scrgbClr r="0" g="0" b="0"/>
          </a:lnRef>
          <a:fillRef idx="0">
            <a:scrgbClr r="0" g="0" b="0"/>
          </a:fillRef>
          <a:effectRef idx="0">
            <a:scrgbClr r="0" g="0" b="0"/>
          </a:effectRef>
          <a:fontRef idx="minor"/>
        </p:style>
        <p:txBody>
          <a:bodyPr>
            <a:noAutofit/>
          </a:bodyPr>
          <a:lstStyle/>
          <a:p>
            <a:pPr>
              <a:lnSpc>
                <a:spcPct val="100000"/>
              </a:lnSpc>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Cada una de las 226 causas, y sus clasificaciones con respecto al modelo Determinantes más amplios de la salud, se enumeran en las dos diapositivas siguientes.</a:t>
            </a:r>
          </a:p>
        </p:txBody>
      </p:sp>
      <p:sp>
        <p:nvSpPr>
          <p:cNvPr id="277" name="TextShape 4"/>
          <p:cNvSpPr txBox="1"/>
          <p:nvPr/>
        </p:nvSpPr>
        <p:spPr>
          <a:xfrm>
            <a:off x="539280" y="548640"/>
            <a:ext cx="8051400" cy="648000"/>
          </a:xfrm>
          <a:prstGeom prst="rect">
            <a:avLst/>
          </a:prstGeom>
          <a:noFill/>
          <a:ln w="12600">
            <a:noFill/>
          </a:ln>
        </p:spPr>
        <p:txBody>
          <a:bodyPr lIns="0" tIns="0" rIns="0" bIns="0" anchor="ctr">
            <a:normAutofit/>
          </a:bodyPr>
          <a:lstStyle/>
          <a:p>
            <a:pPr>
              <a:lnSpc>
                <a:spcPct val="100000"/>
              </a:lnSpc>
            </a:pPr>
            <a:r>
              <a:rPr lang="es" sz="2800" b="0" i="0" strike="noStrike" cap="none" baseline="0">
                <a:solidFill>
                  <a:srgbClr val="FF5050"/>
                </a:solidFill>
                <a:effectLst/>
                <a:latin typeface="Playfair Display" pitchFamily="2" charset="0"/>
                <a:ea typeface="Arial"/>
                <a:cs typeface="Arial"/>
              </a:rPr>
              <a:t>Apéndice A: Causas locales de obesidad </a:t>
            </a:r>
          </a:p>
        </p:txBody>
      </p:sp>
      <p:sp>
        <p:nvSpPr>
          <p:cNvPr id="278" name="TextShape 5"/>
          <p:cNvSpPr txBox="1"/>
          <p:nvPr/>
        </p:nvSpPr>
        <p:spPr>
          <a:xfrm>
            <a:off x="900000" y="6308640"/>
            <a:ext cx="8064360" cy="549360"/>
          </a:xfrm>
          <a:prstGeom prst="rect">
            <a:avLst/>
          </a:prstGeom>
          <a:noFill/>
          <a:ln>
            <a:noFill/>
          </a:ln>
        </p:spPr>
        <p:txBody>
          <a:bodyPr lIns="0" tIns="0" rIns="0" bIns="0" anchor="ctr">
            <a:noAutofit/>
          </a:bodyPr>
          <a:lstStyle/>
          <a:p>
            <a:pPr marL="173160">
              <a:lnSpc>
                <a:spcPct val="100000"/>
              </a:lnSpc>
            </a:pPr>
            <a:r>
              <a:rPr lang="es" sz="1200" b="0" i="0" strike="noStrike" cap="none" spc="-1" baseline="0">
                <a:solidFill>
                  <a:srgbClr val="FFFFFF"/>
                </a:solidFill>
                <a:effectLst/>
                <a:latin typeface="Arial"/>
                <a:ea typeface="Arial"/>
                <a:cs typeface="Arial"/>
              </a:rPr>
              <a:t>Recurso E: Herramienta de mapeo de acciones </a:t>
            </a:r>
          </a:p>
        </p:txBody>
      </p:sp>
      <p:sp>
        <p:nvSpPr>
          <p:cNvPr id="279" name="CustomShape 6"/>
          <p:cNvSpPr/>
          <p:nvPr/>
        </p:nvSpPr>
        <p:spPr>
          <a:xfrm>
            <a:off x="5148064" y="4912712"/>
            <a:ext cx="3704543" cy="892552"/>
          </a:xfrm>
          <a:custGeom>
            <a:avLst/>
            <a:gdLst/>
            <a:ahLst/>
            <a:cxnLst/>
            <a:rect l="l" t="t" r="r" b="b"/>
            <a:pathLst>
              <a:path w="21600" h="21600">
                <a:moveTo>
                  <a:pt x="0" y="0"/>
                </a:moveTo>
                <a:lnTo>
                  <a:pt x="21600" y="0"/>
                </a:lnTo>
                <a:lnTo>
                  <a:pt x="21600" y="21600"/>
                </a:lnTo>
                <a:lnTo>
                  <a:pt x="0" y="21600"/>
                </a:lnTo>
                <a:close/>
              </a:path>
            </a:pathLst>
          </a:custGeom>
          <a:noFill/>
          <a:ln>
            <a:noFill/>
          </a:ln>
        </p:spPr>
        <p:style>
          <a:lnRef idx="0">
            <a:scrgbClr r="0" g="0" b="0"/>
          </a:lnRef>
          <a:fillRef idx="0">
            <a:scrgbClr r="0" g="0" b="0"/>
          </a:fillRef>
          <a:effectRef idx="0">
            <a:scrgbClr r="0" g="0" b="0"/>
          </a:effectRef>
          <a:fontRef idx="minor"/>
        </p:style>
        <p:txBody>
          <a:bodyPr wrap="square">
            <a:spAutoFit/>
          </a:bodyPr>
          <a:lstStyle/>
          <a:p>
            <a:pPr>
              <a:lnSpc>
                <a:spcPct val="100000"/>
              </a:lnSpc>
            </a:pPr>
            <a:r>
              <a:rPr lang="es" sz="1300" b="0" i="0" strike="noStrike" cap="none" spc="-1" baseline="0" dirty="0">
                <a:solidFill>
                  <a:srgbClr val="000000"/>
                </a:solidFill>
                <a:effectLst/>
                <a:latin typeface="Roboto" panose="02000000000000000000" pitchFamily="2" charset="0"/>
                <a:ea typeface="Roboto" panose="02000000000000000000" pitchFamily="2" charset="0"/>
                <a:cs typeface="Arial"/>
              </a:rPr>
              <a:t>1.Butland B, Jebb S, Kopelman P, McPherson K, Thomas S, Mardell J, et al. Tackling obesities: future choices – project report. 2nd ed London: Government Office for Science 2007.</a:t>
            </a:r>
          </a:p>
        </p:txBody>
      </p:sp>
    </p:spTree>
  </p:cSld>
  <p:clrMapOvr>
    <a:masterClrMapping/>
  </p:clrMapOvr>
  <mc:AlternateContent xmlns:mc="http://schemas.openxmlformats.org/markup-compatibility/2006" xmlns:p14="http://schemas.microsoft.com/office/powerpoint/2010/main">
    <mc:Choice Requires="p14">
      <p:transition spd="slow" p14:dur="3000"/>
    </mc:Choice>
    <mc:Fallback xmlns:p15="http://schemas.microsoft.com/office/powerpoint/2012/main" xmlns="">
      <p:transition spd="slow"/>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80" name="TextShape 1"/>
          <p:cNvSpPr txBox="1"/>
          <p:nvPr/>
        </p:nvSpPr>
        <p:spPr>
          <a:xfrm>
            <a:off x="0" y="6308640"/>
            <a:ext cx="9144000" cy="549360"/>
          </a:xfrm>
          <a:prstGeom prst="rect">
            <a:avLst/>
          </a:prstGeom>
          <a:solidFill>
            <a:srgbClr val="CC0000"/>
          </a:solidFill>
          <a:ln>
            <a:noFill/>
          </a:ln>
        </p:spPr>
        <p:txBody>
          <a:bodyPr lIns="0" tIns="0" bIns="0" anchor="ctr">
            <a:noAutofit/>
          </a:bodyPr>
          <a:lstStyle/>
          <a:p>
            <a:pPr marL="531720">
              <a:lnSpc>
                <a:spcPct val="100000"/>
              </a:lnSpc>
            </a:pPr>
            <a:r>
              <a:rPr lang="en-US" sz="1200" b="0" strike="noStrike" spc="-1">
                <a:solidFill>
                  <a:srgbClr val="FFFFFF"/>
                </a:solidFill>
                <a:latin typeface="Arial"/>
                <a:ea typeface="ヒラギノ角ゴ Pro W3"/>
              </a:rPr>
              <a:t>  </a:t>
            </a:r>
            <a:fld id="{1375AA9A-82E8-4892-901E-473E6D724F36}" type="slidenum">
              <a:rPr lang="en-US" sz="1200" b="0" strike="noStrike" spc="-1">
                <a:solidFill>
                  <a:srgbClr val="FFFFFF"/>
                </a:solidFill>
                <a:latin typeface="Arial"/>
                <a:ea typeface="ヒラギノ角ゴ Pro W3"/>
              </a:rPr>
              <a:t>28</a:t>
            </a:fld>
            <a:endParaRPr lang="es-MX" sz="1200" b="0" strike="noStrike" spc="-1">
              <a:latin typeface="Arial"/>
            </a:endParaRPr>
          </a:p>
        </p:txBody>
      </p:sp>
      <p:sp>
        <p:nvSpPr>
          <p:cNvPr id="281" name="TextShape 2"/>
          <p:cNvSpPr txBox="1"/>
          <p:nvPr/>
        </p:nvSpPr>
        <p:spPr>
          <a:xfrm>
            <a:off x="527400" y="421560"/>
            <a:ext cx="7054920" cy="486000"/>
          </a:xfrm>
          <a:prstGeom prst="rect">
            <a:avLst/>
          </a:prstGeom>
          <a:noFill/>
          <a:ln w="12600">
            <a:noFill/>
          </a:ln>
        </p:spPr>
        <p:txBody>
          <a:bodyPr lIns="0" tIns="0" rIns="0" bIns="0" anchor="ctr">
            <a:normAutofit/>
          </a:bodyPr>
          <a:lstStyle/>
          <a:p>
            <a:pPr>
              <a:lnSpc>
                <a:spcPct val="100000"/>
              </a:lnSpc>
            </a:pPr>
            <a:r>
              <a:rPr lang="es" sz="2800" b="0" i="0" strike="noStrike" cap="none" baseline="0">
                <a:solidFill>
                  <a:srgbClr val="FF5050"/>
                </a:solidFill>
                <a:effectLst/>
                <a:latin typeface="Playfair Display" pitchFamily="2" charset="0"/>
                <a:ea typeface="Arial"/>
                <a:cs typeface="Arial"/>
              </a:rPr>
              <a:t>Apéndice A: Causas locales de obesidad</a:t>
            </a:r>
          </a:p>
        </p:txBody>
      </p:sp>
      <p:sp>
        <p:nvSpPr>
          <p:cNvPr id="282" name="TextShape 3"/>
          <p:cNvSpPr txBox="1"/>
          <p:nvPr/>
        </p:nvSpPr>
        <p:spPr>
          <a:xfrm>
            <a:off x="900000" y="6308640"/>
            <a:ext cx="8064360" cy="549360"/>
          </a:xfrm>
          <a:prstGeom prst="rect">
            <a:avLst/>
          </a:prstGeom>
          <a:noFill/>
          <a:ln>
            <a:noFill/>
          </a:ln>
        </p:spPr>
        <p:txBody>
          <a:bodyPr lIns="0" tIns="0" rIns="0" bIns="0" anchor="ctr">
            <a:noAutofit/>
          </a:bodyPr>
          <a:lstStyle/>
          <a:p>
            <a:pPr marL="173160">
              <a:lnSpc>
                <a:spcPct val="100000"/>
              </a:lnSpc>
            </a:pPr>
            <a:r>
              <a:rPr lang="es" sz="1200" b="0" i="0" strike="noStrike" cap="none" spc="-1" baseline="0">
                <a:solidFill>
                  <a:srgbClr val="FFFFFF"/>
                </a:solidFill>
                <a:effectLst/>
                <a:latin typeface="Arial"/>
                <a:ea typeface="Arial"/>
                <a:cs typeface="Arial"/>
              </a:rPr>
              <a:t>Recurso E: Herramienta de mapeo de acciones </a:t>
            </a:r>
          </a:p>
        </p:txBody>
      </p:sp>
      <p:graphicFrame>
        <p:nvGraphicFramePr>
          <p:cNvPr id="283" name="Table 4"/>
          <p:cNvGraphicFramePr>
            <a:graphicFrameLocks noGrp="1"/>
          </p:cNvGraphicFramePr>
          <p:nvPr>
            <p:extLst>
              <p:ext uri="{D42A27DB-BD31-4B8C-83A1-F6EECF244321}">
                <p14:modId xmlns:p14="http://schemas.microsoft.com/office/powerpoint/2010/main" val="3495854435"/>
              </p:ext>
            </p:extLst>
          </p:nvPr>
        </p:nvGraphicFramePr>
        <p:xfrm>
          <a:off x="1915200" y="1193401"/>
          <a:ext cx="1817280" cy="9092007"/>
        </p:xfrm>
        <a:graphic>
          <a:graphicData uri="http://schemas.openxmlformats.org/drawingml/2006/table">
            <a:tbl>
              <a:tblPr/>
              <a:tblGrid>
                <a:gridCol w="1817280">
                  <a:extLst>
                    <a:ext uri="{9D8B030D-6E8A-4147-A177-3AD203B41FA5}">
                      <a16:colId xmlns:a16="http://schemas.microsoft.com/office/drawing/2014/main" val="20000"/>
                    </a:ext>
                  </a:extLst>
                </a:gridCol>
              </a:tblGrid>
              <a:tr h="385512">
                <a:tc>
                  <a:txBody>
                    <a:bodyPr/>
                    <a:lstStyle/>
                    <a:p>
                      <a:pPr marL="216000" indent="-216000">
                        <a:lnSpc>
                          <a:spcPct val="150000"/>
                        </a:lnSpc>
                        <a:buClr>
                          <a:srgbClr val="000000"/>
                        </a:buClr>
                        <a:buSzPct val="45000"/>
                        <a:buFont typeface="Wingdings"/>
                        <a:buChar char=""/>
                      </a:pPr>
                      <a:r>
                        <a:rPr lang="es" sz="800" b="1" i="0" strike="noStrike" cap="none" spc="-1" baseline="0" dirty="0">
                          <a:solidFill>
                            <a:srgbClr val="FFFFFF"/>
                          </a:solidFill>
                          <a:effectLst/>
                          <a:latin typeface="Calibri"/>
                          <a:ea typeface="Calibri"/>
                          <a:cs typeface="Calibri"/>
                        </a:rPr>
                        <a:t>Factores de estilo de vida individuales</a:t>
                      </a:r>
                    </a:p>
                  </a:txBody>
                  <a:tcPr marL="90000" marR="90000">
                    <a:solidFill>
                      <a:srgbClr val="729FCF"/>
                    </a:solidFill>
                  </a:tcPr>
                </a:tc>
                <a:extLst>
                  <a:ext uri="{0D108BD9-81ED-4DB2-BD59-A6C34878D82A}">
                    <a16:rowId xmlns:a16="http://schemas.microsoft.com/office/drawing/2014/main" val="10000"/>
                  </a:ext>
                </a:extLst>
              </a:tr>
              <a:tr h="224673">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Beber alcohol</a:t>
                      </a:r>
                    </a:p>
                  </a:txBody>
                  <a:tcPr marL="90000" marR="90000">
                    <a:solidFill>
                      <a:srgbClr val="729FCF"/>
                    </a:solidFill>
                  </a:tcPr>
                </a:tc>
                <a:extLst>
                  <a:ext uri="{0D108BD9-81ED-4DB2-BD59-A6C34878D82A}">
                    <a16:rowId xmlns:a16="http://schemas.microsoft.com/office/drawing/2014/main" val="10001"/>
                  </a:ext>
                </a:extLst>
              </a:tr>
              <a:tr h="385512">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Choque demandas de tiempo-personas</a:t>
                      </a:r>
                    </a:p>
                  </a:txBody>
                  <a:tcPr marL="90000" marR="90000">
                    <a:solidFill>
                      <a:srgbClr val="729FCF"/>
                    </a:solidFill>
                  </a:tcPr>
                </a:tc>
                <a:extLst>
                  <a:ext uri="{0D108BD9-81ED-4DB2-BD59-A6C34878D82A}">
                    <a16:rowId xmlns:a16="http://schemas.microsoft.com/office/drawing/2014/main" val="10002"/>
                  </a:ext>
                </a:extLst>
              </a:tr>
              <a:tr h="224673">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Habilidades culinarias</a:t>
                      </a:r>
                    </a:p>
                  </a:txBody>
                  <a:tcPr marL="90000" marR="90000">
                    <a:solidFill>
                      <a:srgbClr val="729FCF"/>
                    </a:solidFill>
                  </a:tcPr>
                </a:tc>
                <a:extLst>
                  <a:ext uri="{0D108BD9-81ED-4DB2-BD59-A6C34878D82A}">
                    <a16:rowId xmlns:a16="http://schemas.microsoft.com/office/drawing/2014/main" val="10003"/>
                  </a:ext>
                </a:extLst>
              </a:tr>
              <a:tr h="224673">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Calidad de la dieta</a:t>
                      </a:r>
                    </a:p>
                  </a:txBody>
                  <a:tcPr marL="90000" marR="90000">
                    <a:solidFill>
                      <a:srgbClr val="729FCF"/>
                    </a:solidFill>
                  </a:tcPr>
                </a:tc>
                <a:extLst>
                  <a:ext uri="{0D108BD9-81ED-4DB2-BD59-A6C34878D82A}">
                    <a16:rowId xmlns:a16="http://schemas.microsoft.com/office/drawing/2014/main" val="10004"/>
                  </a:ext>
                </a:extLst>
              </a:tr>
              <a:tr h="224673">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Comer fuera de casa</a:t>
                      </a:r>
                    </a:p>
                  </a:txBody>
                  <a:tcPr marL="90000" marR="90000">
                    <a:solidFill>
                      <a:srgbClr val="729FCF"/>
                    </a:solidFill>
                  </a:tcPr>
                </a:tc>
                <a:extLst>
                  <a:ext uri="{0D108BD9-81ED-4DB2-BD59-A6C34878D82A}">
                    <a16:rowId xmlns:a16="http://schemas.microsoft.com/office/drawing/2014/main" val="10005"/>
                  </a:ext>
                </a:extLst>
              </a:tr>
              <a:tr h="224673">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Bienestar emocional.</a:t>
                      </a:r>
                    </a:p>
                  </a:txBody>
                  <a:tcPr marL="90000" marR="90000">
                    <a:solidFill>
                      <a:srgbClr val="729FCF"/>
                    </a:solidFill>
                  </a:tcPr>
                </a:tc>
                <a:extLst>
                  <a:ext uri="{0D108BD9-81ED-4DB2-BD59-A6C34878D82A}">
                    <a16:rowId xmlns:a16="http://schemas.microsoft.com/office/drawing/2014/main" val="10006"/>
                  </a:ext>
                </a:extLst>
              </a:tr>
              <a:tr h="385512">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Habilidades de presupuestación de alimentos</a:t>
                      </a:r>
                    </a:p>
                  </a:txBody>
                  <a:tcPr marL="90000" marR="90000">
                    <a:solidFill>
                      <a:srgbClr val="729FCF"/>
                    </a:solidFill>
                  </a:tcPr>
                </a:tc>
                <a:extLst>
                  <a:ext uri="{0D108BD9-81ED-4DB2-BD59-A6C34878D82A}">
                    <a16:rowId xmlns:a16="http://schemas.microsoft.com/office/drawing/2014/main" val="10007"/>
                  </a:ext>
                </a:extLst>
              </a:tr>
              <a:tr h="224673">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Alfabetización sanitaria</a:t>
                      </a:r>
                    </a:p>
                  </a:txBody>
                  <a:tcPr marL="90000" marR="90000">
                    <a:solidFill>
                      <a:srgbClr val="729FCF"/>
                    </a:solidFill>
                  </a:tcPr>
                </a:tc>
                <a:extLst>
                  <a:ext uri="{0D108BD9-81ED-4DB2-BD59-A6C34878D82A}">
                    <a16:rowId xmlns:a16="http://schemas.microsoft.com/office/drawing/2014/main" val="10008"/>
                  </a:ext>
                </a:extLst>
              </a:tr>
              <a:tr h="546352">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Conocimiento de las oportunidades de actividad física local</a:t>
                      </a:r>
                    </a:p>
                  </a:txBody>
                  <a:tcPr marL="90000" marR="90000">
                    <a:solidFill>
                      <a:srgbClr val="729FCF"/>
                    </a:solidFill>
                  </a:tcPr>
                </a:tc>
                <a:extLst>
                  <a:ext uri="{0D108BD9-81ED-4DB2-BD59-A6C34878D82A}">
                    <a16:rowId xmlns:a16="http://schemas.microsoft.com/office/drawing/2014/main" val="10009"/>
                  </a:ext>
                </a:extLst>
              </a:tr>
              <a:tr h="224673">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Nivel de tiempo de pantalla</a:t>
                      </a:r>
                    </a:p>
                  </a:txBody>
                  <a:tcPr marL="90000" marR="90000">
                    <a:solidFill>
                      <a:srgbClr val="729FCF"/>
                    </a:solidFill>
                  </a:tcPr>
                </a:tc>
                <a:extLst>
                  <a:ext uri="{0D108BD9-81ED-4DB2-BD59-A6C34878D82A}">
                    <a16:rowId xmlns:a16="http://schemas.microsoft.com/office/drawing/2014/main" val="10010"/>
                  </a:ext>
                </a:extLst>
              </a:tr>
              <a:tr h="385512">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Nivel de comportamiento sedentario</a:t>
                      </a:r>
                    </a:p>
                  </a:txBody>
                  <a:tcPr marL="90000" marR="90000">
                    <a:solidFill>
                      <a:srgbClr val="729FCF"/>
                    </a:solidFill>
                  </a:tcPr>
                </a:tc>
                <a:extLst>
                  <a:ext uri="{0D108BD9-81ED-4DB2-BD59-A6C34878D82A}">
                    <a16:rowId xmlns:a16="http://schemas.microsoft.com/office/drawing/2014/main" val="10011"/>
                  </a:ext>
                </a:extLst>
              </a:tr>
              <a:tr h="224673">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Niveles de viajes activos</a:t>
                      </a:r>
                    </a:p>
                  </a:txBody>
                  <a:tcPr marL="90000" marR="90000">
                    <a:solidFill>
                      <a:srgbClr val="729FCF"/>
                    </a:solidFill>
                  </a:tcPr>
                </a:tc>
                <a:extLst>
                  <a:ext uri="{0D108BD9-81ED-4DB2-BD59-A6C34878D82A}">
                    <a16:rowId xmlns:a16="http://schemas.microsoft.com/office/drawing/2014/main" val="10012"/>
                  </a:ext>
                </a:extLst>
              </a:tr>
              <a:tr h="224673">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Motivación personal</a:t>
                      </a:r>
                    </a:p>
                  </a:txBody>
                  <a:tcPr marL="90000" marR="90000">
                    <a:solidFill>
                      <a:srgbClr val="729FCF"/>
                    </a:solidFill>
                  </a:tcPr>
                </a:tc>
                <a:extLst>
                  <a:ext uri="{0D108BD9-81ED-4DB2-BD59-A6C34878D82A}">
                    <a16:rowId xmlns:a16="http://schemas.microsoft.com/office/drawing/2014/main" val="10013"/>
                  </a:ext>
                </a:extLst>
              </a:tr>
              <a:tr h="224673">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Calidad del sueño</a:t>
                      </a:r>
                    </a:p>
                  </a:txBody>
                  <a:tcPr marL="90000" marR="90000">
                    <a:solidFill>
                      <a:srgbClr val="729FCF"/>
                    </a:solidFill>
                  </a:tcPr>
                </a:tc>
                <a:extLst>
                  <a:ext uri="{0D108BD9-81ED-4DB2-BD59-A6C34878D82A}">
                    <a16:rowId xmlns:a16="http://schemas.microsoft.com/office/drawing/2014/main" val="10014"/>
                  </a:ext>
                </a:extLst>
              </a:tr>
              <a:tr h="224673">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Cantidad de sueño</a:t>
                      </a:r>
                    </a:p>
                  </a:txBody>
                  <a:tcPr marL="90000" marR="90000">
                    <a:solidFill>
                      <a:srgbClr val="729FCF"/>
                    </a:solidFill>
                  </a:tcPr>
                </a:tc>
                <a:extLst>
                  <a:ext uri="{0D108BD9-81ED-4DB2-BD59-A6C34878D82A}">
                    <a16:rowId xmlns:a16="http://schemas.microsoft.com/office/drawing/2014/main" val="10015"/>
                  </a:ext>
                </a:extLst>
              </a:tr>
              <a:tr h="224673">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Motivo para comer</a:t>
                      </a:r>
                    </a:p>
                  </a:txBody>
                  <a:tcPr marL="90000" marR="90000">
                    <a:solidFill>
                      <a:srgbClr val="729FCF"/>
                    </a:solidFill>
                  </a:tcPr>
                </a:tc>
                <a:extLst>
                  <a:ext uri="{0D108BD9-81ED-4DB2-BD59-A6C34878D82A}">
                    <a16:rowId xmlns:a16="http://schemas.microsoft.com/office/drawing/2014/main" val="10016"/>
                  </a:ext>
                </a:extLst>
              </a:tr>
              <a:tr h="224673">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Autoeficacia en la actividad física</a:t>
                      </a:r>
                    </a:p>
                  </a:txBody>
                  <a:tcPr marL="90000" marR="90000">
                    <a:solidFill>
                      <a:srgbClr val="729FCF"/>
                    </a:solidFill>
                  </a:tcPr>
                </a:tc>
                <a:extLst>
                  <a:ext uri="{0D108BD9-81ED-4DB2-BD59-A6C34878D82A}">
                    <a16:rowId xmlns:a16="http://schemas.microsoft.com/office/drawing/2014/main" val="10017"/>
                  </a:ext>
                </a:extLst>
              </a:tr>
              <a:tr h="224673">
                <a:tc>
                  <a:txBody>
                    <a:bodyPr/>
                    <a:lstStyle/>
                    <a:p>
                      <a:pPr marL="216000" indent="-216000">
                        <a:lnSpc>
                          <a:spcPct val="150000"/>
                        </a:lnSpc>
                        <a:buClr>
                          <a:srgbClr val="000000"/>
                        </a:buClr>
                        <a:buSzPct val="45000"/>
                        <a:buFont typeface="Wingdings"/>
                        <a:buChar char=""/>
                      </a:pPr>
                      <a:r>
                        <a:rPr lang="es" sz="800" b="0" i="0" strike="noStrike" cap="none" spc="-1" baseline="0" dirty="0">
                          <a:solidFill>
                            <a:srgbClr val="000000"/>
                          </a:solidFill>
                          <a:effectLst/>
                          <a:latin typeface="Calibri"/>
                          <a:ea typeface="Calibri"/>
                          <a:cs typeface="Calibri"/>
                        </a:rPr>
                        <a:t>Dejar de fumar</a:t>
                      </a:r>
                    </a:p>
                  </a:txBody>
                  <a:tcPr marL="90000" marR="90000">
                    <a:solidFill>
                      <a:srgbClr val="729FCF"/>
                    </a:solidFill>
                  </a:tcPr>
                </a:tc>
                <a:extLst>
                  <a:ext uri="{0D108BD9-81ED-4DB2-BD59-A6C34878D82A}">
                    <a16:rowId xmlns:a16="http://schemas.microsoft.com/office/drawing/2014/main" val="10018"/>
                  </a:ext>
                </a:extLst>
              </a:tr>
              <a:tr h="224673">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Uso de redes sociales</a:t>
                      </a:r>
                    </a:p>
                  </a:txBody>
                  <a:tcPr marL="90000" marR="90000">
                    <a:solidFill>
                      <a:srgbClr val="729FCF"/>
                    </a:solidFill>
                  </a:tcPr>
                </a:tc>
                <a:extLst>
                  <a:ext uri="{0D108BD9-81ED-4DB2-BD59-A6C34878D82A}">
                    <a16:rowId xmlns:a16="http://schemas.microsoft.com/office/drawing/2014/main" val="10019"/>
                  </a:ext>
                </a:extLst>
              </a:tr>
              <a:tr h="385512">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Hábitos de estilo de vida poco saludables</a:t>
                      </a:r>
                    </a:p>
                  </a:txBody>
                  <a:tcPr marL="90000" marR="90000">
                    <a:solidFill>
                      <a:srgbClr val="729FCF"/>
                    </a:solidFill>
                  </a:tcPr>
                </a:tc>
                <a:extLst>
                  <a:ext uri="{0D108BD9-81ED-4DB2-BD59-A6C34878D82A}">
                    <a16:rowId xmlns:a16="http://schemas.microsoft.com/office/drawing/2014/main" val="10020"/>
                  </a:ext>
                </a:extLst>
              </a:tr>
              <a:tr h="385512">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Tiempos de comida no estructurados</a:t>
                      </a:r>
                    </a:p>
                  </a:txBody>
                  <a:tcPr marL="90000" marR="90000">
                    <a:solidFill>
                      <a:srgbClr val="729FCF"/>
                    </a:solidFill>
                  </a:tcPr>
                </a:tc>
                <a:extLst>
                  <a:ext uri="{0D108BD9-81ED-4DB2-BD59-A6C34878D82A}">
                    <a16:rowId xmlns:a16="http://schemas.microsoft.com/office/drawing/2014/main" val="10021"/>
                  </a:ext>
                </a:extLst>
              </a:tr>
              <a:tr h="224673">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Adopción del deporte escolar</a:t>
                      </a:r>
                    </a:p>
                  </a:txBody>
                  <a:tcPr marL="90000" marR="90000">
                    <a:solidFill>
                      <a:srgbClr val="729FCF"/>
                    </a:solidFill>
                  </a:tcPr>
                </a:tc>
                <a:extLst>
                  <a:ext uri="{0D108BD9-81ED-4DB2-BD59-A6C34878D82A}">
                    <a16:rowId xmlns:a16="http://schemas.microsoft.com/office/drawing/2014/main" val="10022"/>
                  </a:ext>
                </a:extLst>
              </a:tr>
              <a:tr h="385512">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Volumen de consumo de alimentos</a:t>
                      </a:r>
                    </a:p>
                  </a:txBody>
                  <a:tcPr marL="90000" marR="90000">
                    <a:solidFill>
                      <a:srgbClr val="729FCF"/>
                    </a:solidFill>
                  </a:tcPr>
                </a:tc>
                <a:extLst>
                  <a:ext uri="{0D108BD9-81ED-4DB2-BD59-A6C34878D82A}">
                    <a16:rowId xmlns:a16="http://schemas.microsoft.com/office/drawing/2014/main" val="10023"/>
                  </a:ext>
                </a:extLst>
              </a:tr>
              <a:tr h="385512">
                <a:tc>
                  <a:txBody>
                    <a:bodyPr/>
                    <a:lstStyle/>
                    <a:p>
                      <a:pPr marL="216000" indent="-216000">
                        <a:lnSpc>
                          <a:spcPct val="150000"/>
                        </a:lnSpc>
                        <a:buClr>
                          <a:srgbClr val="000000"/>
                        </a:buClr>
                        <a:buSzPct val="45000"/>
                        <a:buFont typeface="Wingdings"/>
                        <a:buChar char=""/>
                      </a:pPr>
                      <a:r>
                        <a:rPr lang="es" sz="800" b="1" i="0" strike="noStrike" cap="none" spc="-1" baseline="0" dirty="0">
                          <a:solidFill>
                            <a:srgbClr val="000000"/>
                          </a:solidFill>
                          <a:effectLst/>
                          <a:latin typeface="Calibri"/>
                          <a:ea typeface="Calibri"/>
                          <a:cs typeface="Calibri"/>
                        </a:rPr>
                        <a:t>Adecuación de la composición corporal materna</a:t>
                      </a:r>
                    </a:p>
                  </a:txBody>
                  <a:tcPr marL="90000" marR="90000">
                    <a:solidFill>
                      <a:srgbClr val="729FCF"/>
                    </a:solidFill>
                  </a:tcPr>
                </a:tc>
                <a:extLst>
                  <a:ext uri="{0D108BD9-81ED-4DB2-BD59-A6C34878D82A}">
                    <a16:rowId xmlns:a16="http://schemas.microsoft.com/office/drawing/2014/main" val="10024"/>
                  </a:ext>
                </a:extLst>
              </a:tr>
              <a:tr h="385512">
                <a:tc>
                  <a:txBody>
                    <a:bodyPr/>
                    <a:lstStyle/>
                    <a:p>
                      <a:pPr marL="216000" indent="-216000">
                        <a:lnSpc>
                          <a:spcPct val="150000"/>
                        </a:lnSpc>
                        <a:buClr>
                          <a:srgbClr val="000000"/>
                        </a:buClr>
                        <a:buSzPct val="45000"/>
                        <a:buFont typeface="Wingdings"/>
                        <a:buChar char=""/>
                      </a:pPr>
                      <a:r>
                        <a:rPr lang="es" sz="800" b="1" i="0" strike="noStrike" cap="none" spc="-1" baseline="0">
                          <a:solidFill>
                            <a:srgbClr val="000000"/>
                          </a:solidFill>
                          <a:effectLst/>
                          <a:latin typeface="Calibri"/>
                          <a:ea typeface="Calibri"/>
                          <a:cs typeface="Calibri"/>
                        </a:rPr>
                        <a:t>Control consciente de la acumulación</a:t>
                      </a:r>
                    </a:p>
                  </a:txBody>
                  <a:tcPr marL="90000" marR="90000">
                    <a:solidFill>
                      <a:srgbClr val="729FCF"/>
                    </a:solidFill>
                  </a:tcPr>
                </a:tc>
                <a:extLst>
                  <a:ext uri="{0D108BD9-81ED-4DB2-BD59-A6C34878D82A}">
                    <a16:rowId xmlns:a16="http://schemas.microsoft.com/office/drawing/2014/main" val="10025"/>
                  </a:ext>
                </a:extLst>
              </a:tr>
              <a:tr h="385512">
                <a:tc>
                  <a:txBody>
                    <a:bodyPr/>
                    <a:lstStyle/>
                    <a:p>
                      <a:pPr marL="216000" indent="-216000">
                        <a:lnSpc>
                          <a:spcPct val="150000"/>
                        </a:lnSpc>
                        <a:buClr>
                          <a:srgbClr val="000000"/>
                        </a:buClr>
                        <a:buSzPct val="45000"/>
                        <a:buFont typeface="Wingdings"/>
                        <a:buChar char=""/>
                      </a:pPr>
                      <a:r>
                        <a:rPr lang="es" sz="800" b="1" i="0" strike="noStrike" cap="none" spc="-1" baseline="0" dirty="0">
                          <a:solidFill>
                            <a:srgbClr val="000000"/>
                          </a:solidFill>
                          <a:effectLst/>
                          <a:latin typeface="Calibri"/>
                          <a:ea typeface="Calibri"/>
                          <a:cs typeface="Calibri"/>
                        </a:rPr>
                        <a:t>Grado de actividad innata en la infancia</a:t>
                      </a:r>
                    </a:p>
                  </a:txBody>
                  <a:tcPr marL="90000" marR="90000">
                    <a:solidFill>
                      <a:srgbClr val="729FCF"/>
                    </a:solidFill>
                  </a:tcPr>
                </a:tc>
                <a:extLst>
                  <a:ext uri="{0D108BD9-81ED-4DB2-BD59-A6C34878D82A}">
                    <a16:rowId xmlns:a16="http://schemas.microsoft.com/office/drawing/2014/main" val="10026"/>
                  </a:ext>
                </a:extLst>
              </a:tr>
            </a:tbl>
          </a:graphicData>
        </a:graphic>
      </p:graphicFrame>
      <p:graphicFrame>
        <p:nvGraphicFramePr>
          <p:cNvPr id="284" name="Table 5"/>
          <p:cNvGraphicFramePr>
            <a:graphicFrameLocks noGrp="1"/>
          </p:cNvGraphicFramePr>
          <p:nvPr>
            <p:extLst>
              <p:ext uri="{D42A27DB-BD31-4B8C-83A1-F6EECF244321}">
                <p14:modId xmlns:p14="http://schemas.microsoft.com/office/powerpoint/2010/main" val="993291002"/>
              </p:ext>
            </p:extLst>
          </p:nvPr>
        </p:nvGraphicFramePr>
        <p:xfrm>
          <a:off x="3807065" y="4753800"/>
          <a:ext cx="1707840" cy="5733296"/>
        </p:xfrm>
        <a:graphic>
          <a:graphicData uri="http://schemas.openxmlformats.org/drawingml/2006/table">
            <a:tbl>
              <a:tblPr/>
              <a:tblGrid>
                <a:gridCol w="1707840">
                  <a:extLst>
                    <a:ext uri="{9D8B030D-6E8A-4147-A177-3AD203B41FA5}">
                      <a16:colId xmlns:a16="http://schemas.microsoft.com/office/drawing/2014/main" val="20000"/>
                    </a:ext>
                  </a:extLst>
                </a:gridCol>
              </a:tblGrid>
              <a:tr h="346840">
                <a:tc>
                  <a:txBody>
                    <a:bodyPr/>
                    <a:lstStyle/>
                    <a:p>
                      <a:pPr marL="216000" indent="-216000">
                        <a:lnSpc>
                          <a:spcPct val="150000"/>
                        </a:lnSpc>
                        <a:buClr>
                          <a:srgbClr val="000000"/>
                        </a:buClr>
                        <a:buSzPct val="45000"/>
                        <a:buFont typeface="Wingdings"/>
                        <a:buChar char=""/>
                      </a:pPr>
                      <a:r>
                        <a:rPr lang="es" sz="800" b="1" i="0" strike="noStrike" cap="none" spc="-1" baseline="0" dirty="0">
                          <a:solidFill>
                            <a:srgbClr val="000000"/>
                          </a:solidFill>
                          <a:effectLst/>
                          <a:latin typeface="Calibri"/>
                          <a:ea typeface="Calibri"/>
                          <a:cs typeface="Calibri"/>
                        </a:rPr>
                        <a:t>Factores sociales y comunitarios</a:t>
                      </a:r>
                    </a:p>
                  </a:txBody>
                  <a:tcPr marL="90000" marR="90000">
                    <a:solidFill>
                      <a:srgbClr val="729FCF"/>
                    </a:solidFill>
                  </a:tcPr>
                </a:tc>
                <a:extLst>
                  <a:ext uri="{0D108BD9-81ED-4DB2-BD59-A6C34878D82A}">
                    <a16:rowId xmlns:a16="http://schemas.microsoft.com/office/drawing/2014/main" val="10000"/>
                  </a:ext>
                </a:extLst>
              </a:tr>
              <a:tr h="202135">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Seguridad real de la comunidad</a:t>
                      </a:r>
                    </a:p>
                  </a:txBody>
                  <a:tcPr marL="90000" marR="90000">
                    <a:solidFill>
                      <a:srgbClr val="729FCF"/>
                    </a:solidFill>
                  </a:tcPr>
                </a:tc>
                <a:extLst>
                  <a:ext uri="{0D108BD9-81ED-4DB2-BD59-A6C34878D82A}">
                    <a16:rowId xmlns:a16="http://schemas.microsoft.com/office/drawing/2014/main" val="10001"/>
                  </a:ext>
                </a:extLst>
              </a:tr>
              <a:tr h="346840">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Indicadores de lactancia materna</a:t>
                      </a:r>
                    </a:p>
                  </a:txBody>
                  <a:tcPr marL="90000" marR="90000">
                    <a:solidFill>
                      <a:srgbClr val="729FCF"/>
                    </a:solidFill>
                  </a:tcPr>
                </a:tc>
                <a:extLst>
                  <a:ext uri="{0D108BD9-81ED-4DB2-BD59-A6C34878D82A}">
                    <a16:rowId xmlns:a16="http://schemas.microsoft.com/office/drawing/2014/main" val="10002"/>
                  </a:ext>
                </a:extLst>
              </a:tr>
              <a:tr h="202135">
                <a:tc>
                  <a:txBody>
                    <a:bodyPr/>
                    <a:lstStyle/>
                    <a:p>
                      <a:pPr marL="216000" indent="-216000">
                        <a:lnSpc>
                          <a:spcPct val="150000"/>
                        </a:lnSpc>
                        <a:buClr>
                          <a:srgbClr val="000000"/>
                        </a:buClr>
                        <a:buSzPct val="45000"/>
                        <a:buFont typeface="Wingdings"/>
                        <a:buChar char=""/>
                      </a:pPr>
                      <a:r>
                        <a:rPr lang="es" sz="800" b="0" i="0" strike="noStrike" cap="none" spc="-1" baseline="0" dirty="0">
                          <a:solidFill>
                            <a:srgbClr val="000000"/>
                          </a:solidFill>
                          <a:effectLst/>
                          <a:latin typeface="Calibri"/>
                          <a:ea typeface="Calibri"/>
                          <a:cs typeface="Calibri"/>
                        </a:rPr>
                        <a:t>Festejos</a:t>
                      </a:r>
                    </a:p>
                  </a:txBody>
                  <a:tcPr marL="90000" marR="90000">
                    <a:solidFill>
                      <a:srgbClr val="729FCF"/>
                    </a:solidFill>
                  </a:tcPr>
                </a:tc>
                <a:extLst>
                  <a:ext uri="{0D108BD9-81ED-4DB2-BD59-A6C34878D82A}">
                    <a16:rowId xmlns:a16="http://schemas.microsoft.com/office/drawing/2014/main" val="10003"/>
                  </a:ext>
                </a:extLst>
              </a:tr>
              <a:tr h="202135">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Convivencia de la comunidad</a:t>
                      </a:r>
                    </a:p>
                  </a:txBody>
                  <a:tcPr marL="90000" marR="90000">
                    <a:solidFill>
                      <a:srgbClr val="729FCF"/>
                    </a:solidFill>
                  </a:tcPr>
                </a:tc>
                <a:extLst>
                  <a:ext uri="{0D108BD9-81ED-4DB2-BD59-A6C34878D82A}">
                    <a16:rowId xmlns:a16="http://schemas.microsoft.com/office/drawing/2014/main" val="10004"/>
                  </a:ext>
                </a:extLst>
              </a:tr>
              <a:tr h="202135">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Identidad para la comunidad.</a:t>
                      </a:r>
                    </a:p>
                  </a:txBody>
                  <a:tcPr marL="90000" marR="90000">
                    <a:solidFill>
                      <a:srgbClr val="729FCF"/>
                    </a:solidFill>
                  </a:tcPr>
                </a:tc>
                <a:extLst>
                  <a:ext uri="{0D108BD9-81ED-4DB2-BD59-A6C34878D82A}">
                    <a16:rowId xmlns:a16="http://schemas.microsoft.com/office/drawing/2014/main" val="10005"/>
                  </a:ext>
                </a:extLst>
              </a:tr>
              <a:tr h="346840">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Comportamiento de alimentación familiar</a:t>
                      </a:r>
                    </a:p>
                  </a:txBody>
                  <a:tcPr marL="90000" marR="90000">
                    <a:solidFill>
                      <a:srgbClr val="729FCF"/>
                    </a:solidFill>
                  </a:tcPr>
                </a:tc>
                <a:extLst>
                  <a:ext uri="{0D108BD9-81ED-4DB2-BD59-A6C34878D82A}">
                    <a16:rowId xmlns:a16="http://schemas.microsoft.com/office/drawing/2014/main" val="10006"/>
                  </a:ext>
                </a:extLst>
              </a:tr>
              <a:tr h="202135">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Ingreso familiar</a:t>
                      </a:r>
                    </a:p>
                  </a:txBody>
                  <a:tcPr marL="90000" marR="90000">
                    <a:solidFill>
                      <a:srgbClr val="729FCF"/>
                    </a:solidFill>
                  </a:tcPr>
                </a:tc>
                <a:extLst>
                  <a:ext uri="{0D108BD9-81ED-4DB2-BD59-A6C34878D82A}">
                    <a16:rowId xmlns:a16="http://schemas.microsoft.com/office/drawing/2014/main" val="10007"/>
                  </a:ext>
                </a:extLst>
              </a:tr>
              <a:tr h="346840">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Cultura de la actividad física familiar</a:t>
                      </a:r>
                    </a:p>
                  </a:txBody>
                  <a:tcPr marL="90000" marR="90000">
                    <a:solidFill>
                      <a:srgbClr val="729FCF"/>
                    </a:solidFill>
                  </a:tcPr>
                </a:tc>
                <a:extLst>
                  <a:ext uri="{0D108BD9-81ED-4DB2-BD59-A6C34878D82A}">
                    <a16:rowId xmlns:a16="http://schemas.microsoft.com/office/drawing/2014/main" val="10008"/>
                  </a:ext>
                </a:extLst>
              </a:tr>
              <a:tr h="346840">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Opciones de alimentos impulsadas por el dinero</a:t>
                      </a:r>
                    </a:p>
                  </a:txBody>
                  <a:tcPr marL="90000" marR="90000">
                    <a:solidFill>
                      <a:srgbClr val="729FCF"/>
                    </a:solidFill>
                  </a:tcPr>
                </a:tc>
                <a:extLst>
                  <a:ext uri="{0D108BD9-81ED-4DB2-BD59-A6C34878D82A}">
                    <a16:rowId xmlns:a16="http://schemas.microsoft.com/office/drawing/2014/main" val="10009"/>
                  </a:ext>
                </a:extLst>
              </a:tr>
              <a:tr h="346840">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Enfoque en el deporte vs  la salud</a:t>
                      </a:r>
                    </a:p>
                  </a:txBody>
                  <a:tcPr marL="90000" marR="90000">
                    <a:solidFill>
                      <a:srgbClr val="729FCF"/>
                    </a:solidFill>
                  </a:tcPr>
                </a:tc>
                <a:extLst>
                  <a:ext uri="{0D108BD9-81ED-4DB2-BD59-A6C34878D82A}">
                    <a16:rowId xmlns:a16="http://schemas.microsoft.com/office/drawing/2014/main" val="10010"/>
                  </a:ext>
                </a:extLst>
              </a:tr>
              <a:tr h="202135">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La comida como recompensa</a:t>
                      </a:r>
                    </a:p>
                  </a:txBody>
                  <a:tcPr marL="90000" marR="90000">
                    <a:solidFill>
                      <a:srgbClr val="729FCF"/>
                    </a:solidFill>
                  </a:tcPr>
                </a:tc>
                <a:extLst>
                  <a:ext uri="{0D108BD9-81ED-4DB2-BD59-A6C34878D82A}">
                    <a16:rowId xmlns:a16="http://schemas.microsoft.com/office/drawing/2014/main" val="10011"/>
                  </a:ext>
                </a:extLst>
              </a:tr>
              <a:tr h="202135">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Cuidado de niños en casa</a:t>
                      </a:r>
                    </a:p>
                  </a:txBody>
                  <a:tcPr marL="90000" marR="90000">
                    <a:solidFill>
                      <a:srgbClr val="729FCF"/>
                    </a:solidFill>
                  </a:tcPr>
                </a:tc>
                <a:extLst>
                  <a:ext uri="{0D108BD9-81ED-4DB2-BD59-A6C34878D82A}">
                    <a16:rowId xmlns:a16="http://schemas.microsoft.com/office/drawing/2014/main" val="10012"/>
                  </a:ext>
                </a:extLst>
              </a:tr>
              <a:tr h="346840">
                <a:tc>
                  <a:txBody>
                    <a:bodyPr/>
                    <a:lstStyle/>
                    <a:p>
                      <a:pPr marL="216000" indent="-216000">
                        <a:lnSpc>
                          <a:spcPct val="150000"/>
                        </a:lnSpc>
                        <a:buClr>
                          <a:srgbClr val="000000"/>
                        </a:buClr>
                        <a:buSzPct val="45000"/>
                        <a:buFont typeface="Wingdings"/>
                        <a:buChar char=""/>
                      </a:pPr>
                      <a:r>
                        <a:rPr lang="es" sz="800" b="0" i="0" strike="noStrike" cap="none" spc="-1" baseline="0" dirty="0">
                          <a:solidFill>
                            <a:srgbClr val="000000"/>
                          </a:solidFill>
                          <a:effectLst/>
                          <a:latin typeface="Calibri"/>
                          <a:ea typeface="Calibri"/>
                          <a:cs typeface="Calibri"/>
                        </a:rPr>
                        <a:t>Prácticas de alimentación de los recién nacidos</a:t>
                      </a:r>
                    </a:p>
                  </a:txBody>
                  <a:tcPr marL="90000" marR="90000">
                    <a:solidFill>
                      <a:srgbClr val="729FCF"/>
                    </a:solidFill>
                  </a:tcPr>
                </a:tc>
                <a:extLst>
                  <a:ext uri="{0D108BD9-81ED-4DB2-BD59-A6C34878D82A}">
                    <a16:rowId xmlns:a16="http://schemas.microsoft.com/office/drawing/2014/main" val="10013"/>
                  </a:ext>
                </a:extLst>
              </a:tr>
              <a:tr h="346840">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Programa de educación parental</a:t>
                      </a:r>
                    </a:p>
                  </a:txBody>
                  <a:tcPr marL="90000" marR="90000">
                    <a:solidFill>
                      <a:srgbClr val="729FCF"/>
                    </a:solidFill>
                  </a:tcPr>
                </a:tc>
                <a:extLst>
                  <a:ext uri="{0D108BD9-81ED-4DB2-BD59-A6C34878D82A}">
                    <a16:rowId xmlns:a16="http://schemas.microsoft.com/office/drawing/2014/main" val="10014"/>
                  </a:ext>
                </a:extLst>
              </a:tr>
              <a:tr h="346840">
                <a:tc>
                  <a:txBody>
                    <a:bodyPr/>
                    <a:lstStyle/>
                    <a:p>
                      <a:pPr marL="171450" indent="-171450">
                        <a:lnSpc>
                          <a:spcPct val="150000"/>
                        </a:lnSpc>
                        <a:buFont typeface="Arial" panose="020B0604020202020204" pitchFamily="34" charset="0"/>
                        <a:buChar char="•"/>
                      </a:pPr>
                      <a:r>
                        <a:rPr lang="es" sz="800" b="0" i="0" strike="noStrike" cap="none" spc="-1" baseline="0" dirty="0">
                          <a:solidFill>
                            <a:srgbClr val="000000"/>
                          </a:solidFill>
                          <a:effectLst/>
                          <a:latin typeface="Calibri"/>
                          <a:ea typeface="Calibri"/>
                          <a:cs typeface="Calibri"/>
                        </a:rPr>
                        <a:t>Reconocimiento parental del peso infantil</a:t>
                      </a:r>
                    </a:p>
                  </a:txBody>
                  <a:tcPr marL="90000" marR="90000">
                    <a:solidFill>
                      <a:srgbClr val="729FCF"/>
                    </a:solidFill>
                  </a:tcPr>
                </a:tc>
                <a:extLst>
                  <a:ext uri="{0D108BD9-81ED-4DB2-BD59-A6C34878D82A}">
                    <a16:rowId xmlns:a16="http://schemas.microsoft.com/office/drawing/2014/main" val="10015"/>
                  </a:ext>
                </a:extLst>
              </a:tr>
            </a:tbl>
          </a:graphicData>
        </a:graphic>
      </p:graphicFrame>
      <p:graphicFrame>
        <p:nvGraphicFramePr>
          <p:cNvPr id="285" name="Table 6"/>
          <p:cNvGraphicFramePr>
            <a:graphicFrameLocks noGrp="1"/>
          </p:cNvGraphicFramePr>
          <p:nvPr>
            <p:extLst>
              <p:ext uri="{D42A27DB-BD31-4B8C-83A1-F6EECF244321}">
                <p14:modId xmlns:p14="http://schemas.microsoft.com/office/powerpoint/2010/main" val="4102303918"/>
              </p:ext>
            </p:extLst>
          </p:nvPr>
        </p:nvGraphicFramePr>
        <p:xfrm>
          <a:off x="5612400" y="1155240"/>
          <a:ext cx="1695960" cy="5184656"/>
        </p:xfrm>
        <a:graphic>
          <a:graphicData uri="http://schemas.openxmlformats.org/drawingml/2006/table">
            <a:tbl>
              <a:tblPr/>
              <a:tblGrid>
                <a:gridCol w="1695960">
                  <a:extLst>
                    <a:ext uri="{9D8B030D-6E8A-4147-A177-3AD203B41FA5}">
                      <a16:colId xmlns:a16="http://schemas.microsoft.com/office/drawing/2014/main" val="20000"/>
                    </a:ext>
                  </a:extLst>
                </a:gridCol>
              </a:tblGrid>
              <a:tr h="356612">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Modelización de roles parentales</a:t>
                      </a:r>
                    </a:p>
                  </a:txBody>
                  <a:tcPr marL="90000" marR="90000">
                    <a:solidFill>
                      <a:srgbClr val="729FCF"/>
                    </a:solidFill>
                  </a:tcPr>
                </a:tc>
                <a:extLst>
                  <a:ext uri="{0D108BD9-81ED-4DB2-BD59-A6C34878D82A}">
                    <a16:rowId xmlns:a16="http://schemas.microsoft.com/office/drawing/2014/main" val="10000"/>
                  </a:ext>
                </a:extLst>
              </a:tr>
              <a:tr h="207830">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Estado de peso parental</a:t>
                      </a:r>
                    </a:p>
                  </a:txBody>
                  <a:tcPr marL="90000" marR="90000">
                    <a:solidFill>
                      <a:srgbClr val="729FCF"/>
                    </a:solidFill>
                  </a:tcPr>
                </a:tc>
                <a:extLst>
                  <a:ext uri="{0D108BD9-81ED-4DB2-BD59-A6C34878D82A}">
                    <a16:rowId xmlns:a16="http://schemas.microsoft.com/office/drawing/2014/main" val="10001"/>
                  </a:ext>
                </a:extLst>
              </a:tr>
              <a:tr h="207830">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Estilo y habilidades de crianza</a:t>
                      </a:r>
                    </a:p>
                  </a:txBody>
                  <a:tcPr marL="90000" marR="90000">
                    <a:solidFill>
                      <a:srgbClr val="729FCF"/>
                    </a:solidFill>
                  </a:tcPr>
                </a:tc>
                <a:extLst>
                  <a:ext uri="{0D108BD9-81ED-4DB2-BD59-A6C34878D82A}">
                    <a16:rowId xmlns:a16="http://schemas.microsoft.com/office/drawing/2014/main" val="10002"/>
                  </a:ext>
                </a:extLst>
              </a:tr>
              <a:tr h="207830">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Poder para molestar</a:t>
                      </a:r>
                    </a:p>
                  </a:txBody>
                  <a:tcPr marL="90000" marR="90000">
                    <a:solidFill>
                      <a:srgbClr val="729FCF"/>
                    </a:solidFill>
                  </a:tcPr>
                </a:tc>
                <a:extLst>
                  <a:ext uri="{0D108BD9-81ED-4DB2-BD59-A6C34878D82A}">
                    <a16:rowId xmlns:a16="http://schemas.microsoft.com/office/drawing/2014/main" val="10003"/>
                  </a:ext>
                </a:extLst>
              </a:tr>
              <a:tr h="356612">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Calidad de los almuerzos para llevar</a:t>
                      </a:r>
                    </a:p>
                  </a:txBody>
                  <a:tcPr marL="90000" marR="90000">
                    <a:solidFill>
                      <a:srgbClr val="729FCF"/>
                    </a:solidFill>
                  </a:tcPr>
                </a:tc>
                <a:extLst>
                  <a:ext uri="{0D108BD9-81ED-4DB2-BD59-A6C34878D82A}">
                    <a16:rowId xmlns:a16="http://schemas.microsoft.com/office/drawing/2014/main" val="10004"/>
                  </a:ext>
                </a:extLst>
              </a:tr>
              <a:tr h="356612">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Entornos de actividad física seguros</a:t>
                      </a:r>
                    </a:p>
                  </a:txBody>
                  <a:tcPr marL="90000" marR="90000">
                    <a:solidFill>
                      <a:srgbClr val="729FCF"/>
                    </a:solidFill>
                  </a:tcPr>
                </a:tc>
                <a:extLst>
                  <a:ext uri="{0D108BD9-81ED-4DB2-BD59-A6C34878D82A}">
                    <a16:rowId xmlns:a16="http://schemas.microsoft.com/office/drawing/2014/main" val="10005"/>
                  </a:ext>
                </a:extLst>
              </a:tr>
              <a:tr h="207830">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Aislamiento social</a:t>
                      </a:r>
                    </a:p>
                  </a:txBody>
                  <a:tcPr marL="90000" marR="90000">
                    <a:solidFill>
                      <a:srgbClr val="729FCF"/>
                    </a:solidFill>
                  </a:tcPr>
                </a:tc>
                <a:extLst>
                  <a:ext uri="{0D108BD9-81ED-4DB2-BD59-A6C34878D82A}">
                    <a16:rowId xmlns:a16="http://schemas.microsoft.com/office/drawing/2014/main" val="10006"/>
                  </a:ext>
                </a:extLst>
              </a:tr>
              <a:tr h="207830">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motivación social</a:t>
                      </a:r>
                    </a:p>
                  </a:txBody>
                  <a:tcPr marL="90000" marR="90000">
                    <a:solidFill>
                      <a:srgbClr val="729FCF"/>
                    </a:solidFill>
                  </a:tcPr>
                </a:tc>
                <a:extLst>
                  <a:ext uri="{0D108BD9-81ED-4DB2-BD59-A6C34878D82A}">
                    <a16:rowId xmlns:a16="http://schemas.microsoft.com/office/drawing/2014/main" val="10007"/>
                  </a:ext>
                </a:extLst>
              </a:tr>
              <a:tr h="356612">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Disponibilidad de alimentos no saludables en el hogar</a:t>
                      </a:r>
                    </a:p>
                  </a:txBody>
                  <a:tcPr marL="90000" marR="90000">
                    <a:solidFill>
                      <a:srgbClr val="729FCF"/>
                    </a:solidFill>
                  </a:tcPr>
                </a:tc>
                <a:extLst>
                  <a:ext uri="{0D108BD9-81ED-4DB2-BD59-A6C34878D82A}">
                    <a16:rowId xmlns:a16="http://schemas.microsoft.com/office/drawing/2014/main" val="10008"/>
                  </a:ext>
                </a:extLst>
              </a:tr>
              <a:tr h="207830">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Adopción de comidas escolares</a:t>
                      </a:r>
                    </a:p>
                  </a:txBody>
                  <a:tcPr marL="90000" marR="90000">
                    <a:solidFill>
                      <a:srgbClr val="729FCF"/>
                    </a:solidFill>
                  </a:tcPr>
                </a:tc>
                <a:extLst>
                  <a:ext uri="{0D108BD9-81ED-4DB2-BD59-A6C34878D82A}">
                    <a16:rowId xmlns:a16="http://schemas.microsoft.com/office/drawing/2014/main" val="10009"/>
                  </a:ext>
                </a:extLst>
              </a:tr>
              <a:tr h="207830">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Período de destete</a:t>
                      </a:r>
                    </a:p>
                  </a:txBody>
                  <a:tcPr marL="90000" marR="90000">
                    <a:solidFill>
                      <a:srgbClr val="729FCF"/>
                    </a:solidFill>
                  </a:tcPr>
                </a:tc>
                <a:extLst>
                  <a:ext uri="{0D108BD9-81ED-4DB2-BD59-A6C34878D82A}">
                    <a16:rowId xmlns:a16="http://schemas.microsoft.com/office/drawing/2014/main" val="10010"/>
                  </a:ext>
                </a:extLst>
              </a:tr>
              <a:tr h="207830">
                <a:tc>
                  <a:txBody>
                    <a:bodyPr/>
                    <a:lstStyle/>
                    <a:p>
                      <a:pPr marL="216000" indent="-216000">
                        <a:lnSpc>
                          <a:spcPct val="150000"/>
                        </a:lnSpc>
                        <a:buClr>
                          <a:srgbClr val="000000"/>
                        </a:buClr>
                        <a:buSzPct val="45000"/>
                        <a:buFont typeface="Wingdings"/>
                        <a:buChar char=""/>
                      </a:pPr>
                      <a:r>
                        <a:rPr lang="es" sz="800" b="1" i="0" strike="noStrike" cap="none" spc="-1" baseline="0">
                          <a:solidFill>
                            <a:srgbClr val="000000"/>
                          </a:solidFill>
                          <a:effectLst/>
                          <a:latin typeface="Calibri"/>
                          <a:ea typeface="Calibri"/>
                          <a:cs typeface="Calibri"/>
                        </a:rPr>
                        <a:t>Control infantil de la dieta</a:t>
                      </a:r>
                    </a:p>
                  </a:txBody>
                  <a:tcPr marL="90000" marR="90000">
                    <a:solidFill>
                      <a:srgbClr val="729FCF"/>
                    </a:solidFill>
                  </a:tcPr>
                </a:tc>
                <a:extLst>
                  <a:ext uri="{0D108BD9-81ED-4DB2-BD59-A6C34878D82A}">
                    <a16:rowId xmlns:a16="http://schemas.microsoft.com/office/drawing/2014/main" val="10011"/>
                  </a:ext>
                </a:extLst>
              </a:tr>
              <a:tr h="356612">
                <a:tc>
                  <a:txBody>
                    <a:bodyPr/>
                    <a:lstStyle/>
                    <a:p>
                      <a:pPr marL="216000" indent="-216000">
                        <a:lnSpc>
                          <a:spcPct val="150000"/>
                        </a:lnSpc>
                        <a:buClr>
                          <a:srgbClr val="000000"/>
                        </a:buClr>
                        <a:buSzPct val="45000"/>
                        <a:buFont typeface="Wingdings"/>
                        <a:buChar char=""/>
                      </a:pPr>
                      <a:r>
                        <a:rPr lang="es" sz="800" b="1" i="0" strike="noStrike" cap="none" spc="-1" baseline="0">
                          <a:solidFill>
                            <a:srgbClr val="000000"/>
                          </a:solidFill>
                          <a:effectLst/>
                          <a:latin typeface="Calibri"/>
                          <a:ea typeface="Calibri"/>
                          <a:cs typeface="Calibri"/>
                        </a:rPr>
                        <a:t>Deseo de acabar con la tensión</a:t>
                      </a:r>
                    </a:p>
                  </a:txBody>
                  <a:tcPr marL="90000" marR="90000">
                    <a:solidFill>
                      <a:srgbClr val="729FCF"/>
                    </a:solidFill>
                  </a:tcPr>
                </a:tc>
                <a:extLst>
                  <a:ext uri="{0D108BD9-81ED-4DB2-BD59-A6C34878D82A}">
                    <a16:rowId xmlns:a16="http://schemas.microsoft.com/office/drawing/2014/main" val="10012"/>
                  </a:ext>
                </a:extLst>
              </a:tr>
              <a:tr h="207830">
                <a:tc>
                  <a:txBody>
                    <a:bodyPr/>
                    <a:lstStyle/>
                    <a:p>
                      <a:pPr marL="216000" indent="-216000">
                        <a:lnSpc>
                          <a:spcPct val="150000"/>
                        </a:lnSpc>
                        <a:buClr>
                          <a:srgbClr val="000000"/>
                        </a:buClr>
                        <a:buSzPct val="45000"/>
                        <a:buFont typeface="Wingdings"/>
                        <a:buChar char=""/>
                      </a:pPr>
                      <a:r>
                        <a:rPr lang="es" sz="800" b="1" i="0" strike="noStrike" cap="none" spc="-1" baseline="0">
                          <a:solidFill>
                            <a:srgbClr val="000000"/>
                          </a:solidFill>
                          <a:effectLst/>
                          <a:latin typeface="Calibri"/>
                          <a:ea typeface="Calibri"/>
                          <a:cs typeface="Calibri"/>
                        </a:rPr>
                        <a:t>Interacción social cara a cara</a:t>
                      </a:r>
                    </a:p>
                  </a:txBody>
                  <a:tcPr marL="90000" marR="90000">
                    <a:solidFill>
                      <a:srgbClr val="729FCF"/>
                    </a:solidFill>
                  </a:tcPr>
                </a:tc>
                <a:extLst>
                  <a:ext uri="{0D108BD9-81ED-4DB2-BD59-A6C34878D82A}">
                    <a16:rowId xmlns:a16="http://schemas.microsoft.com/office/drawing/2014/main" val="10013"/>
                  </a:ext>
                </a:extLst>
              </a:tr>
              <a:tr h="356612">
                <a:tc>
                  <a:txBody>
                    <a:bodyPr/>
                    <a:lstStyle/>
                    <a:p>
                      <a:pPr marL="216000" indent="-216000">
                        <a:lnSpc>
                          <a:spcPct val="150000"/>
                        </a:lnSpc>
                        <a:buClr>
                          <a:srgbClr val="000000"/>
                        </a:buClr>
                        <a:buSzPct val="45000"/>
                        <a:buFont typeface="Wingdings"/>
                        <a:buChar char=""/>
                      </a:pPr>
                      <a:r>
                        <a:rPr lang="es" sz="800" b="1" i="0" strike="noStrike" cap="none" spc="-1" baseline="0" dirty="0">
                          <a:solidFill>
                            <a:srgbClr val="000000"/>
                          </a:solidFill>
                          <a:effectLst/>
                          <a:latin typeface="Calibri"/>
                          <a:ea typeface="Calibri"/>
                          <a:cs typeface="Calibri"/>
                        </a:rPr>
                        <a:t>Oportunidad para la actividad por equipos</a:t>
                      </a:r>
                    </a:p>
                  </a:txBody>
                  <a:tcPr marL="90000" marR="90000">
                    <a:solidFill>
                      <a:srgbClr val="729FCF"/>
                    </a:solidFill>
                  </a:tcPr>
                </a:tc>
                <a:extLst>
                  <a:ext uri="{0D108BD9-81ED-4DB2-BD59-A6C34878D82A}">
                    <a16:rowId xmlns:a16="http://schemas.microsoft.com/office/drawing/2014/main" val="10014"/>
                  </a:ext>
                </a:extLst>
              </a:tr>
              <a:tr h="207830">
                <a:tc>
                  <a:txBody>
                    <a:bodyPr/>
                    <a:lstStyle/>
                    <a:p>
                      <a:pPr marL="216000" indent="-216000">
                        <a:lnSpc>
                          <a:spcPct val="150000"/>
                        </a:lnSpc>
                        <a:buClr>
                          <a:srgbClr val="000000"/>
                        </a:buClr>
                        <a:buSzPct val="45000"/>
                        <a:buFont typeface="Wingdings"/>
                        <a:buChar char=""/>
                      </a:pPr>
                      <a:r>
                        <a:rPr lang="es" sz="800" b="1" i="0" strike="noStrike" cap="none" spc="-1" baseline="0" dirty="0">
                          <a:solidFill>
                            <a:srgbClr val="000000"/>
                          </a:solidFill>
                          <a:effectLst/>
                          <a:latin typeface="Calibri"/>
                          <a:ea typeface="Calibri"/>
                          <a:cs typeface="Calibri"/>
                        </a:rPr>
                        <a:t>Control parental</a:t>
                      </a:r>
                    </a:p>
                  </a:txBody>
                  <a:tcPr marL="90000" marR="90000">
                    <a:solidFill>
                      <a:srgbClr val="729FCF"/>
                    </a:solidFill>
                  </a:tcPr>
                </a:tc>
                <a:extLst>
                  <a:ext uri="{0D108BD9-81ED-4DB2-BD59-A6C34878D82A}">
                    <a16:rowId xmlns:a16="http://schemas.microsoft.com/office/drawing/2014/main" val="10015"/>
                  </a:ext>
                </a:extLst>
              </a:tr>
            </a:tbl>
          </a:graphicData>
        </a:graphic>
      </p:graphicFrame>
      <p:graphicFrame>
        <p:nvGraphicFramePr>
          <p:cNvPr id="286" name="Table 7"/>
          <p:cNvGraphicFramePr>
            <a:graphicFrameLocks noGrp="1"/>
          </p:cNvGraphicFramePr>
          <p:nvPr>
            <p:extLst>
              <p:ext uri="{D42A27DB-BD31-4B8C-83A1-F6EECF244321}">
                <p14:modId xmlns:p14="http://schemas.microsoft.com/office/powerpoint/2010/main" val="1380627469"/>
              </p:ext>
            </p:extLst>
          </p:nvPr>
        </p:nvGraphicFramePr>
        <p:xfrm>
          <a:off x="5612400" y="6339896"/>
          <a:ext cx="1707840" cy="4090231"/>
        </p:xfrm>
        <a:graphic>
          <a:graphicData uri="http://schemas.openxmlformats.org/drawingml/2006/table">
            <a:tbl>
              <a:tblPr/>
              <a:tblGrid>
                <a:gridCol w="1707840">
                  <a:extLst>
                    <a:ext uri="{9D8B030D-6E8A-4147-A177-3AD203B41FA5}">
                      <a16:colId xmlns:a16="http://schemas.microsoft.com/office/drawing/2014/main" val="20000"/>
                    </a:ext>
                  </a:extLst>
                </a:gridCol>
              </a:tblGrid>
              <a:tr h="347262">
                <a:tc>
                  <a:txBody>
                    <a:bodyPr/>
                    <a:lstStyle/>
                    <a:p>
                      <a:pPr marL="216000" indent="-216000">
                        <a:lnSpc>
                          <a:spcPct val="150000"/>
                        </a:lnSpc>
                        <a:buClr>
                          <a:srgbClr val="000000"/>
                        </a:buClr>
                        <a:buSzPct val="45000"/>
                        <a:buFont typeface="Wingdings"/>
                        <a:buChar char=""/>
                      </a:pPr>
                      <a:r>
                        <a:rPr lang="es" sz="800" b="1" i="0" strike="noStrike" cap="none" spc="-1" baseline="0" dirty="0">
                          <a:solidFill>
                            <a:srgbClr val="FFFFFF"/>
                          </a:solidFill>
                          <a:effectLst/>
                          <a:latin typeface="Calibri"/>
                          <a:ea typeface="Calibri"/>
                          <a:cs typeface="Calibri"/>
                        </a:rPr>
                        <a:t>Condiciones de vida y de trabajo</a:t>
                      </a:r>
                    </a:p>
                  </a:txBody>
                  <a:tcPr marL="90000" marR="90000">
                    <a:solidFill>
                      <a:srgbClr val="729FCF"/>
                    </a:solidFill>
                  </a:tcPr>
                </a:tc>
                <a:extLst>
                  <a:ext uri="{0D108BD9-81ED-4DB2-BD59-A6C34878D82A}">
                    <a16:rowId xmlns:a16="http://schemas.microsoft.com/office/drawing/2014/main" val="10000"/>
                  </a:ext>
                </a:extLst>
              </a:tr>
              <a:tr h="347262">
                <a:tc>
                  <a:txBody>
                    <a:bodyPr/>
                    <a:lstStyle/>
                    <a:p>
                      <a:pPr marL="216000" indent="-216000">
                        <a:lnSpc>
                          <a:spcPct val="150000"/>
                        </a:lnSpc>
                        <a:buClr>
                          <a:srgbClr val="000000"/>
                        </a:buClr>
                        <a:buSzPct val="45000"/>
                        <a:buFont typeface="Wingdings"/>
                        <a:buChar char=""/>
                      </a:pPr>
                      <a:r>
                        <a:rPr lang="es" sz="800" b="0" i="0" strike="noStrike" cap="none" spc="-1" baseline="0" dirty="0">
                          <a:solidFill>
                            <a:srgbClr val="000000"/>
                          </a:solidFill>
                          <a:effectLst/>
                          <a:latin typeface="Calibri"/>
                          <a:ea typeface="Calibri"/>
                          <a:cs typeface="Calibri"/>
                        </a:rPr>
                        <a:t>Acceso a máquinas expendedoras</a:t>
                      </a:r>
                    </a:p>
                  </a:txBody>
                  <a:tcPr marL="90000" marR="90000">
                    <a:solidFill>
                      <a:srgbClr val="729FCF"/>
                    </a:solidFill>
                  </a:tcPr>
                </a:tc>
                <a:extLst>
                  <a:ext uri="{0D108BD9-81ED-4DB2-BD59-A6C34878D82A}">
                    <a16:rowId xmlns:a16="http://schemas.microsoft.com/office/drawing/2014/main" val="10001"/>
                  </a:ext>
                </a:extLst>
              </a:tr>
              <a:tr h="202381">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Infraestructura de viajes activa</a:t>
                      </a:r>
                    </a:p>
                  </a:txBody>
                  <a:tcPr marL="90000" marR="90000">
                    <a:solidFill>
                      <a:srgbClr val="729FCF"/>
                    </a:solidFill>
                  </a:tcPr>
                </a:tc>
                <a:extLst>
                  <a:ext uri="{0D108BD9-81ED-4DB2-BD59-A6C34878D82A}">
                    <a16:rowId xmlns:a16="http://schemas.microsoft.com/office/drawing/2014/main" val="10002"/>
                  </a:ext>
                </a:extLst>
              </a:tr>
              <a:tr h="202381">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Calidad del aire</a:t>
                      </a:r>
                    </a:p>
                  </a:txBody>
                  <a:tcPr marL="90000" marR="90000">
                    <a:solidFill>
                      <a:srgbClr val="729FCF"/>
                    </a:solidFill>
                  </a:tcPr>
                </a:tc>
                <a:extLst>
                  <a:ext uri="{0D108BD9-81ED-4DB2-BD59-A6C34878D82A}">
                    <a16:rowId xmlns:a16="http://schemas.microsoft.com/office/drawing/2014/main" val="10003"/>
                  </a:ext>
                </a:extLst>
              </a:tr>
              <a:tr h="347262">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Atractivo de las instalaciones/espacios locales</a:t>
                      </a:r>
                    </a:p>
                  </a:txBody>
                  <a:tcPr marL="90000" marR="90000">
                    <a:solidFill>
                      <a:srgbClr val="729FCF"/>
                    </a:solidFill>
                  </a:tcPr>
                </a:tc>
                <a:extLst>
                  <a:ext uri="{0D108BD9-81ED-4DB2-BD59-A6C34878D82A}">
                    <a16:rowId xmlns:a16="http://schemas.microsoft.com/office/drawing/2014/main" val="10004"/>
                  </a:ext>
                </a:extLst>
              </a:tr>
              <a:tr h="347262">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Atractivo de las comidas escolares</a:t>
                      </a:r>
                    </a:p>
                  </a:txBody>
                  <a:tcPr marL="90000" marR="90000">
                    <a:solidFill>
                      <a:srgbClr val="729FCF"/>
                    </a:solidFill>
                  </a:tcPr>
                </a:tc>
                <a:extLst>
                  <a:ext uri="{0D108BD9-81ED-4DB2-BD59-A6C34878D82A}">
                    <a16:rowId xmlns:a16="http://schemas.microsoft.com/office/drawing/2014/main" val="10005"/>
                  </a:ext>
                </a:extLst>
              </a:tr>
              <a:tr h="347262">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Disponibilidad de transporte público</a:t>
                      </a:r>
                    </a:p>
                  </a:txBody>
                  <a:tcPr marL="90000" marR="90000">
                    <a:solidFill>
                      <a:srgbClr val="729FCF"/>
                    </a:solidFill>
                  </a:tcPr>
                </a:tc>
                <a:extLst>
                  <a:ext uri="{0D108BD9-81ED-4DB2-BD59-A6C34878D82A}">
                    <a16:rowId xmlns:a16="http://schemas.microsoft.com/office/drawing/2014/main" val="10006"/>
                  </a:ext>
                </a:extLst>
              </a:tr>
              <a:tr h="347262">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Disponibilidad de modelos a seguir en la escuela</a:t>
                      </a:r>
                    </a:p>
                  </a:txBody>
                  <a:tcPr marL="90000" marR="90000">
                    <a:solidFill>
                      <a:srgbClr val="729FCF"/>
                    </a:solidFill>
                  </a:tcPr>
                </a:tc>
                <a:extLst>
                  <a:ext uri="{0D108BD9-81ED-4DB2-BD59-A6C34878D82A}">
                    <a16:rowId xmlns:a16="http://schemas.microsoft.com/office/drawing/2014/main" val="10007"/>
                  </a:ext>
                </a:extLst>
              </a:tr>
              <a:tr h="347262">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Oportunidades disponibles de actividad física</a:t>
                      </a:r>
                    </a:p>
                  </a:txBody>
                  <a:tcPr marL="90000" marR="90000">
                    <a:solidFill>
                      <a:srgbClr val="729FCF"/>
                    </a:solidFill>
                  </a:tcPr>
                </a:tc>
                <a:extLst>
                  <a:ext uri="{0D108BD9-81ED-4DB2-BD59-A6C34878D82A}">
                    <a16:rowId xmlns:a16="http://schemas.microsoft.com/office/drawing/2014/main" val="10008"/>
                  </a:ext>
                </a:extLst>
              </a:tr>
              <a:tr h="202381">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Cultura del pastel</a:t>
                      </a:r>
                    </a:p>
                  </a:txBody>
                  <a:tcPr marL="90000" marR="90000">
                    <a:solidFill>
                      <a:srgbClr val="729FCF"/>
                    </a:solidFill>
                  </a:tcPr>
                </a:tc>
                <a:extLst>
                  <a:ext uri="{0D108BD9-81ED-4DB2-BD59-A6C34878D82A}">
                    <a16:rowId xmlns:a16="http://schemas.microsoft.com/office/drawing/2014/main" val="10009"/>
                  </a:ext>
                </a:extLst>
              </a:tr>
              <a:tr h="202381">
                <a:tc>
                  <a:txBody>
                    <a:bodyPr/>
                    <a:lstStyle/>
                    <a:p>
                      <a:pPr marL="216000" indent="-216000">
                        <a:lnSpc>
                          <a:spcPct val="150000"/>
                        </a:lnSpc>
                        <a:buClr>
                          <a:srgbClr val="000000"/>
                        </a:buClr>
                        <a:buSzPct val="45000"/>
                        <a:buFont typeface="Wingdings"/>
                        <a:buChar char=""/>
                      </a:pPr>
                      <a:r>
                        <a:rPr lang="es" sz="800" b="0" i="0" strike="noStrike" cap="none" spc="-1" baseline="0" dirty="0">
                          <a:solidFill>
                            <a:srgbClr val="000000"/>
                          </a:solidFill>
                          <a:effectLst/>
                          <a:latin typeface="Calibri"/>
                          <a:ea typeface="Calibri"/>
                          <a:cs typeface="Calibri"/>
                        </a:rPr>
                        <a:t>Uso del coche</a:t>
                      </a:r>
                    </a:p>
                  </a:txBody>
                  <a:tcPr marL="90000" marR="90000">
                    <a:solidFill>
                      <a:srgbClr val="729FCF"/>
                    </a:solidFill>
                  </a:tcPr>
                </a:tc>
                <a:extLst>
                  <a:ext uri="{0D108BD9-81ED-4DB2-BD59-A6C34878D82A}">
                    <a16:rowId xmlns:a16="http://schemas.microsoft.com/office/drawing/2014/main" val="10010"/>
                  </a:ext>
                </a:extLst>
              </a:tr>
            </a:tbl>
          </a:graphicData>
        </a:graphic>
      </p:graphicFrame>
      <p:graphicFrame>
        <p:nvGraphicFramePr>
          <p:cNvPr id="287" name="Table 8"/>
          <p:cNvGraphicFramePr>
            <a:graphicFrameLocks noGrp="1"/>
          </p:cNvGraphicFramePr>
          <p:nvPr>
            <p:extLst>
              <p:ext uri="{D42A27DB-BD31-4B8C-83A1-F6EECF244321}">
                <p14:modId xmlns:p14="http://schemas.microsoft.com/office/powerpoint/2010/main" val="878280304"/>
              </p:ext>
            </p:extLst>
          </p:nvPr>
        </p:nvGraphicFramePr>
        <p:xfrm>
          <a:off x="7427880" y="1193400"/>
          <a:ext cx="1551600" cy="9971544"/>
        </p:xfrm>
        <a:graphic>
          <a:graphicData uri="http://schemas.openxmlformats.org/drawingml/2006/table">
            <a:tbl>
              <a:tblPr/>
              <a:tblGrid>
                <a:gridCol w="1551600">
                  <a:extLst>
                    <a:ext uri="{9D8B030D-6E8A-4147-A177-3AD203B41FA5}">
                      <a16:colId xmlns:a16="http://schemas.microsoft.com/office/drawing/2014/main" val="20000"/>
                    </a:ext>
                  </a:extLst>
                </a:gridCol>
              </a:tblGrid>
              <a:tr h="433809">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Disponibilidad de opciones en supermercados</a:t>
                      </a:r>
                    </a:p>
                  </a:txBody>
                  <a:tcPr marL="90000" marR="90000">
                    <a:solidFill>
                      <a:srgbClr val="729FCF"/>
                    </a:solidFill>
                  </a:tcPr>
                </a:tc>
                <a:extLst>
                  <a:ext uri="{0D108BD9-81ED-4DB2-BD59-A6C34878D82A}">
                    <a16:rowId xmlns:a16="http://schemas.microsoft.com/office/drawing/2014/main" val="10000"/>
                  </a:ext>
                </a:extLst>
              </a:tr>
              <a:tr h="433809">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Perspectivas de la comunidad</a:t>
                      </a:r>
                    </a:p>
                  </a:txBody>
                  <a:tcPr marL="90000" marR="90000">
                    <a:solidFill>
                      <a:srgbClr val="729FCF"/>
                    </a:solidFill>
                  </a:tcPr>
                </a:tc>
                <a:extLst>
                  <a:ext uri="{0D108BD9-81ED-4DB2-BD59-A6C34878D82A}">
                    <a16:rowId xmlns:a16="http://schemas.microsoft.com/office/drawing/2014/main" val="10001"/>
                  </a:ext>
                </a:extLst>
              </a:tr>
              <a:tr h="433809">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Disponibilidad de equipos de cocina</a:t>
                      </a:r>
                    </a:p>
                  </a:txBody>
                  <a:tcPr marL="90000" marR="90000">
                    <a:solidFill>
                      <a:srgbClr val="729FCF"/>
                    </a:solidFill>
                  </a:tcPr>
                </a:tc>
                <a:extLst>
                  <a:ext uri="{0D108BD9-81ED-4DB2-BD59-A6C34878D82A}">
                    <a16:rowId xmlns:a16="http://schemas.microsoft.com/office/drawing/2014/main" val="10002"/>
                  </a:ext>
                </a:extLst>
              </a:tr>
              <a:tr h="433809">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Costo de los alimentos en el lugar de trabajo</a:t>
                      </a:r>
                    </a:p>
                  </a:txBody>
                  <a:tcPr marL="90000" marR="90000">
                    <a:solidFill>
                      <a:srgbClr val="729FCF"/>
                    </a:solidFill>
                  </a:tcPr>
                </a:tc>
                <a:extLst>
                  <a:ext uri="{0D108BD9-81ED-4DB2-BD59-A6C34878D82A}">
                    <a16:rowId xmlns:a16="http://schemas.microsoft.com/office/drawing/2014/main" val="10003"/>
                  </a:ext>
                </a:extLst>
              </a:tr>
              <a:tr h="433809">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Instalaciones disponibles en el trabajo (alimentación)</a:t>
                      </a:r>
                    </a:p>
                  </a:txBody>
                  <a:tcPr marL="90000" marR="90000">
                    <a:solidFill>
                      <a:srgbClr val="729FCF"/>
                    </a:solidFill>
                  </a:tcPr>
                </a:tc>
                <a:extLst>
                  <a:ext uri="{0D108BD9-81ED-4DB2-BD59-A6C34878D82A}">
                    <a16:rowId xmlns:a16="http://schemas.microsoft.com/office/drawing/2014/main" val="10004"/>
                  </a:ext>
                </a:extLst>
              </a:tr>
              <a:tr h="614798">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Instalaciones disponibles en el trabajo (actividad física)</a:t>
                      </a:r>
                    </a:p>
                  </a:txBody>
                  <a:tcPr marL="90000" marR="90000">
                    <a:solidFill>
                      <a:srgbClr val="729FCF"/>
                    </a:solidFill>
                  </a:tcPr>
                </a:tc>
                <a:extLst>
                  <a:ext uri="{0D108BD9-81ED-4DB2-BD59-A6C34878D82A}">
                    <a16:rowId xmlns:a16="http://schemas.microsoft.com/office/drawing/2014/main" val="10005"/>
                  </a:ext>
                </a:extLst>
              </a:tr>
              <a:tr h="433809">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Promociones de comida rápida</a:t>
                      </a:r>
                    </a:p>
                  </a:txBody>
                  <a:tcPr marL="90000" marR="90000">
                    <a:solidFill>
                      <a:srgbClr val="729FCF"/>
                    </a:solidFill>
                  </a:tcPr>
                </a:tc>
                <a:extLst>
                  <a:ext uri="{0D108BD9-81ED-4DB2-BD59-A6C34878D82A}">
                    <a16:rowId xmlns:a16="http://schemas.microsoft.com/office/drawing/2014/main" val="10006"/>
                  </a:ext>
                </a:extLst>
              </a:tr>
              <a:tr h="252820">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Seguridad alimentaria</a:t>
                      </a:r>
                    </a:p>
                  </a:txBody>
                  <a:tcPr marL="90000" marR="90000">
                    <a:solidFill>
                      <a:srgbClr val="729FCF"/>
                    </a:solidFill>
                  </a:tcPr>
                </a:tc>
                <a:extLst>
                  <a:ext uri="{0D108BD9-81ED-4DB2-BD59-A6C34878D82A}">
                    <a16:rowId xmlns:a16="http://schemas.microsoft.com/office/drawing/2014/main" val="10007"/>
                  </a:ext>
                </a:extLst>
              </a:tr>
              <a:tr h="433809">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Educación alimentaria en la escuela</a:t>
                      </a:r>
                    </a:p>
                  </a:txBody>
                  <a:tcPr marL="90000" marR="90000">
                    <a:solidFill>
                      <a:srgbClr val="729FCF"/>
                    </a:solidFill>
                  </a:tcPr>
                </a:tc>
                <a:extLst>
                  <a:ext uri="{0D108BD9-81ED-4DB2-BD59-A6C34878D82A}">
                    <a16:rowId xmlns:a16="http://schemas.microsoft.com/office/drawing/2014/main" val="10008"/>
                  </a:ext>
                </a:extLst>
              </a:tr>
              <a:tr h="252820">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Formulación de alimentos</a:t>
                      </a:r>
                    </a:p>
                  </a:txBody>
                  <a:tcPr marL="90000" marR="90000">
                    <a:solidFill>
                      <a:srgbClr val="729FCF"/>
                    </a:solidFill>
                  </a:tcPr>
                </a:tc>
                <a:extLst>
                  <a:ext uri="{0D108BD9-81ED-4DB2-BD59-A6C34878D82A}">
                    <a16:rowId xmlns:a16="http://schemas.microsoft.com/office/drawing/2014/main" val="10009"/>
                  </a:ext>
                </a:extLst>
              </a:tr>
              <a:tr h="252820">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Sin ingredientes ocultos.</a:t>
                      </a:r>
                    </a:p>
                  </a:txBody>
                  <a:tcPr marL="90000" marR="90000">
                    <a:solidFill>
                      <a:srgbClr val="729FCF"/>
                    </a:solidFill>
                  </a:tcPr>
                </a:tc>
                <a:extLst>
                  <a:ext uri="{0D108BD9-81ED-4DB2-BD59-A6C34878D82A}">
                    <a16:rowId xmlns:a16="http://schemas.microsoft.com/office/drawing/2014/main" val="10010"/>
                  </a:ext>
                </a:extLst>
              </a:tr>
              <a:tr h="433809">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Inclusividad de la oferta de PE</a:t>
                      </a:r>
                    </a:p>
                  </a:txBody>
                  <a:tcPr marL="90000" marR="90000">
                    <a:solidFill>
                      <a:srgbClr val="729FCF"/>
                    </a:solidFill>
                  </a:tcPr>
                </a:tc>
                <a:extLst>
                  <a:ext uri="{0D108BD9-81ED-4DB2-BD59-A6C34878D82A}">
                    <a16:rowId xmlns:a16="http://schemas.microsoft.com/office/drawing/2014/main" val="10011"/>
                  </a:ext>
                </a:extLst>
              </a:tr>
              <a:tr h="433809">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Duración de los descansos de trabajo</a:t>
                      </a:r>
                    </a:p>
                  </a:txBody>
                  <a:tcPr marL="90000" marR="90000">
                    <a:solidFill>
                      <a:srgbClr val="729FCF"/>
                    </a:solidFill>
                  </a:tcPr>
                </a:tc>
                <a:extLst>
                  <a:ext uri="{0D108BD9-81ED-4DB2-BD59-A6C34878D82A}">
                    <a16:rowId xmlns:a16="http://schemas.microsoft.com/office/drawing/2014/main" val="10012"/>
                  </a:ext>
                </a:extLst>
              </a:tr>
              <a:tr h="252820">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Cantidad de tarea:</a:t>
                      </a:r>
                    </a:p>
                  </a:txBody>
                  <a:tcPr marL="90000" marR="90000">
                    <a:solidFill>
                      <a:srgbClr val="729FCF"/>
                    </a:solidFill>
                  </a:tcPr>
                </a:tc>
                <a:extLst>
                  <a:ext uri="{0D108BD9-81ED-4DB2-BD59-A6C34878D82A}">
                    <a16:rowId xmlns:a16="http://schemas.microsoft.com/office/drawing/2014/main" val="10013"/>
                  </a:ext>
                </a:extLst>
              </a:tr>
              <a:tr h="433809">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Nivel de actividad física ocupacional</a:t>
                      </a:r>
                    </a:p>
                  </a:txBody>
                  <a:tcPr marL="90000" marR="90000">
                    <a:solidFill>
                      <a:srgbClr val="729FCF"/>
                    </a:solidFill>
                  </a:tcPr>
                </a:tc>
                <a:extLst>
                  <a:ext uri="{0D108BD9-81ED-4DB2-BD59-A6C34878D82A}">
                    <a16:rowId xmlns:a16="http://schemas.microsoft.com/office/drawing/2014/main" val="10014"/>
                  </a:ext>
                </a:extLst>
              </a:tr>
              <a:tr h="433809">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Nivel de tiempo libre personal</a:t>
                      </a:r>
                    </a:p>
                  </a:txBody>
                  <a:tcPr marL="90000" marR="90000">
                    <a:solidFill>
                      <a:srgbClr val="729FCF"/>
                    </a:solidFill>
                  </a:tcPr>
                </a:tc>
                <a:extLst>
                  <a:ext uri="{0D108BD9-81ED-4DB2-BD59-A6C34878D82A}">
                    <a16:rowId xmlns:a16="http://schemas.microsoft.com/office/drawing/2014/main" val="10015"/>
                  </a:ext>
                </a:extLst>
              </a:tr>
              <a:tr h="433809">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Producción local de alimentos.</a:t>
                      </a:r>
                    </a:p>
                  </a:txBody>
                  <a:tcPr marL="90000" marR="90000">
                    <a:solidFill>
                      <a:srgbClr val="729FCF"/>
                    </a:solidFill>
                  </a:tcPr>
                </a:tc>
                <a:extLst>
                  <a:ext uri="{0D108BD9-81ED-4DB2-BD59-A6C34878D82A}">
                    <a16:rowId xmlns:a16="http://schemas.microsoft.com/office/drawing/2014/main" val="10016"/>
                  </a:ext>
                </a:extLst>
              </a:tr>
              <a:tr h="252820">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Largas horas de trabajo</a:t>
                      </a:r>
                    </a:p>
                  </a:txBody>
                  <a:tcPr marL="90000" marR="90000">
                    <a:solidFill>
                      <a:srgbClr val="729FCF"/>
                    </a:solidFill>
                  </a:tcPr>
                </a:tc>
                <a:extLst>
                  <a:ext uri="{0D108BD9-81ED-4DB2-BD59-A6C34878D82A}">
                    <a16:rowId xmlns:a16="http://schemas.microsoft.com/office/drawing/2014/main" val="10017"/>
                  </a:ext>
                </a:extLst>
              </a:tr>
              <a:tr h="433809">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Hora de almuerzo obligatorios</a:t>
                      </a:r>
                    </a:p>
                  </a:txBody>
                  <a:tcPr marL="90000" marR="90000">
                    <a:solidFill>
                      <a:srgbClr val="729FCF"/>
                    </a:solidFill>
                  </a:tcPr>
                </a:tc>
                <a:extLst>
                  <a:ext uri="{0D108BD9-81ED-4DB2-BD59-A6C34878D82A}">
                    <a16:rowId xmlns:a16="http://schemas.microsoft.com/office/drawing/2014/main" val="10018"/>
                  </a:ext>
                </a:extLst>
              </a:tr>
              <a:tr h="433809">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Número de niños en el deporte escolar</a:t>
                      </a:r>
                    </a:p>
                  </a:txBody>
                  <a:tcPr marL="90000" marR="90000">
                    <a:solidFill>
                      <a:srgbClr val="729FCF"/>
                    </a:solidFill>
                  </a:tcPr>
                </a:tc>
                <a:extLst>
                  <a:ext uri="{0D108BD9-81ED-4DB2-BD59-A6C34878D82A}">
                    <a16:rowId xmlns:a16="http://schemas.microsoft.com/office/drawing/2014/main" val="10019"/>
                  </a:ext>
                </a:extLst>
              </a:tr>
              <a:tr h="433809">
                <a:tc>
                  <a:txBody>
                    <a:bodyPr/>
                    <a:lstStyle/>
                    <a:p>
                      <a:pPr marL="216000" indent="-216000">
                        <a:lnSpc>
                          <a:spcPct val="150000"/>
                        </a:lnSpc>
                        <a:buClr>
                          <a:srgbClr val="000000"/>
                        </a:buClr>
                        <a:buSzPct val="45000"/>
                        <a:buFont typeface="Wingdings"/>
                        <a:buChar char=""/>
                      </a:pPr>
                      <a:r>
                        <a:rPr lang="es" sz="800" b="0" i="0" strike="noStrike" cap="none" spc="-1" baseline="0" dirty="0">
                          <a:solidFill>
                            <a:srgbClr val="000000"/>
                          </a:solidFill>
                          <a:effectLst/>
                          <a:latin typeface="Calibri"/>
                          <a:ea typeface="Calibri"/>
                          <a:cs typeface="Calibri"/>
                        </a:rPr>
                        <a:t>Número de empleadores locales y deseables</a:t>
                      </a:r>
                    </a:p>
                  </a:txBody>
                  <a:tcPr marL="90000" marR="90000">
                    <a:solidFill>
                      <a:srgbClr val="729FCF"/>
                    </a:solidFill>
                  </a:tcPr>
                </a:tc>
                <a:extLst>
                  <a:ext uri="{0D108BD9-81ED-4DB2-BD59-A6C34878D82A}">
                    <a16:rowId xmlns:a16="http://schemas.microsoft.com/office/drawing/2014/main" val="10020"/>
                  </a:ext>
                </a:extLst>
              </a:tr>
              <a:tr h="614798">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Motivación y comportamientos organizativos</a:t>
                      </a:r>
                    </a:p>
                  </a:txBody>
                  <a:tcPr marL="90000" marR="90000">
                    <a:solidFill>
                      <a:srgbClr val="729FCF"/>
                    </a:solidFill>
                  </a:tcPr>
                </a:tc>
                <a:extLst>
                  <a:ext uri="{0D108BD9-81ED-4DB2-BD59-A6C34878D82A}">
                    <a16:rowId xmlns:a16="http://schemas.microsoft.com/office/drawing/2014/main" val="10021"/>
                  </a:ext>
                </a:extLst>
              </a:tr>
              <a:tr h="125514">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Promociones de precios en alimentos</a:t>
                      </a:r>
                    </a:p>
                  </a:txBody>
                  <a:tcPr marL="90000" marR="90000">
                    <a:solidFill>
                      <a:srgbClr val="729FCF"/>
                    </a:solidFill>
                  </a:tcPr>
                </a:tc>
                <a:extLst>
                  <a:ext uri="{0D108BD9-81ED-4DB2-BD59-A6C34878D82A}">
                    <a16:rowId xmlns:a16="http://schemas.microsoft.com/office/drawing/2014/main" val="10022"/>
                  </a:ext>
                </a:extLst>
              </a:tr>
              <a:tr h="433809">
                <a:tc>
                  <a:txBody>
                    <a:bodyPr/>
                    <a:lstStyle/>
                    <a:p>
                      <a:pPr marL="216000" indent="-216000">
                        <a:lnSpc>
                          <a:spcPct val="150000"/>
                        </a:lnSpc>
                        <a:buClr>
                          <a:srgbClr val="000000"/>
                        </a:buClr>
                        <a:buSzPct val="45000"/>
                        <a:buFont typeface="Wingdings"/>
                        <a:buChar char=""/>
                      </a:pPr>
                      <a:r>
                        <a:rPr lang="es" sz="800" b="0" i="0" strike="noStrike" cap="none" spc="-1" baseline="0" dirty="0">
                          <a:solidFill>
                            <a:srgbClr val="000000"/>
                          </a:solidFill>
                          <a:effectLst/>
                          <a:latin typeface="Calibri"/>
                          <a:ea typeface="Calibri"/>
                          <a:cs typeface="Calibri"/>
                        </a:rPr>
                        <a:t>Priorización de la salud en la escuela</a:t>
                      </a:r>
                    </a:p>
                  </a:txBody>
                  <a:tcPr marL="90000" marR="90000">
                    <a:solidFill>
                      <a:srgbClr val="729FCF"/>
                    </a:solidFill>
                  </a:tcPr>
                </a:tc>
                <a:extLst>
                  <a:ext uri="{0D108BD9-81ED-4DB2-BD59-A6C34878D82A}">
                    <a16:rowId xmlns:a16="http://schemas.microsoft.com/office/drawing/2014/main" val="10023"/>
                  </a:ext>
                </a:extLst>
              </a:tr>
            </a:tbl>
          </a:graphicData>
        </a:graphic>
      </p:graphicFrame>
      <p:graphicFrame>
        <p:nvGraphicFramePr>
          <p:cNvPr id="288" name="Table 9"/>
          <p:cNvGraphicFramePr>
            <a:graphicFrameLocks noGrp="1"/>
          </p:cNvGraphicFramePr>
          <p:nvPr/>
        </p:nvGraphicFramePr>
        <p:xfrm>
          <a:off x="3780000" y="1187640"/>
          <a:ext cx="1745640" cy="3566160"/>
        </p:xfrm>
        <a:graphic>
          <a:graphicData uri="http://schemas.openxmlformats.org/drawingml/2006/table">
            <a:tbl>
              <a:tblPr/>
              <a:tblGrid>
                <a:gridCol w="1745640">
                  <a:extLst>
                    <a:ext uri="{9D8B030D-6E8A-4147-A177-3AD203B41FA5}">
                      <a16:colId xmlns:a16="http://schemas.microsoft.com/office/drawing/2014/main" val="20000"/>
                    </a:ext>
                  </a:extLst>
                </a:gridCol>
              </a:tblGrid>
              <a:tr h="397080">
                <a:tc>
                  <a:txBody>
                    <a:bodyPr/>
                    <a:lstStyle/>
                    <a:p>
                      <a:pPr marL="216000" indent="-216000">
                        <a:lnSpc>
                          <a:spcPct val="150000"/>
                        </a:lnSpc>
                        <a:buClr>
                          <a:srgbClr val="000000"/>
                        </a:buClr>
                        <a:buSzPct val="45000"/>
                        <a:buFont typeface="Wingdings"/>
                        <a:buChar char=""/>
                      </a:pPr>
                      <a:r>
                        <a:rPr lang="es" sz="800" b="1" i="0" strike="noStrike" cap="none" spc="-1" baseline="0" dirty="0">
                          <a:solidFill>
                            <a:srgbClr val="000000"/>
                          </a:solidFill>
                          <a:effectLst/>
                          <a:latin typeface="Calibri"/>
                          <a:ea typeface="Calibri"/>
                          <a:cs typeface="Calibri"/>
                        </a:rPr>
                        <a:t>Demanda de gratificación/compensación</a:t>
                      </a:r>
                    </a:p>
                  </a:txBody>
                  <a:tcPr marL="90000" marR="90000">
                    <a:solidFill>
                      <a:srgbClr val="729FCF"/>
                    </a:solidFill>
                  </a:tcPr>
                </a:tc>
                <a:extLst>
                  <a:ext uri="{0D108BD9-81ED-4DB2-BD59-A6C34878D82A}">
                    <a16:rowId xmlns:a16="http://schemas.microsoft.com/office/drawing/2014/main" val="10000"/>
                  </a:ext>
                </a:extLst>
              </a:tr>
              <a:tr h="243720">
                <a:tc>
                  <a:txBody>
                    <a:bodyPr/>
                    <a:lstStyle/>
                    <a:p>
                      <a:pPr marL="216000" indent="-216000">
                        <a:lnSpc>
                          <a:spcPct val="150000"/>
                        </a:lnSpc>
                        <a:buClr>
                          <a:srgbClr val="000000"/>
                        </a:buClr>
                        <a:buSzPct val="45000"/>
                        <a:buFont typeface="Wingdings"/>
                        <a:buChar char=""/>
                      </a:pPr>
                      <a:r>
                        <a:rPr lang="es" sz="800" b="1" i="0" strike="noStrike" cap="none" spc="-1" baseline="0">
                          <a:solidFill>
                            <a:srgbClr val="000000"/>
                          </a:solidFill>
                          <a:effectLst/>
                          <a:latin typeface="Calibri"/>
                          <a:ea typeface="Calibri"/>
                          <a:cs typeface="Calibri"/>
                        </a:rPr>
                        <a:t>Esfuerzo para adquirir energía</a:t>
                      </a:r>
                    </a:p>
                  </a:txBody>
                  <a:tcPr marL="90000" marR="90000">
                    <a:solidFill>
                      <a:srgbClr val="729FCF"/>
                    </a:solidFill>
                  </a:tcPr>
                </a:tc>
                <a:extLst>
                  <a:ext uri="{0D108BD9-81ED-4DB2-BD59-A6C34878D82A}">
                    <a16:rowId xmlns:a16="http://schemas.microsoft.com/office/drawing/2014/main" val="10001"/>
                  </a:ext>
                </a:extLst>
              </a:tr>
              <a:tr h="243720">
                <a:tc>
                  <a:txBody>
                    <a:bodyPr/>
                    <a:lstStyle/>
                    <a:p>
                      <a:pPr marL="216000" indent="-216000">
                        <a:lnSpc>
                          <a:spcPct val="150000"/>
                        </a:lnSpc>
                        <a:buClr>
                          <a:srgbClr val="000000"/>
                        </a:buClr>
                        <a:buSzPct val="45000"/>
                        <a:buFont typeface="Wingdings"/>
                        <a:buChar char=""/>
                      </a:pPr>
                      <a:r>
                        <a:rPr lang="es" sz="800" b="1" i="0" strike="noStrike" cap="none" spc="-1" baseline="0">
                          <a:solidFill>
                            <a:srgbClr val="000000"/>
                          </a:solidFill>
                          <a:effectLst/>
                          <a:latin typeface="Calibri"/>
                          <a:ea typeface="Calibri"/>
                          <a:cs typeface="Calibri"/>
                        </a:rPr>
                        <a:t>Alfabetización alimentaria</a:t>
                      </a:r>
                    </a:p>
                  </a:txBody>
                  <a:tcPr marL="90000" marR="90000">
                    <a:solidFill>
                      <a:srgbClr val="729FCF"/>
                    </a:solidFill>
                  </a:tcPr>
                </a:tc>
                <a:extLst>
                  <a:ext uri="{0D108BD9-81ED-4DB2-BD59-A6C34878D82A}">
                    <a16:rowId xmlns:a16="http://schemas.microsoft.com/office/drawing/2014/main" val="10002"/>
                  </a:ext>
                </a:extLst>
              </a:tr>
              <a:tr h="243720">
                <a:tc>
                  <a:txBody>
                    <a:bodyPr/>
                    <a:lstStyle/>
                    <a:p>
                      <a:pPr marL="216000" indent="-216000">
                        <a:lnSpc>
                          <a:spcPct val="150000"/>
                        </a:lnSpc>
                        <a:buClr>
                          <a:srgbClr val="000000"/>
                        </a:buClr>
                        <a:buSzPct val="45000"/>
                        <a:buFont typeface="Wingdings"/>
                        <a:buChar char=""/>
                      </a:pPr>
                      <a:r>
                        <a:rPr lang="es" sz="800" b="1" i="0" strike="noStrike" cap="none" spc="-1" baseline="0">
                          <a:solidFill>
                            <a:srgbClr val="000000"/>
                          </a:solidFill>
                          <a:effectLst/>
                          <a:latin typeface="Calibri"/>
                          <a:ea typeface="Calibri"/>
                          <a:cs typeface="Calibri"/>
                        </a:rPr>
                        <a:t>Fuerza de hábitos dietéticos</a:t>
                      </a:r>
                    </a:p>
                  </a:txBody>
                  <a:tcPr marL="90000" marR="90000">
                    <a:solidFill>
                      <a:srgbClr val="729FCF"/>
                    </a:solidFill>
                  </a:tcPr>
                </a:tc>
                <a:extLst>
                  <a:ext uri="{0D108BD9-81ED-4DB2-BD59-A6C34878D82A}">
                    <a16:rowId xmlns:a16="http://schemas.microsoft.com/office/drawing/2014/main" val="10003"/>
                  </a:ext>
                </a:extLst>
              </a:tr>
              <a:tr h="243720">
                <a:tc>
                  <a:txBody>
                    <a:bodyPr/>
                    <a:lstStyle/>
                    <a:p>
                      <a:pPr marL="216000" indent="-216000">
                        <a:lnSpc>
                          <a:spcPct val="150000"/>
                        </a:lnSpc>
                        <a:buClr>
                          <a:srgbClr val="000000"/>
                        </a:buClr>
                        <a:buSzPct val="45000"/>
                        <a:buFont typeface="Wingdings"/>
                        <a:buChar char=""/>
                      </a:pPr>
                      <a:r>
                        <a:rPr lang="es" sz="800" b="1" i="0" strike="noStrike" cap="none" spc="-1" baseline="0">
                          <a:solidFill>
                            <a:srgbClr val="000000"/>
                          </a:solidFill>
                          <a:effectLst/>
                          <a:latin typeface="Calibri"/>
                          <a:ea typeface="Calibri"/>
                          <a:cs typeface="Calibri"/>
                        </a:rPr>
                        <a:t>Fitness funcional</a:t>
                      </a:r>
                    </a:p>
                  </a:txBody>
                  <a:tcPr marL="90000" marR="90000">
                    <a:solidFill>
                      <a:srgbClr val="729FCF"/>
                    </a:solidFill>
                  </a:tcPr>
                </a:tc>
                <a:extLst>
                  <a:ext uri="{0D108BD9-81ED-4DB2-BD59-A6C34878D82A}">
                    <a16:rowId xmlns:a16="http://schemas.microsoft.com/office/drawing/2014/main" val="10004"/>
                  </a:ext>
                </a:extLst>
              </a:tr>
              <a:tr h="397080">
                <a:tc>
                  <a:txBody>
                    <a:bodyPr/>
                    <a:lstStyle/>
                    <a:p>
                      <a:pPr marL="216000" indent="-216000">
                        <a:lnSpc>
                          <a:spcPct val="150000"/>
                        </a:lnSpc>
                        <a:buClr>
                          <a:srgbClr val="000000"/>
                        </a:buClr>
                        <a:buSzPct val="45000"/>
                        <a:buFont typeface="Wingdings"/>
                        <a:buChar char=""/>
                      </a:pPr>
                      <a:r>
                        <a:rPr lang="es" sz="800" b="1" i="0" strike="noStrike" cap="none" spc="-1" baseline="0">
                          <a:solidFill>
                            <a:srgbClr val="000000"/>
                          </a:solidFill>
                          <a:effectLst/>
                          <a:latin typeface="Calibri"/>
                          <a:ea typeface="Calibri"/>
                          <a:cs typeface="Calibri"/>
                        </a:rPr>
                        <a:t>Patrones de actividad aprendidos en la primera infancia</a:t>
                      </a:r>
                    </a:p>
                  </a:txBody>
                  <a:tcPr marL="90000" marR="90000">
                    <a:solidFill>
                      <a:srgbClr val="729FCF"/>
                    </a:solidFill>
                  </a:tcPr>
                </a:tc>
                <a:extLst>
                  <a:ext uri="{0D108BD9-81ED-4DB2-BD59-A6C34878D82A}">
                    <a16:rowId xmlns:a16="http://schemas.microsoft.com/office/drawing/2014/main" val="10005"/>
                  </a:ext>
                </a:extLst>
              </a:tr>
              <a:tr h="243720">
                <a:tc>
                  <a:txBody>
                    <a:bodyPr/>
                    <a:lstStyle/>
                    <a:p>
                      <a:pPr marL="216000" indent="-216000">
                        <a:lnSpc>
                          <a:spcPct val="150000"/>
                        </a:lnSpc>
                        <a:buClr>
                          <a:srgbClr val="000000"/>
                        </a:buClr>
                        <a:buSzPct val="45000"/>
                        <a:buFont typeface="Wingdings"/>
                        <a:buChar char=""/>
                      </a:pPr>
                      <a:r>
                        <a:rPr lang="es" sz="800" b="1" i="0" strike="noStrike" cap="none" spc="-1" baseline="0">
                          <a:solidFill>
                            <a:srgbClr val="000000"/>
                          </a:solidFill>
                          <a:effectLst/>
                          <a:latin typeface="Calibri"/>
                          <a:ea typeface="Calibri"/>
                          <a:cs typeface="Calibri"/>
                        </a:rPr>
                        <a:t>Nivel de actividad doméstica</a:t>
                      </a:r>
                    </a:p>
                  </a:txBody>
                  <a:tcPr marL="90000" marR="90000">
                    <a:solidFill>
                      <a:srgbClr val="729FCF"/>
                    </a:solidFill>
                  </a:tcPr>
                </a:tc>
                <a:extLst>
                  <a:ext uri="{0D108BD9-81ED-4DB2-BD59-A6C34878D82A}">
                    <a16:rowId xmlns:a16="http://schemas.microsoft.com/office/drawing/2014/main" val="10006"/>
                  </a:ext>
                </a:extLst>
              </a:tr>
              <a:tr h="243720">
                <a:tc>
                  <a:txBody>
                    <a:bodyPr/>
                    <a:lstStyle/>
                    <a:p>
                      <a:pPr marL="216000" indent="-216000">
                        <a:lnSpc>
                          <a:spcPct val="150000"/>
                        </a:lnSpc>
                        <a:buClr>
                          <a:srgbClr val="000000"/>
                        </a:buClr>
                        <a:buSzPct val="45000"/>
                        <a:buFont typeface="Wingdings"/>
                        <a:buChar char=""/>
                      </a:pPr>
                      <a:r>
                        <a:rPr lang="es" sz="800" b="1" i="0" strike="noStrike" cap="none" spc="-1" baseline="0">
                          <a:solidFill>
                            <a:srgbClr val="000000"/>
                          </a:solidFill>
                          <a:effectLst/>
                          <a:latin typeface="Calibri"/>
                          <a:ea typeface="Calibri"/>
                          <a:cs typeface="Calibri"/>
                        </a:rPr>
                        <a:t>Nivel de actividad recreativa</a:t>
                      </a:r>
                    </a:p>
                  </a:txBody>
                  <a:tcPr marL="90000" marR="90000">
                    <a:solidFill>
                      <a:srgbClr val="729FCF"/>
                    </a:solidFill>
                  </a:tcPr>
                </a:tc>
                <a:extLst>
                  <a:ext uri="{0D108BD9-81ED-4DB2-BD59-A6C34878D82A}">
                    <a16:rowId xmlns:a16="http://schemas.microsoft.com/office/drawing/2014/main" val="10007"/>
                  </a:ext>
                </a:extLst>
              </a:tr>
              <a:tr h="243720">
                <a:tc>
                  <a:txBody>
                    <a:bodyPr/>
                    <a:lstStyle/>
                    <a:p>
                      <a:pPr marL="216000" indent="-216000">
                        <a:lnSpc>
                          <a:spcPct val="150000"/>
                        </a:lnSpc>
                        <a:buClr>
                          <a:srgbClr val="000000"/>
                        </a:buClr>
                        <a:buSzPct val="45000"/>
                        <a:buFont typeface="Wingdings"/>
                        <a:buChar char=""/>
                      </a:pPr>
                      <a:r>
                        <a:rPr lang="es" sz="800" b="1" i="0" strike="noStrike" cap="none" spc="-1" baseline="0">
                          <a:solidFill>
                            <a:srgbClr val="000000"/>
                          </a:solidFill>
                          <a:effectLst/>
                          <a:latin typeface="Calibri"/>
                          <a:ea typeface="Calibri"/>
                          <a:cs typeface="Calibri"/>
                        </a:rPr>
                        <a:t>Ambivalencia psicológica</a:t>
                      </a:r>
                    </a:p>
                  </a:txBody>
                  <a:tcPr marL="90000" marR="90000">
                    <a:solidFill>
                      <a:srgbClr val="729FCF"/>
                    </a:solidFill>
                  </a:tcPr>
                </a:tc>
                <a:extLst>
                  <a:ext uri="{0D108BD9-81ED-4DB2-BD59-A6C34878D82A}">
                    <a16:rowId xmlns:a16="http://schemas.microsoft.com/office/drawing/2014/main" val="10008"/>
                  </a:ext>
                </a:extLst>
              </a:tr>
              <a:tr h="243720">
                <a:tc>
                  <a:txBody>
                    <a:bodyPr/>
                    <a:lstStyle/>
                    <a:p>
                      <a:pPr marL="216000" indent="-216000">
                        <a:lnSpc>
                          <a:spcPct val="150000"/>
                        </a:lnSpc>
                        <a:buClr>
                          <a:srgbClr val="000000"/>
                        </a:buClr>
                        <a:buSzPct val="45000"/>
                        <a:buFont typeface="Wingdings"/>
                        <a:buChar char=""/>
                      </a:pPr>
                      <a:r>
                        <a:rPr lang="es" sz="800" b="1" i="0" strike="noStrike" cap="none" spc="-1" baseline="0">
                          <a:solidFill>
                            <a:srgbClr val="000000"/>
                          </a:solidFill>
                          <a:effectLst/>
                          <a:latin typeface="Calibri"/>
                          <a:ea typeface="Calibri"/>
                          <a:cs typeface="Calibri"/>
                        </a:rPr>
                        <a:t>Tasa de comidas</a:t>
                      </a:r>
                    </a:p>
                  </a:txBody>
                  <a:tcPr marL="90000" marR="90000">
                    <a:solidFill>
                      <a:srgbClr val="729FCF"/>
                    </a:solidFill>
                  </a:tcPr>
                </a:tc>
                <a:extLst>
                  <a:ext uri="{0D108BD9-81ED-4DB2-BD59-A6C34878D82A}">
                    <a16:rowId xmlns:a16="http://schemas.microsoft.com/office/drawing/2014/main" val="10009"/>
                  </a:ext>
                </a:extLst>
              </a:tr>
              <a:tr h="243720">
                <a:tc>
                  <a:txBody>
                    <a:bodyPr/>
                    <a:lstStyle/>
                    <a:p>
                      <a:pPr marL="216000" indent="-216000">
                        <a:lnSpc>
                          <a:spcPct val="150000"/>
                        </a:lnSpc>
                        <a:buClr>
                          <a:srgbClr val="000000"/>
                        </a:buClr>
                        <a:buSzPct val="45000"/>
                        <a:buFont typeface="Wingdings"/>
                        <a:buChar char=""/>
                      </a:pPr>
                      <a:r>
                        <a:rPr lang="es" sz="800" b="1" i="0" strike="noStrike" cap="none" spc="-1" baseline="0" dirty="0">
                          <a:solidFill>
                            <a:srgbClr val="000000"/>
                          </a:solidFill>
                          <a:effectLst/>
                          <a:latin typeface="Calibri"/>
                          <a:ea typeface="Calibri"/>
                          <a:cs typeface="Calibri"/>
                        </a:rPr>
                        <a:t>Tendencia a botanear</a:t>
                      </a:r>
                    </a:p>
                  </a:txBody>
                  <a:tcPr marL="90000" marR="90000">
                    <a:solidFill>
                      <a:srgbClr val="729FCF"/>
                    </a:solidFill>
                  </a:tcPr>
                </a:tc>
                <a:extLst>
                  <a:ext uri="{0D108BD9-81ED-4DB2-BD59-A6C34878D82A}">
                    <a16:rowId xmlns:a16="http://schemas.microsoft.com/office/drawing/2014/main" val="10010"/>
                  </a:ext>
                </a:extLst>
              </a:tr>
            </a:tbl>
          </a:graphicData>
        </a:graphic>
      </p:graphicFrame>
      <p:graphicFrame>
        <p:nvGraphicFramePr>
          <p:cNvPr id="289" name="Table 10"/>
          <p:cNvGraphicFramePr>
            <a:graphicFrameLocks noGrp="1"/>
          </p:cNvGraphicFramePr>
          <p:nvPr>
            <p:extLst>
              <p:ext uri="{D42A27DB-BD31-4B8C-83A1-F6EECF244321}">
                <p14:modId xmlns:p14="http://schemas.microsoft.com/office/powerpoint/2010/main" val="688698870"/>
              </p:ext>
            </p:extLst>
          </p:nvPr>
        </p:nvGraphicFramePr>
        <p:xfrm>
          <a:off x="121320" y="1177561"/>
          <a:ext cx="1695960" cy="8253043"/>
        </p:xfrm>
        <a:graphic>
          <a:graphicData uri="http://schemas.openxmlformats.org/drawingml/2006/table">
            <a:tbl>
              <a:tblPr/>
              <a:tblGrid>
                <a:gridCol w="1695960">
                  <a:extLst>
                    <a:ext uri="{9D8B030D-6E8A-4147-A177-3AD203B41FA5}">
                      <a16:colId xmlns:a16="http://schemas.microsoft.com/office/drawing/2014/main" val="20000"/>
                    </a:ext>
                  </a:extLst>
                </a:gridCol>
              </a:tblGrid>
              <a:tr h="158825">
                <a:tc>
                  <a:txBody>
                    <a:bodyPr/>
                    <a:lstStyle/>
                    <a:p>
                      <a:pPr marL="216000" indent="-216000">
                        <a:lnSpc>
                          <a:spcPct val="150000"/>
                        </a:lnSpc>
                        <a:buClr>
                          <a:srgbClr val="000000"/>
                        </a:buClr>
                        <a:buSzPct val="45000"/>
                        <a:buFont typeface="Wingdings"/>
                        <a:buChar char=""/>
                      </a:pPr>
                      <a:r>
                        <a:rPr lang="es" sz="800" b="1" i="0" strike="noStrike" cap="none" spc="-1" baseline="0">
                          <a:solidFill>
                            <a:srgbClr val="FFFFFF"/>
                          </a:solidFill>
                          <a:effectLst/>
                          <a:latin typeface="Calibri"/>
                          <a:ea typeface="Calibri"/>
                          <a:cs typeface="Calibri"/>
                        </a:rPr>
                        <a:t>Factores Biológicos</a:t>
                      </a:r>
                    </a:p>
                  </a:txBody>
                  <a:tcPr marL="90000" marR="90000">
                    <a:solidFill>
                      <a:srgbClr val="729FCF"/>
                    </a:solidFill>
                  </a:tcPr>
                </a:tc>
                <a:extLst>
                  <a:ext uri="{0D108BD9-81ED-4DB2-BD59-A6C34878D82A}">
                    <a16:rowId xmlns:a16="http://schemas.microsoft.com/office/drawing/2014/main" val="10000"/>
                  </a:ext>
                </a:extLst>
              </a:tr>
              <a:tr h="272525">
                <a:tc>
                  <a:txBody>
                    <a:bodyPr/>
                    <a:lstStyle/>
                    <a:p>
                      <a:pPr marL="216000" indent="-216000">
                        <a:lnSpc>
                          <a:spcPct val="150000"/>
                        </a:lnSpc>
                        <a:buClr>
                          <a:srgbClr val="000000"/>
                        </a:buClr>
                        <a:buSzPct val="45000"/>
                        <a:buFont typeface="Wingdings"/>
                        <a:buChar char=""/>
                      </a:pPr>
                      <a:r>
                        <a:rPr lang="es" sz="800" b="0" i="0" strike="noStrike" cap="none" spc="-1" baseline="0" dirty="0">
                          <a:solidFill>
                            <a:srgbClr val="000000"/>
                          </a:solidFill>
                          <a:effectLst/>
                          <a:latin typeface="Calibri"/>
                          <a:ea typeface="Calibri"/>
                          <a:cs typeface="Calibri"/>
                        </a:rPr>
                        <a:t>Naturaleza adictiva de los alimentos</a:t>
                      </a:r>
                    </a:p>
                  </a:txBody>
                  <a:tcPr marL="90000" marR="90000">
                    <a:solidFill>
                      <a:srgbClr val="729FCF"/>
                    </a:solidFill>
                  </a:tcPr>
                </a:tc>
                <a:extLst>
                  <a:ext uri="{0D108BD9-81ED-4DB2-BD59-A6C34878D82A}">
                    <a16:rowId xmlns:a16="http://schemas.microsoft.com/office/drawing/2014/main" val="10001"/>
                  </a:ext>
                </a:extLst>
              </a:tr>
              <a:tr h="272525">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Efectos secundarios de los medicamentos</a:t>
                      </a:r>
                    </a:p>
                  </a:txBody>
                  <a:tcPr marL="90000" marR="90000">
                    <a:solidFill>
                      <a:srgbClr val="729FCF"/>
                    </a:solidFill>
                  </a:tcPr>
                </a:tc>
                <a:extLst>
                  <a:ext uri="{0D108BD9-81ED-4DB2-BD59-A6C34878D82A}">
                    <a16:rowId xmlns:a16="http://schemas.microsoft.com/office/drawing/2014/main" val="10002"/>
                  </a:ext>
                </a:extLst>
              </a:tr>
              <a:tr h="158825">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Discapacidad física y mental</a:t>
                      </a:r>
                    </a:p>
                  </a:txBody>
                  <a:tcPr marL="90000" marR="90000">
                    <a:solidFill>
                      <a:srgbClr val="729FCF"/>
                    </a:solidFill>
                  </a:tcPr>
                </a:tc>
                <a:extLst>
                  <a:ext uri="{0D108BD9-81ED-4DB2-BD59-A6C34878D82A}">
                    <a16:rowId xmlns:a16="http://schemas.microsoft.com/office/drawing/2014/main" val="10003"/>
                  </a:ext>
                </a:extLst>
              </a:tr>
              <a:tr h="158825">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Comer de manera inconsciente</a:t>
                      </a:r>
                    </a:p>
                  </a:txBody>
                  <a:tcPr marL="90000" marR="90000">
                    <a:solidFill>
                      <a:srgbClr val="729FCF"/>
                    </a:solidFill>
                  </a:tcPr>
                </a:tc>
                <a:extLst>
                  <a:ext uri="{0D108BD9-81ED-4DB2-BD59-A6C34878D82A}">
                    <a16:rowId xmlns:a16="http://schemas.microsoft.com/office/drawing/2014/main" val="10004"/>
                  </a:ext>
                </a:extLst>
              </a:tr>
              <a:tr h="272525">
                <a:tc>
                  <a:txBody>
                    <a:bodyPr/>
                    <a:lstStyle/>
                    <a:p>
                      <a:pPr marL="216000" indent="-216000">
                        <a:lnSpc>
                          <a:spcPct val="150000"/>
                        </a:lnSpc>
                        <a:buClr>
                          <a:srgbClr val="000000"/>
                        </a:buClr>
                        <a:buSzPct val="45000"/>
                        <a:buFont typeface="Wingdings"/>
                        <a:buChar char=""/>
                      </a:pPr>
                      <a:r>
                        <a:rPr lang="es" sz="800" b="1" i="0" strike="noStrike" cap="none" spc="-1" baseline="0">
                          <a:solidFill>
                            <a:srgbClr val="000000"/>
                          </a:solidFill>
                          <a:effectLst/>
                          <a:latin typeface="Calibri"/>
                          <a:ea typeface="Calibri"/>
                          <a:cs typeface="Calibri"/>
                        </a:rPr>
                        <a:t>Adecuación del crecimiento embrionario y fetal</a:t>
                      </a:r>
                    </a:p>
                  </a:txBody>
                  <a:tcPr marL="90000" marR="90000">
                    <a:solidFill>
                      <a:srgbClr val="729FCF"/>
                    </a:solidFill>
                  </a:tcPr>
                </a:tc>
                <a:extLst>
                  <a:ext uri="{0D108BD9-81ED-4DB2-BD59-A6C34878D82A}">
                    <a16:rowId xmlns:a16="http://schemas.microsoft.com/office/drawing/2014/main" val="10005"/>
                  </a:ext>
                </a:extLst>
              </a:tr>
              <a:tr h="272525">
                <a:tc>
                  <a:txBody>
                    <a:bodyPr/>
                    <a:lstStyle/>
                    <a:p>
                      <a:pPr marL="216000" indent="-216000">
                        <a:lnSpc>
                          <a:spcPct val="150000"/>
                        </a:lnSpc>
                        <a:buClr>
                          <a:srgbClr val="000000"/>
                        </a:buClr>
                        <a:buSzPct val="45000"/>
                        <a:buFont typeface="Wingdings"/>
                        <a:buChar char=""/>
                      </a:pPr>
                      <a:r>
                        <a:rPr lang="es" sz="800" b="1" i="0" strike="noStrike" cap="none" spc="-1" baseline="0">
                          <a:solidFill>
                            <a:srgbClr val="000000"/>
                          </a:solidFill>
                          <a:effectLst/>
                          <a:latin typeface="Calibri"/>
                          <a:ea typeface="Calibri"/>
                          <a:cs typeface="Calibri"/>
                        </a:rPr>
                        <a:t>Adecuación del crecimiento infantil</a:t>
                      </a:r>
                    </a:p>
                  </a:txBody>
                  <a:tcPr marL="90000" marR="90000">
                    <a:solidFill>
                      <a:srgbClr val="729FCF"/>
                    </a:solidFill>
                  </a:tcPr>
                </a:tc>
                <a:extLst>
                  <a:ext uri="{0D108BD9-81ED-4DB2-BD59-A6C34878D82A}">
                    <a16:rowId xmlns:a16="http://schemas.microsoft.com/office/drawing/2014/main" val="10006"/>
                  </a:ext>
                </a:extLst>
              </a:tr>
              <a:tr h="272525">
                <a:tc>
                  <a:txBody>
                    <a:bodyPr/>
                    <a:lstStyle/>
                    <a:p>
                      <a:pPr marL="216000" indent="-216000">
                        <a:lnSpc>
                          <a:spcPct val="150000"/>
                        </a:lnSpc>
                        <a:buClr>
                          <a:srgbClr val="000000"/>
                        </a:buClr>
                        <a:buSzPct val="45000"/>
                        <a:buFont typeface="Wingdings"/>
                        <a:buChar char=""/>
                      </a:pPr>
                      <a:r>
                        <a:rPr lang="es" sz="800" b="1" i="0" strike="noStrike" cap="none" spc="-1" baseline="0">
                          <a:solidFill>
                            <a:srgbClr val="000000"/>
                          </a:solidFill>
                          <a:effectLst/>
                          <a:latin typeface="Calibri"/>
                          <a:ea typeface="Calibri"/>
                          <a:cs typeface="Calibri"/>
                        </a:rPr>
                        <a:t>Adecuación de la partición de nutrientes</a:t>
                      </a:r>
                    </a:p>
                  </a:txBody>
                  <a:tcPr marL="90000" marR="90000">
                    <a:solidFill>
                      <a:srgbClr val="729FCF"/>
                    </a:solidFill>
                  </a:tcPr>
                </a:tc>
                <a:extLst>
                  <a:ext uri="{0D108BD9-81ED-4DB2-BD59-A6C34878D82A}">
                    <a16:rowId xmlns:a16="http://schemas.microsoft.com/office/drawing/2014/main" val="10007"/>
                  </a:ext>
                </a:extLst>
              </a:tr>
              <a:tr h="272525">
                <a:tc>
                  <a:txBody>
                    <a:bodyPr/>
                    <a:lstStyle/>
                    <a:p>
                      <a:pPr marL="216000" indent="-216000">
                        <a:lnSpc>
                          <a:spcPct val="150000"/>
                        </a:lnSpc>
                        <a:buClr>
                          <a:srgbClr val="000000"/>
                        </a:buClr>
                        <a:buSzPct val="45000"/>
                        <a:buFont typeface="Wingdings"/>
                        <a:buChar char=""/>
                      </a:pPr>
                      <a:r>
                        <a:rPr lang="es" sz="800" b="1" i="0" strike="noStrike" cap="none" spc="-1" baseline="0">
                          <a:solidFill>
                            <a:srgbClr val="000000"/>
                          </a:solidFill>
                          <a:effectLst/>
                          <a:latin typeface="Calibri"/>
                          <a:ea typeface="Calibri"/>
                          <a:cs typeface="Calibri"/>
                        </a:rPr>
                        <a:t>Grado de señalización GI óptima</a:t>
                      </a:r>
                    </a:p>
                  </a:txBody>
                  <a:tcPr marL="90000" marR="90000">
                    <a:solidFill>
                      <a:srgbClr val="729FCF"/>
                    </a:solidFill>
                  </a:tcPr>
                </a:tc>
                <a:extLst>
                  <a:ext uri="{0D108BD9-81ED-4DB2-BD59-A6C34878D82A}">
                    <a16:rowId xmlns:a16="http://schemas.microsoft.com/office/drawing/2014/main" val="10008"/>
                  </a:ext>
                </a:extLst>
              </a:tr>
              <a:tr h="272525">
                <a:tc>
                  <a:txBody>
                    <a:bodyPr/>
                    <a:lstStyle/>
                    <a:p>
                      <a:pPr marL="216000" indent="-216000">
                        <a:lnSpc>
                          <a:spcPct val="150000"/>
                        </a:lnSpc>
                        <a:buClr>
                          <a:srgbClr val="000000"/>
                        </a:buClr>
                        <a:buSzPct val="45000"/>
                        <a:buFont typeface="Wingdings"/>
                        <a:buChar char=""/>
                      </a:pPr>
                      <a:r>
                        <a:rPr lang="es" sz="800" b="1" i="0" strike="noStrike" cap="none" spc="-1" baseline="0">
                          <a:solidFill>
                            <a:srgbClr val="000000"/>
                          </a:solidFill>
                          <a:effectLst/>
                          <a:latin typeface="Calibri"/>
                          <a:ea typeface="Calibri"/>
                          <a:cs typeface="Calibri"/>
                        </a:rPr>
                        <a:t>Grado de control primario del apetito por el cerebro</a:t>
                      </a:r>
                    </a:p>
                  </a:txBody>
                  <a:tcPr marL="90000" marR="90000">
                    <a:solidFill>
                      <a:srgbClr val="729FCF"/>
                    </a:solidFill>
                  </a:tcPr>
                </a:tc>
                <a:extLst>
                  <a:ext uri="{0D108BD9-81ED-4DB2-BD59-A6C34878D82A}">
                    <a16:rowId xmlns:a16="http://schemas.microsoft.com/office/drawing/2014/main" val="10009"/>
                  </a:ext>
                </a:extLst>
              </a:tr>
              <a:tr h="272525">
                <a:tc>
                  <a:txBody>
                    <a:bodyPr/>
                    <a:lstStyle/>
                    <a:p>
                      <a:pPr marL="216000" indent="-216000">
                        <a:lnSpc>
                          <a:spcPct val="150000"/>
                        </a:lnSpc>
                        <a:buClr>
                          <a:srgbClr val="000000"/>
                        </a:buClr>
                        <a:buSzPct val="45000"/>
                        <a:buFont typeface="Wingdings"/>
                        <a:buChar char=""/>
                      </a:pPr>
                      <a:r>
                        <a:rPr lang="es" sz="800" b="1" i="0" strike="noStrike" cap="none" spc="-1" baseline="0">
                          <a:solidFill>
                            <a:srgbClr val="000000"/>
                          </a:solidFill>
                          <a:effectLst/>
                          <a:latin typeface="Calibri"/>
                          <a:ea typeface="Calibri"/>
                          <a:cs typeface="Calibri"/>
                        </a:rPr>
                        <a:t>Extensión de la digestión y absorción</a:t>
                      </a:r>
                    </a:p>
                  </a:txBody>
                  <a:tcPr marL="90000" marR="90000">
                    <a:solidFill>
                      <a:srgbClr val="729FCF"/>
                    </a:solidFill>
                  </a:tcPr>
                </a:tc>
                <a:extLst>
                  <a:ext uri="{0D108BD9-81ED-4DB2-BD59-A6C34878D82A}">
                    <a16:rowId xmlns:a16="http://schemas.microsoft.com/office/drawing/2014/main" val="10010"/>
                  </a:ext>
                </a:extLst>
              </a:tr>
              <a:tr h="272525">
                <a:tc>
                  <a:txBody>
                    <a:bodyPr/>
                    <a:lstStyle/>
                    <a:p>
                      <a:pPr marL="216000" indent="-216000">
                        <a:lnSpc>
                          <a:spcPct val="150000"/>
                        </a:lnSpc>
                        <a:buClr>
                          <a:srgbClr val="000000"/>
                        </a:buClr>
                        <a:buSzPct val="45000"/>
                        <a:buFont typeface="Wingdings"/>
                        <a:buChar char=""/>
                      </a:pPr>
                      <a:r>
                        <a:rPr lang="es" sz="800" b="1" i="0" strike="noStrike" cap="none" spc="-1" baseline="0" dirty="0">
                          <a:solidFill>
                            <a:srgbClr val="000000"/>
                          </a:solidFill>
                          <a:effectLst/>
                          <a:latin typeface="Calibri"/>
                          <a:ea typeface="Calibri"/>
                          <a:cs typeface="Calibri"/>
                        </a:rPr>
                        <a:t>Predisposición genética y/o epigenética a la obesidad</a:t>
                      </a:r>
                    </a:p>
                  </a:txBody>
                  <a:tcPr marL="90000" marR="90000">
                    <a:solidFill>
                      <a:srgbClr val="729FCF"/>
                    </a:solidFill>
                  </a:tcPr>
                </a:tc>
                <a:extLst>
                  <a:ext uri="{0D108BD9-81ED-4DB2-BD59-A6C34878D82A}">
                    <a16:rowId xmlns:a16="http://schemas.microsoft.com/office/drawing/2014/main" val="10011"/>
                  </a:ext>
                </a:extLst>
              </a:tr>
              <a:tr h="272525">
                <a:tc>
                  <a:txBody>
                    <a:bodyPr/>
                    <a:lstStyle/>
                    <a:p>
                      <a:pPr marL="216000" indent="-216000">
                        <a:lnSpc>
                          <a:spcPct val="150000"/>
                        </a:lnSpc>
                        <a:buClr>
                          <a:srgbClr val="000000"/>
                        </a:buClr>
                        <a:buSzPct val="45000"/>
                        <a:buFont typeface="Wingdings"/>
                        <a:buChar char=""/>
                      </a:pPr>
                      <a:r>
                        <a:rPr lang="es" sz="800" b="1" i="0" strike="noStrike" cap="none" spc="-1" baseline="0">
                          <a:solidFill>
                            <a:srgbClr val="000000"/>
                          </a:solidFill>
                          <a:effectLst/>
                          <a:latin typeface="Calibri"/>
                          <a:ea typeface="Calibri"/>
                          <a:cs typeface="Calibri"/>
                        </a:rPr>
                        <a:t>Importancia de la necesidad física</a:t>
                      </a:r>
                    </a:p>
                  </a:txBody>
                  <a:tcPr marL="90000" marR="90000">
                    <a:solidFill>
                      <a:srgbClr val="729FCF"/>
                    </a:solidFill>
                  </a:tcPr>
                </a:tc>
                <a:extLst>
                  <a:ext uri="{0D108BD9-81ED-4DB2-BD59-A6C34878D82A}">
                    <a16:rowId xmlns:a16="http://schemas.microsoft.com/office/drawing/2014/main" val="10012"/>
                  </a:ext>
                </a:extLst>
              </a:tr>
              <a:tr h="272525">
                <a:tc>
                  <a:txBody>
                    <a:bodyPr/>
                    <a:lstStyle/>
                    <a:p>
                      <a:pPr marL="216000" indent="-216000">
                        <a:lnSpc>
                          <a:spcPct val="150000"/>
                        </a:lnSpc>
                        <a:buClr>
                          <a:srgbClr val="000000"/>
                        </a:buClr>
                        <a:buSzPct val="45000"/>
                        <a:buFont typeface="Wingdings"/>
                        <a:buChar char=""/>
                      </a:pPr>
                      <a:r>
                        <a:rPr lang="es" sz="800" b="1" i="0" strike="noStrike" cap="none" spc="-1" baseline="0">
                          <a:solidFill>
                            <a:srgbClr val="000000"/>
                          </a:solidFill>
                          <a:effectLst/>
                          <a:latin typeface="Calibri"/>
                          <a:ea typeface="Calibri"/>
                          <a:cs typeface="Calibri"/>
                        </a:rPr>
                        <a:t>Nivel de metabolismo de adipocitos</a:t>
                      </a:r>
                    </a:p>
                  </a:txBody>
                  <a:tcPr marL="90000" marR="90000">
                    <a:solidFill>
                      <a:srgbClr val="729FCF"/>
                    </a:solidFill>
                  </a:tcPr>
                </a:tc>
                <a:extLst>
                  <a:ext uri="{0D108BD9-81ED-4DB2-BD59-A6C34878D82A}">
                    <a16:rowId xmlns:a16="http://schemas.microsoft.com/office/drawing/2014/main" val="10013"/>
                  </a:ext>
                </a:extLst>
              </a:tr>
              <a:tr h="158825">
                <a:tc>
                  <a:txBody>
                    <a:bodyPr/>
                    <a:lstStyle/>
                    <a:p>
                      <a:pPr marL="216000" indent="-216000">
                        <a:lnSpc>
                          <a:spcPct val="150000"/>
                        </a:lnSpc>
                        <a:buClr>
                          <a:srgbClr val="000000"/>
                        </a:buClr>
                        <a:buSzPct val="45000"/>
                        <a:buFont typeface="Wingdings"/>
                        <a:buChar char=""/>
                      </a:pPr>
                      <a:r>
                        <a:rPr lang="es" sz="800" b="1" i="0" strike="noStrike" cap="none" spc="-1" baseline="0">
                          <a:solidFill>
                            <a:srgbClr val="000000"/>
                          </a:solidFill>
                          <a:effectLst/>
                          <a:latin typeface="Calibri"/>
                          <a:ea typeface="Calibri"/>
                          <a:cs typeface="Calibri"/>
                        </a:rPr>
                        <a:t>Nivel de energía disponible</a:t>
                      </a:r>
                    </a:p>
                  </a:txBody>
                  <a:tcPr marL="90000" marR="90000">
                    <a:solidFill>
                      <a:srgbClr val="729FCF"/>
                    </a:solidFill>
                  </a:tcPr>
                </a:tc>
                <a:extLst>
                  <a:ext uri="{0D108BD9-81ED-4DB2-BD59-A6C34878D82A}">
                    <a16:rowId xmlns:a16="http://schemas.microsoft.com/office/drawing/2014/main" val="10014"/>
                  </a:ext>
                </a:extLst>
              </a:tr>
              <a:tr h="158825">
                <a:tc>
                  <a:txBody>
                    <a:bodyPr/>
                    <a:lstStyle/>
                    <a:p>
                      <a:pPr marL="216000" indent="-216000">
                        <a:lnSpc>
                          <a:spcPct val="150000"/>
                        </a:lnSpc>
                        <a:buClr>
                          <a:srgbClr val="000000"/>
                        </a:buClr>
                        <a:buSzPct val="45000"/>
                        <a:buFont typeface="Wingdings"/>
                        <a:buChar char=""/>
                      </a:pPr>
                      <a:r>
                        <a:rPr lang="es" sz="800" b="1" i="0" strike="noStrike" cap="none" spc="-1" baseline="0">
                          <a:solidFill>
                            <a:srgbClr val="000000"/>
                          </a:solidFill>
                          <a:effectLst/>
                          <a:latin typeface="Calibri"/>
                          <a:ea typeface="Calibri"/>
                          <a:cs typeface="Calibri"/>
                        </a:rPr>
                        <a:t>Nivel de masa libre de grasa</a:t>
                      </a:r>
                    </a:p>
                  </a:txBody>
                  <a:tcPr marL="90000" marR="90000">
                    <a:solidFill>
                      <a:srgbClr val="729FCF"/>
                    </a:solidFill>
                  </a:tcPr>
                </a:tc>
                <a:extLst>
                  <a:ext uri="{0D108BD9-81ED-4DB2-BD59-A6C34878D82A}">
                    <a16:rowId xmlns:a16="http://schemas.microsoft.com/office/drawing/2014/main" val="10015"/>
                  </a:ext>
                </a:extLst>
              </a:tr>
              <a:tr h="158825">
                <a:tc>
                  <a:txBody>
                    <a:bodyPr/>
                    <a:lstStyle/>
                    <a:p>
                      <a:pPr marL="216000" indent="-216000">
                        <a:lnSpc>
                          <a:spcPct val="150000"/>
                        </a:lnSpc>
                        <a:buClr>
                          <a:srgbClr val="000000"/>
                        </a:buClr>
                        <a:buSzPct val="45000"/>
                        <a:buFont typeface="Wingdings"/>
                        <a:buChar char=""/>
                      </a:pPr>
                      <a:r>
                        <a:rPr lang="es" sz="800" b="1" i="0" strike="noStrike" cap="none" spc="-1" baseline="0">
                          <a:solidFill>
                            <a:srgbClr val="000000"/>
                          </a:solidFill>
                          <a:effectLst/>
                          <a:latin typeface="Calibri"/>
                          <a:ea typeface="Calibri"/>
                          <a:cs typeface="Calibri"/>
                        </a:rPr>
                        <a:t>Nivel de saciedad</a:t>
                      </a:r>
                    </a:p>
                  </a:txBody>
                  <a:tcPr marL="90000" marR="90000">
                    <a:solidFill>
                      <a:srgbClr val="729FCF"/>
                    </a:solidFill>
                  </a:tcPr>
                </a:tc>
                <a:extLst>
                  <a:ext uri="{0D108BD9-81ED-4DB2-BD59-A6C34878D82A}">
                    <a16:rowId xmlns:a16="http://schemas.microsoft.com/office/drawing/2014/main" val="10016"/>
                  </a:ext>
                </a:extLst>
              </a:tr>
              <a:tr h="158825">
                <a:tc>
                  <a:txBody>
                    <a:bodyPr/>
                    <a:lstStyle/>
                    <a:p>
                      <a:pPr marL="216000" indent="-216000">
                        <a:lnSpc>
                          <a:spcPct val="150000"/>
                        </a:lnSpc>
                        <a:buClr>
                          <a:srgbClr val="000000"/>
                        </a:buClr>
                        <a:buSzPct val="45000"/>
                        <a:buFont typeface="Wingdings"/>
                        <a:buChar char=""/>
                      </a:pPr>
                      <a:r>
                        <a:rPr lang="es" sz="800" b="1" i="0" strike="noStrike" cap="none" spc="-1" baseline="0">
                          <a:solidFill>
                            <a:srgbClr val="000000"/>
                          </a:solidFill>
                          <a:effectLst/>
                          <a:latin typeface="Calibri"/>
                          <a:ea typeface="Calibri"/>
                          <a:cs typeface="Calibri"/>
                        </a:rPr>
                        <a:t>Nivel de termogénesis</a:t>
                      </a:r>
                    </a:p>
                  </a:txBody>
                  <a:tcPr marL="90000" marR="90000">
                    <a:solidFill>
                      <a:srgbClr val="729FCF"/>
                    </a:solidFill>
                  </a:tcPr>
                </a:tc>
                <a:extLst>
                  <a:ext uri="{0D108BD9-81ED-4DB2-BD59-A6C34878D82A}">
                    <a16:rowId xmlns:a16="http://schemas.microsoft.com/office/drawing/2014/main" val="10017"/>
                  </a:ext>
                </a:extLst>
              </a:tr>
              <a:tr h="158825">
                <a:tc>
                  <a:txBody>
                    <a:bodyPr/>
                    <a:lstStyle/>
                    <a:p>
                      <a:pPr marL="216000" indent="-216000">
                        <a:lnSpc>
                          <a:spcPct val="150000"/>
                        </a:lnSpc>
                        <a:buClr>
                          <a:srgbClr val="000000"/>
                        </a:buClr>
                        <a:buSzPct val="45000"/>
                        <a:buFont typeface="Wingdings"/>
                        <a:buChar char=""/>
                      </a:pPr>
                      <a:r>
                        <a:rPr lang="es" sz="800" b="1" i="0" strike="noStrike" cap="none" spc="-1" baseline="0">
                          <a:solidFill>
                            <a:srgbClr val="000000"/>
                          </a:solidFill>
                          <a:effectLst/>
                          <a:latin typeface="Calibri"/>
                          <a:ea typeface="Calibri"/>
                          <a:cs typeface="Calibri"/>
                        </a:rPr>
                        <a:t>Actividad no volitiva (NEAT)</a:t>
                      </a:r>
                    </a:p>
                  </a:txBody>
                  <a:tcPr marL="90000" marR="90000">
                    <a:solidFill>
                      <a:srgbClr val="729FCF"/>
                    </a:solidFill>
                  </a:tcPr>
                </a:tc>
                <a:extLst>
                  <a:ext uri="{0D108BD9-81ED-4DB2-BD59-A6C34878D82A}">
                    <a16:rowId xmlns:a16="http://schemas.microsoft.com/office/drawing/2014/main" val="10018"/>
                  </a:ext>
                </a:extLst>
              </a:tr>
              <a:tr h="158825">
                <a:tc>
                  <a:txBody>
                    <a:bodyPr/>
                    <a:lstStyle/>
                    <a:p>
                      <a:pPr marL="216000" indent="-216000">
                        <a:lnSpc>
                          <a:spcPct val="150000"/>
                        </a:lnSpc>
                        <a:buClr>
                          <a:srgbClr val="000000"/>
                        </a:buClr>
                        <a:buSzPct val="45000"/>
                        <a:buFont typeface="Wingdings"/>
                        <a:buChar char=""/>
                      </a:pPr>
                      <a:r>
                        <a:rPr lang="es" sz="800" b="1" i="0" strike="noStrike" cap="none" spc="-1" baseline="0">
                          <a:solidFill>
                            <a:srgbClr val="000000"/>
                          </a:solidFill>
                          <a:effectLst/>
                          <a:latin typeface="Calibri"/>
                          <a:ea typeface="Calibri"/>
                          <a:cs typeface="Calibri"/>
                        </a:rPr>
                        <a:t>Predisposición a la actividad</a:t>
                      </a:r>
                    </a:p>
                  </a:txBody>
                  <a:tcPr marL="90000" marR="90000">
                    <a:solidFill>
                      <a:srgbClr val="729FCF"/>
                    </a:solidFill>
                  </a:tcPr>
                </a:tc>
                <a:extLst>
                  <a:ext uri="{0D108BD9-81ED-4DB2-BD59-A6C34878D82A}">
                    <a16:rowId xmlns:a16="http://schemas.microsoft.com/office/drawing/2014/main" val="10019"/>
                  </a:ext>
                </a:extLst>
              </a:tr>
              <a:tr h="158825">
                <a:tc>
                  <a:txBody>
                    <a:bodyPr/>
                    <a:lstStyle/>
                    <a:p>
                      <a:pPr marL="216000" indent="-216000">
                        <a:lnSpc>
                          <a:spcPct val="150000"/>
                        </a:lnSpc>
                        <a:buClr>
                          <a:srgbClr val="000000"/>
                        </a:buClr>
                        <a:buSzPct val="45000"/>
                        <a:buFont typeface="Wingdings"/>
                        <a:buChar char=""/>
                      </a:pPr>
                      <a:r>
                        <a:rPr lang="es" sz="800" b="1" i="0" strike="noStrike" cap="none" spc="-1" baseline="0">
                          <a:solidFill>
                            <a:srgbClr val="000000"/>
                          </a:solidFill>
                          <a:effectLst/>
                          <a:latin typeface="Calibri"/>
                          <a:ea typeface="Calibri"/>
                          <a:cs typeface="Calibri"/>
                        </a:rPr>
                        <a:t>Tasa metabólica en reposo</a:t>
                      </a:r>
                    </a:p>
                  </a:txBody>
                  <a:tcPr marL="90000" marR="90000">
                    <a:solidFill>
                      <a:srgbClr val="729FCF"/>
                    </a:solidFill>
                  </a:tcPr>
                </a:tc>
                <a:extLst>
                  <a:ext uri="{0D108BD9-81ED-4DB2-BD59-A6C34878D82A}">
                    <a16:rowId xmlns:a16="http://schemas.microsoft.com/office/drawing/2014/main" val="10020"/>
                  </a:ext>
                </a:extLst>
              </a:tr>
              <a:tr h="272525">
                <a:tc>
                  <a:txBody>
                    <a:bodyPr/>
                    <a:lstStyle/>
                    <a:p>
                      <a:pPr marL="216000" indent="-216000">
                        <a:lnSpc>
                          <a:spcPct val="150000"/>
                        </a:lnSpc>
                        <a:buClr>
                          <a:srgbClr val="000000"/>
                        </a:buClr>
                        <a:buSzPct val="45000"/>
                        <a:buFont typeface="Wingdings"/>
                        <a:buChar char=""/>
                      </a:pPr>
                      <a:r>
                        <a:rPr lang="es" sz="800" b="1" i="0" strike="noStrike" cap="none" spc="-1" baseline="0">
                          <a:solidFill>
                            <a:srgbClr val="000000"/>
                          </a:solidFill>
                          <a:effectLst/>
                          <a:latin typeface="Calibri"/>
                          <a:ea typeface="Calibri"/>
                          <a:cs typeface="Calibri"/>
                        </a:rPr>
                        <a:t>Fuerza de bloqueo para acumular energía</a:t>
                      </a:r>
                    </a:p>
                  </a:txBody>
                  <a:tcPr marL="90000" marR="90000">
                    <a:solidFill>
                      <a:srgbClr val="729FCF"/>
                    </a:solidFill>
                  </a:tcPr>
                </a:tc>
                <a:extLst>
                  <a:ext uri="{0D108BD9-81ED-4DB2-BD59-A6C34878D82A}">
                    <a16:rowId xmlns:a16="http://schemas.microsoft.com/office/drawing/2014/main" val="10021"/>
                  </a:ext>
                </a:extLst>
              </a:tr>
              <a:tr h="272525">
                <a:tc>
                  <a:txBody>
                    <a:bodyPr/>
                    <a:lstStyle/>
                    <a:p>
                      <a:pPr marL="216000" indent="-216000">
                        <a:lnSpc>
                          <a:spcPct val="150000"/>
                        </a:lnSpc>
                        <a:buClr>
                          <a:srgbClr val="000000"/>
                        </a:buClr>
                        <a:buSzPct val="45000"/>
                        <a:buFont typeface="Wingdings"/>
                        <a:buChar char=""/>
                      </a:pPr>
                      <a:r>
                        <a:rPr lang="es" sz="800" b="1" i="0" strike="noStrike" cap="none" spc="-1" baseline="0" dirty="0">
                          <a:solidFill>
                            <a:srgbClr val="000000"/>
                          </a:solidFill>
                          <a:effectLst/>
                          <a:latin typeface="Calibri"/>
                          <a:ea typeface="Calibri"/>
                          <a:cs typeface="Calibri"/>
                        </a:rPr>
                        <a:t>Tendencia a conservar la energía</a:t>
                      </a:r>
                    </a:p>
                  </a:txBody>
                  <a:tcPr marL="90000" marR="90000">
                    <a:solidFill>
                      <a:srgbClr val="729FCF"/>
                    </a:solidFill>
                  </a:tcPr>
                </a:tc>
                <a:extLst>
                  <a:ext uri="{0D108BD9-81ED-4DB2-BD59-A6C34878D82A}">
                    <a16:rowId xmlns:a16="http://schemas.microsoft.com/office/drawing/2014/main" val="10022"/>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3000"/>
    </mc:Choice>
    <mc:Fallback xmlns:p15="http://schemas.microsoft.com/office/powerpoint/2012/main" xmlns="">
      <p:transition spd="slow"/>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0" name="TextShape 1"/>
          <p:cNvSpPr txBox="1"/>
          <p:nvPr/>
        </p:nvSpPr>
        <p:spPr>
          <a:xfrm>
            <a:off x="0" y="6308640"/>
            <a:ext cx="9144000" cy="549360"/>
          </a:xfrm>
          <a:prstGeom prst="rect">
            <a:avLst/>
          </a:prstGeom>
          <a:solidFill>
            <a:srgbClr val="CC0000"/>
          </a:solidFill>
          <a:ln>
            <a:noFill/>
          </a:ln>
        </p:spPr>
        <p:txBody>
          <a:bodyPr lIns="0" tIns="0" bIns="0" anchor="ctr">
            <a:noAutofit/>
          </a:bodyPr>
          <a:lstStyle/>
          <a:p>
            <a:pPr marL="531720">
              <a:lnSpc>
                <a:spcPct val="100000"/>
              </a:lnSpc>
            </a:pPr>
            <a:r>
              <a:rPr lang="en-US" sz="1200" b="0" strike="noStrike" spc="-1">
                <a:solidFill>
                  <a:srgbClr val="FFFFFF"/>
                </a:solidFill>
                <a:latin typeface="Arial"/>
                <a:ea typeface="ヒラギノ角ゴ Pro W3"/>
              </a:rPr>
              <a:t>  </a:t>
            </a:r>
            <a:fld id="{5E060435-900D-4975-8288-0D283D719148}" type="slidenum">
              <a:rPr lang="en-US" sz="1200" b="0" strike="noStrike" spc="-1">
                <a:solidFill>
                  <a:srgbClr val="FFFFFF"/>
                </a:solidFill>
                <a:latin typeface="Arial"/>
                <a:ea typeface="ヒラギノ角ゴ Pro W3"/>
              </a:rPr>
              <a:t>29</a:t>
            </a:fld>
            <a:endParaRPr lang="es-MX" sz="1200" b="0" strike="noStrike" spc="-1">
              <a:latin typeface="Arial"/>
            </a:endParaRPr>
          </a:p>
        </p:txBody>
      </p:sp>
      <p:sp>
        <p:nvSpPr>
          <p:cNvPr id="291" name="TextShape 2"/>
          <p:cNvSpPr txBox="1"/>
          <p:nvPr/>
        </p:nvSpPr>
        <p:spPr>
          <a:xfrm>
            <a:off x="611640" y="319680"/>
            <a:ext cx="7848720" cy="648000"/>
          </a:xfrm>
          <a:prstGeom prst="rect">
            <a:avLst/>
          </a:prstGeom>
          <a:noFill/>
          <a:ln w="12600">
            <a:noFill/>
          </a:ln>
        </p:spPr>
        <p:txBody>
          <a:bodyPr lIns="0" tIns="0" rIns="0" bIns="0" anchor="ctr">
            <a:normAutofit/>
          </a:bodyPr>
          <a:lstStyle/>
          <a:p>
            <a:pPr>
              <a:lnSpc>
                <a:spcPct val="100000"/>
              </a:lnSpc>
            </a:pPr>
            <a:r>
              <a:rPr lang="es" sz="2800" b="0" i="0" strike="noStrike" cap="none" baseline="0">
                <a:solidFill>
                  <a:srgbClr val="FF5050"/>
                </a:solidFill>
                <a:effectLst/>
                <a:latin typeface="Playfair Display" pitchFamily="2" charset="0"/>
                <a:ea typeface="Arial"/>
                <a:cs typeface="Arial"/>
              </a:rPr>
              <a:t>Apéndice A: Causas locales de obesidad</a:t>
            </a:r>
          </a:p>
        </p:txBody>
      </p:sp>
      <p:sp>
        <p:nvSpPr>
          <p:cNvPr id="292" name="TextShape 3"/>
          <p:cNvSpPr txBox="1"/>
          <p:nvPr/>
        </p:nvSpPr>
        <p:spPr>
          <a:xfrm>
            <a:off x="900000" y="6308640"/>
            <a:ext cx="8064360" cy="549360"/>
          </a:xfrm>
          <a:prstGeom prst="rect">
            <a:avLst/>
          </a:prstGeom>
          <a:noFill/>
          <a:ln>
            <a:noFill/>
          </a:ln>
        </p:spPr>
        <p:txBody>
          <a:bodyPr lIns="0" tIns="0" rIns="0" bIns="0" anchor="ctr">
            <a:noAutofit/>
          </a:bodyPr>
          <a:lstStyle/>
          <a:p>
            <a:pPr marL="173160">
              <a:lnSpc>
                <a:spcPct val="100000"/>
              </a:lnSpc>
            </a:pPr>
            <a:r>
              <a:rPr lang="es" sz="1200" b="0" i="0" strike="noStrike" cap="none" spc="-1" baseline="0">
                <a:solidFill>
                  <a:srgbClr val="FFFFFF"/>
                </a:solidFill>
                <a:effectLst/>
                <a:latin typeface="Arial"/>
                <a:ea typeface="Arial"/>
                <a:cs typeface="Arial"/>
              </a:rPr>
              <a:t>Recurso E: Herramienta de mapeo de acciones </a:t>
            </a:r>
          </a:p>
        </p:txBody>
      </p:sp>
      <p:graphicFrame>
        <p:nvGraphicFramePr>
          <p:cNvPr id="293" name="Table 4"/>
          <p:cNvGraphicFramePr>
            <a:graphicFrameLocks noGrp="1"/>
          </p:cNvGraphicFramePr>
          <p:nvPr>
            <p:extLst>
              <p:ext uri="{D42A27DB-BD31-4B8C-83A1-F6EECF244321}">
                <p14:modId xmlns:p14="http://schemas.microsoft.com/office/powerpoint/2010/main" val="548657736"/>
              </p:ext>
            </p:extLst>
          </p:nvPr>
        </p:nvGraphicFramePr>
        <p:xfrm>
          <a:off x="611640" y="1255681"/>
          <a:ext cx="1745640" cy="9457767"/>
        </p:xfrm>
        <a:graphic>
          <a:graphicData uri="http://schemas.openxmlformats.org/drawingml/2006/table">
            <a:tbl>
              <a:tblPr/>
              <a:tblGrid>
                <a:gridCol w="1745640">
                  <a:extLst>
                    <a:ext uri="{9D8B030D-6E8A-4147-A177-3AD203B41FA5}">
                      <a16:colId xmlns:a16="http://schemas.microsoft.com/office/drawing/2014/main" val="20000"/>
                    </a:ext>
                  </a:extLst>
                </a:gridCol>
              </a:tblGrid>
              <a:tr h="367320">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Priorización de la actividad física en el programa escolar</a:t>
                      </a:r>
                    </a:p>
                  </a:txBody>
                  <a:tcPr marL="90000" marR="90000">
                    <a:solidFill>
                      <a:srgbClr val="729FCF"/>
                    </a:solidFill>
                  </a:tcPr>
                </a:tc>
                <a:extLst>
                  <a:ext uri="{0D108BD9-81ED-4DB2-BD59-A6C34878D82A}">
                    <a16:rowId xmlns:a16="http://schemas.microsoft.com/office/drawing/2014/main" val="10000"/>
                  </a:ext>
                </a:extLst>
              </a:tr>
              <a:tr h="367320">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Calidad de la oferta alimentaria en el trabajo</a:t>
                      </a:r>
                    </a:p>
                  </a:txBody>
                  <a:tcPr marL="90000" marR="90000">
                    <a:solidFill>
                      <a:srgbClr val="729FCF"/>
                    </a:solidFill>
                  </a:tcPr>
                </a:tc>
                <a:extLst>
                  <a:ext uri="{0D108BD9-81ED-4DB2-BD59-A6C34878D82A}">
                    <a16:rowId xmlns:a16="http://schemas.microsoft.com/office/drawing/2014/main" val="10001"/>
                  </a:ext>
                </a:extLst>
              </a:tr>
              <a:tr h="367320">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Calidad del espacio verde/exterior</a:t>
                      </a:r>
                    </a:p>
                  </a:txBody>
                  <a:tcPr marL="90000" marR="90000">
                    <a:solidFill>
                      <a:srgbClr val="729FCF"/>
                    </a:solidFill>
                  </a:tcPr>
                </a:tc>
                <a:extLst>
                  <a:ext uri="{0D108BD9-81ED-4DB2-BD59-A6C34878D82A}">
                    <a16:rowId xmlns:a16="http://schemas.microsoft.com/office/drawing/2014/main" val="10002"/>
                  </a:ext>
                </a:extLst>
              </a:tr>
              <a:tr h="214071">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Calidad de las comidas escolares</a:t>
                      </a:r>
                    </a:p>
                  </a:txBody>
                  <a:tcPr marL="90000" marR="90000">
                    <a:solidFill>
                      <a:srgbClr val="729FCF"/>
                    </a:solidFill>
                  </a:tcPr>
                </a:tc>
                <a:extLst>
                  <a:ext uri="{0D108BD9-81ED-4DB2-BD59-A6C34878D82A}">
                    <a16:rowId xmlns:a16="http://schemas.microsoft.com/office/drawing/2014/main" val="10003"/>
                  </a:ext>
                </a:extLst>
              </a:tr>
              <a:tr h="367320">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Calidad de los enlaces de transporte</a:t>
                      </a:r>
                    </a:p>
                  </a:txBody>
                  <a:tcPr marL="90000" marR="90000">
                    <a:solidFill>
                      <a:srgbClr val="729FCF"/>
                    </a:solidFill>
                  </a:tcPr>
                </a:tc>
                <a:extLst>
                  <a:ext uri="{0D108BD9-81ED-4DB2-BD59-A6C34878D82A}">
                    <a16:rowId xmlns:a16="http://schemas.microsoft.com/office/drawing/2014/main" val="10004"/>
                  </a:ext>
                </a:extLst>
              </a:tr>
              <a:tr h="214071">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Seguridad vial</a:t>
                      </a:r>
                    </a:p>
                  </a:txBody>
                  <a:tcPr marL="90000" marR="90000">
                    <a:solidFill>
                      <a:srgbClr val="729FCF"/>
                    </a:solidFill>
                  </a:tcPr>
                </a:tc>
                <a:extLst>
                  <a:ext uri="{0D108BD9-81ED-4DB2-BD59-A6C34878D82A}">
                    <a16:rowId xmlns:a16="http://schemas.microsoft.com/office/drawing/2014/main" val="10005"/>
                  </a:ext>
                </a:extLst>
              </a:tr>
              <a:tr h="214071">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Aislamiento rural</a:t>
                      </a:r>
                    </a:p>
                  </a:txBody>
                  <a:tcPr marL="90000" marR="90000">
                    <a:solidFill>
                      <a:srgbClr val="729FCF"/>
                    </a:solidFill>
                  </a:tcPr>
                </a:tc>
                <a:extLst>
                  <a:ext uri="{0D108BD9-81ED-4DB2-BD59-A6C34878D82A}">
                    <a16:rowId xmlns:a16="http://schemas.microsoft.com/office/drawing/2014/main" val="10006"/>
                  </a:ext>
                </a:extLst>
              </a:tr>
              <a:tr h="367320">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Seguridad del transporte público</a:t>
                      </a:r>
                    </a:p>
                  </a:txBody>
                  <a:tcPr marL="90000" marR="90000">
                    <a:solidFill>
                      <a:srgbClr val="729FCF"/>
                    </a:solidFill>
                  </a:tcPr>
                </a:tc>
                <a:extLst>
                  <a:ext uri="{0D108BD9-81ED-4DB2-BD59-A6C34878D82A}">
                    <a16:rowId xmlns:a16="http://schemas.microsoft.com/office/drawing/2014/main" val="10007"/>
                  </a:ext>
                </a:extLst>
              </a:tr>
              <a:tr h="214071">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Salarios</a:t>
                      </a:r>
                    </a:p>
                  </a:txBody>
                  <a:tcPr marL="90000" marR="90000">
                    <a:solidFill>
                      <a:srgbClr val="729FCF"/>
                    </a:solidFill>
                  </a:tcPr>
                </a:tc>
                <a:extLst>
                  <a:ext uri="{0D108BD9-81ED-4DB2-BD59-A6C34878D82A}">
                    <a16:rowId xmlns:a16="http://schemas.microsoft.com/office/drawing/2014/main" val="10008"/>
                  </a:ext>
                </a:extLst>
              </a:tr>
              <a:tr h="214071">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Asignación escolar</a:t>
                      </a:r>
                    </a:p>
                  </a:txBody>
                  <a:tcPr marL="90000" marR="90000">
                    <a:solidFill>
                      <a:srgbClr val="729FCF"/>
                    </a:solidFill>
                  </a:tcPr>
                </a:tc>
                <a:extLst>
                  <a:ext uri="{0D108BD9-81ED-4DB2-BD59-A6C34878D82A}">
                    <a16:rowId xmlns:a16="http://schemas.microsoft.com/office/drawing/2014/main" val="10009"/>
                  </a:ext>
                </a:extLst>
              </a:tr>
              <a:tr h="367320">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Priorización escolar del aprendizaje</a:t>
                      </a:r>
                    </a:p>
                  </a:txBody>
                  <a:tcPr marL="90000" marR="90000">
                    <a:solidFill>
                      <a:srgbClr val="729FCF"/>
                    </a:solidFill>
                  </a:tcPr>
                </a:tc>
                <a:extLst>
                  <a:ext uri="{0D108BD9-81ED-4DB2-BD59-A6C34878D82A}">
                    <a16:rowId xmlns:a16="http://schemas.microsoft.com/office/drawing/2014/main" val="10010"/>
                  </a:ext>
                </a:extLst>
              </a:tr>
              <a:tr h="214071">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Empleos sedentarios</a:t>
                      </a:r>
                    </a:p>
                  </a:txBody>
                  <a:tcPr marL="90000" marR="90000">
                    <a:solidFill>
                      <a:srgbClr val="729FCF"/>
                    </a:solidFill>
                  </a:tcPr>
                </a:tc>
                <a:extLst>
                  <a:ext uri="{0D108BD9-81ED-4DB2-BD59-A6C34878D82A}">
                    <a16:rowId xmlns:a16="http://schemas.microsoft.com/office/drawing/2014/main" val="10011"/>
                  </a:ext>
                </a:extLst>
              </a:tr>
              <a:tr h="214071">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Alojamiento compartido</a:t>
                      </a:r>
                    </a:p>
                  </a:txBody>
                  <a:tcPr marL="90000" marR="90000">
                    <a:solidFill>
                      <a:srgbClr val="729FCF"/>
                    </a:solidFill>
                  </a:tcPr>
                </a:tc>
                <a:extLst>
                  <a:ext uri="{0D108BD9-81ED-4DB2-BD59-A6C34878D82A}">
                    <a16:rowId xmlns:a16="http://schemas.microsoft.com/office/drawing/2014/main" val="10012"/>
                  </a:ext>
                </a:extLst>
              </a:tr>
              <a:tr h="214071">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Turnos de trabajo</a:t>
                      </a:r>
                    </a:p>
                  </a:txBody>
                  <a:tcPr marL="90000" marR="90000">
                    <a:solidFill>
                      <a:srgbClr val="729FCF"/>
                    </a:solidFill>
                  </a:tcPr>
                </a:tc>
                <a:extLst>
                  <a:ext uri="{0D108BD9-81ED-4DB2-BD59-A6C34878D82A}">
                    <a16:rowId xmlns:a16="http://schemas.microsoft.com/office/drawing/2014/main" val="10013"/>
                  </a:ext>
                </a:extLst>
              </a:tr>
              <a:tr h="367320">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Hogares compuestos por una persona</a:t>
                      </a:r>
                    </a:p>
                  </a:txBody>
                  <a:tcPr marL="90000" marR="90000">
                    <a:solidFill>
                      <a:srgbClr val="729FCF"/>
                    </a:solidFill>
                  </a:tcPr>
                </a:tc>
                <a:extLst>
                  <a:ext uri="{0D108BD9-81ED-4DB2-BD59-A6C34878D82A}">
                    <a16:rowId xmlns:a16="http://schemas.microsoft.com/office/drawing/2014/main" val="10014"/>
                  </a:ext>
                </a:extLst>
              </a:tr>
              <a:tr h="367320">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disponibilidad de botanas en el trabajo</a:t>
                      </a:r>
                    </a:p>
                  </a:txBody>
                  <a:tcPr marL="90000" marR="90000">
                    <a:solidFill>
                      <a:srgbClr val="729FCF"/>
                    </a:solidFill>
                  </a:tcPr>
                </a:tc>
                <a:extLst>
                  <a:ext uri="{0D108BD9-81ED-4DB2-BD59-A6C34878D82A}">
                    <a16:rowId xmlns:a16="http://schemas.microsoft.com/office/drawing/2014/main" val="10015"/>
                  </a:ext>
                </a:extLst>
              </a:tr>
              <a:tr h="214071">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Presión social en el trabajo</a:t>
                      </a:r>
                    </a:p>
                  </a:txBody>
                  <a:tcPr marL="90000" marR="90000">
                    <a:solidFill>
                      <a:srgbClr val="729FCF"/>
                    </a:solidFill>
                  </a:tcPr>
                </a:tc>
                <a:extLst>
                  <a:ext uri="{0D108BD9-81ED-4DB2-BD59-A6C34878D82A}">
                    <a16:rowId xmlns:a16="http://schemas.microsoft.com/office/drawing/2014/main" val="10016"/>
                  </a:ext>
                </a:extLst>
              </a:tr>
              <a:tr h="367320">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Espacio en las escuelas para la actividad física</a:t>
                      </a:r>
                    </a:p>
                  </a:txBody>
                  <a:tcPr marL="90000" marR="90000">
                    <a:solidFill>
                      <a:srgbClr val="729FCF"/>
                    </a:solidFill>
                  </a:tcPr>
                </a:tc>
                <a:extLst>
                  <a:ext uri="{0D108BD9-81ED-4DB2-BD59-A6C34878D82A}">
                    <a16:rowId xmlns:a16="http://schemas.microsoft.com/office/drawing/2014/main" val="10017"/>
                  </a:ext>
                </a:extLst>
              </a:tr>
              <a:tr h="367320">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Empaquetados del supermercado</a:t>
                      </a:r>
                    </a:p>
                  </a:txBody>
                  <a:tcPr marL="90000" marR="90000">
                    <a:solidFill>
                      <a:srgbClr val="729FCF"/>
                    </a:solidFill>
                  </a:tcPr>
                </a:tc>
                <a:extLst>
                  <a:ext uri="{0D108BD9-81ED-4DB2-BD59-A6C34878D82A}">
                    <a16:rowId xmlns:a16="http://schemas.microsoft.com/office/drawing/2014/main" val="10018"/>
                  </a:ext>
                </a:extLst>
              </a:tr>
              <a:tr h="520569">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Tiempo y capacidad para enseñar sobre estilos de vida saludables</a:t>
                      </a:r>
                    </a:p>
                  </a:txBody>
                  <a:tcPr marL="90000" marR="90000">
                    <a:solidFill>
                      <a:srgbClr val="729FCF"/>
                    </a:solidFill>
                  </a:tcPr>
                </a:tc>
                <a:extLst>
                  <a:ext uri="{0D108BD9-81ED-4DB2-BD59-A6C34878D82A}">
                    <a16:rowId xmlns:a16="http://schemas.microsoft.com/office/drawing/2014/main" val="10019"/>
                  </a:ext>
                </a:extLst>
              </a:tr>
              <a:tr h="214071">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Niveles de Tráfico</a:t>
                      </a:r>
                    </a:p>
                  </a:txBody>
                  <a:tcPr marL="90000" marR="90000">
                    <a:solidFill>
                      <a:srgbClr val="729FCF"/>
                    </a:solidFill>
                  </a:tcPr>
                </a:tc>
                <a:extLst>
                  <a:ext uri="{0D108BD9-81ED-4DB2-BD59-A6C34878D82A}">
                    <a16:rowId xmlns:a16="http://schemas.microsoft.com/office/drawing/2014/main" val="10020"/>
                  </a:ext>
                </a:extLst>
              </a:tr>
              <a:tr h="214071">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Políticas de Viaje</a:t>
                      </a:r>
                    </a:p>
                  </a:txBody>
                  <a:tcPr marL="90000" marR="90000">
                    <a:solidFill>
                      <a:srgbClr val="729FCF"/>
                    </a:solidFill>
                  </a:tcPr>
                </a:tc>
                <a:extLst>
                  <a:ext uri="{0D108BD9-81ED-4DB2-BD59-A6C34878D82A}">
                    <a16:rowId xmlns:a16="http://schemas.microsoft.com/office/drawing/2014/main" val="10021"/>
                  </a:ext>
                </a:extLst>
              </a:tr>
              <a:tr h="214071">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Desempleo</a:t>
                      </a:r>
                    </a:p>
                  </a:txBody>
                  <a:tcPr marL="90000" marR="90000">
                    <a:solidFill>
                      <a:srgbClr val="729FCF"/>
                    </a:solidFill>
                  </a:tcPr>
                </a:tc>
                <a:extLst>
                  <a:ext uri="{0D108BD9-81ED-4DB2-BD59-A6C34878D82A}">
                    <a16:rowId xmlns:a16="http://schemas.microsoft.com/office/drawing/2014/main" val="10022"/>
                  </a:ext>
                </a:extLst>
              </a:tr>
              <a:tr h="367320">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Volumen de actividad física escolar</a:t>
                      </a:r>
                    </a:p>
                  </a:txBody>
                  <a:tcPr marL="90000" marR="90000">
                    <a:solidFill>
                      <a:srgbClr val="729FCF"/>
                    </a:solidFill>
                  </a:tcPr>
                </a:tc>
                <a:extLst>
                  <a:ext uri="{0D108BD9-81ED-4DB2-BD59-A6C34878D82A}">
                    <a16:rowId xmlns:a16="http://schemas.microsoft.com/office/drawing/2014/main" val="10023"/>
                  </a:ext>
                </a:extLst>
              </a:tr>
              <a:tr h="367320">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Volumen de la educación física escolar</a:t>
                      </a:r>
                    </a:p>
                  </a:txBody>
                  <a:tcPr marL="90000" marR="90000">
                    <a:solidFill>
                      <a:srgbClr val="729FCF"/>
                    </a:solidFill>
                  </a:tcPr>
                </a:tc>
                <a:extLst>
                  <a:ext uri="{0D108BD9-81ED-4DB2-BD59-A6C34878D82A}">
                    <a16:rowId xmlns:a16="http://schemas.microsoft.com/office/drawing/2014/main" val="10024"/>
                  </a:ext>
                </a:extLst>
              </a:tr>
              <a:tr h="214071">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La presión del trabajo</a:t>
                      </a:r>
                    </a:p>
                  </a:txBody>
                  <a:tcPr marL="90000" marR="90000">
                    <a:solidFill>
                      <a:srgbClr val="729FCF"/>
                    </a:solidFill>
                  </a:tcPr>
                </a:tc>
                <a:extLst>
                  <a:ext uri="{0D108BD9-81ED-4DB2-BD59-A6C34878D82A}">
                    <a16:rowId xmlns:a16="http://schemas.microsoft.com/office/drawing/2014/main" val="10025"/>
                  </a:ext>
                </a:extLst>
              </a:tr>
              <a:tr h="214071">
                <a:tc>
                  <a:txBody>
                    <a:bodyPr/>
                    <a:lstStyle/>
                    <a:p>
                      <a:pPr marL="216000" indent="-216000">
                        <a:lnSpc>
                          <a:spcPct val="150000"/>
                        </a:lnSpc>
                        <a:buClr>
                          <a:srgbClr val="000000"/>
                        </a:buClr>
                        <a:buSzPct val="45000"/>
                        <a:buFont typeface="Wingdings"/>
                        <a:buChar char=""/>
                      </a:pPr>
                      <a:r>
                        <a:rPr lang="es" sz="800" b="0" i="0" strike="noStrike" cap="none" spc="-1" baseline="0" dirty="0">
                          <a:solidFill>
                            <a:srgbClr val="000000"/>
                          </a:solidFill>
                          <a:effectLst/>
                          <a:latin typeface="Calibri"/>
                          <a:ea typeface="Calibri"/>
                          <a:cs typeface="Calibri"/>
                        </a:rPr>
                        <a:t>Política del lugar de trabajo</a:t>
                      </a:r>
                    </a:p>
                  </a:txBody>
                  <a:tcPr marL="90000" marR="90000">
                    <a:solidFill>
                      <a:srgbClr val="729FCF"/>
                    </a:solidFill>
                  </a:tcPr>
                </a:tc>
                <a:extLst>
                  <a:ext uri="{0D108BD9-81ED-4DB2-BD59-A6C34878D82A}">
                    <a16:rowId xmlns:a16="http://schemas.microsoft.com/office/drawing/2014/main" val="10026"/>
                  </a:ext>
                </a:extLst>
              </a:tr>
            </a:tbl>
          </a:graphicData>
        </a:graphic>
      </p:graphicFrame>
      <p:graphicFrame>
        <p:nvGraphicFramePr>
          <p:cNvPr id="294" name="Table 5"/>
          <p:cNvGraphicFramePr>
            <a:graphicFrameLocks noGrp="1"/>
          </p:cNvGraphicFramePr>
          <p:nvPr/>
        </p:nvGraphicFramePr>
        <p:xfrm>
          <a:off x="2771640" y="1323000"/>
          <a:ext cx="1745640" cy="5394960"/>
        </p:xfrm>
        <a:graphic>
          <a:graphicData uri="http://schemas.openxmlformats.org/drawingml/2006/table">
            <a:tbl>
              <a:tblPr/>
              <a:tblGrid>
                <a:gridCol w="1745640">
                  <a:extLst>
                    <a:ext uri="{9D8B030D-6E8A-4147-A177-3AD203B41FA5}">
                      <a16:colId xmlns:a16="http://schemas.microsoft.com/office/drawing/2014/main" val="20000"/>
                    </a:ext>
                  </a:extLst>
                </a:gridCol>
              </a:tblGrid>
              <a:tr h="397080">
                <a:tc>
                  <a:txBody>
                    <a:bodyPr/>
                    <a:lstStyle/>
                    <a:p>
                      <a:pPr marL="216000" indent="-216000">
                        <a:lnSpc>
                          <a:spcPct val="150000"/>
                        </a:lnSpc>
                        <a:buClr>
                          <a:srgbClr val="000000"/>
                        </a:buClr>
                        <a:buSzPct val="45000"/>
                        <a:buFont typeface="Wingdings"/>
                        <a:buChar char=""/>
                      </a:pPr>
                      <a:r>
                        <a:rPr lang="es" sz="800" b="1" i="0" strike="noStrike" cap="none" spc="-1" baseline="0">
                          <a:solidFill>
                            <a:srgbClr val="000000"/>
                          </a:solidFill>
                          <a:effectLst/>
                          <a:latin typeface="Calibri"/>
                          <a:ea typeface="Calibri"/>
                          <a:cs typeface="Calibri"/>
                        </a:rPr>
                        <a:t>Deseo de diferenciar las ofertas alimentarias</a:t>
                      </a:r>
                    </a:p>
                  </a:txBody>
                  <a:tcPr marL="90000" marR="90000">
                    <a:solidFill>
                      <a:srgbClr val="729FCF"/>
                    </a:solidFill>
                  </a:tcPr>
                </a:tc>
                <a:extLst>
                  <a:ext uri="{0D108BD9-81ED-4DB2-BD59-A6C34878D82A}">
                    <a16:rowId xmlns:a16="http://schemas.microsoft.com/office/drawing/2014/main" val="10000"/>
                  </a:ext>
                </a:extLst>
              </a:tr>
              <a:tr h="397080">
                <a:tc>
                  <a:txBody>
                    <a:bodyPr/>
                    <a:lstStyle/>
                    <a:p>
                      <a:pPr marL="216000" indent="-216000">
                        <a:lnSpc>
                          <a:spcPct val="150000"/>
                        </a:lnSpc>
                        <a:buClr>
                          <a:srgbClr val="000000"/>
                        </a:buClr>
                        <a:buSzPct val="45000"/>
                        <a:buFont typeface="Wingdings"/>
                        <a:buChar char=""/>
                      </a:pPr>
                      <a:r>
                        <a:rPr lang="es" sz="800" b="1" i="0" strike="noStrike" cap="none" spc="-1" baseline="0">
                          <a:solidFill>
                            <a:srgbClr val="000000"/>
                          </a:solidFill>
                          <a:effectLst/>
                          <a:latin typeface="Calibri"/>
                          <a:ea typeface="Calibri"/>
                          <a:cs typeface="Calibri"/>
                        </a:rPr>
                        <a:t>Esfuerzo para aumentar la eficiencia de la producción</a:t>
                      </a:r>
                    </a:p>
                  </a:txBody>
                  <a:tcPr marL="90000" marR="90000">
                    <a:solidFill>
                      <a:srgbClr val="729FCF"/>
                    </a:solidFill>
                  </a:tcPr>
                </a:tc>
                <a:extLst>
                  <a:ext uri="{0D108BD9-81ED-4DB2-BD59-A6C34878D82A}">
                    <a16:rowId xmlns:a16="http://schemas.microsoft.com/office/drawing/2014/main" val="10001"/>
                  </a:ext>
                </a:extLst>
              </a:tr>
              <a:tr h="397080">
                <a:tc>
                  <a:txBody>
                    <a:bodyPr/>
                    <a:lstStyle/>
                    <a:p>
                      <a:pPr marL="216000" indent="-216000">
                        <a:lnSpc>
                          <a:spcPct val="150000"/>
                        </a:lnSpc>
                        <a:buClr>
                          <a:srgbClr val="000000"/>
                        </a:buClr>
                        <a:buSzPct val="45000"/>
                        <a:buFont typeface="Wingdings"/>
                        <a:buChar char=""/>
                      </a:pPr>
                      <a:r>
                        <a:rPr lang="es" sz="800" b="1" i="0" strike="noStrike" cap="none" spc="-1" baseline="0">
                          <a:solidFill>
                            <a:srgbClr val="000000"/>
                          </a:solidFill>
                          <a:effectLst/>
                          <a:latin typeface="Calibri"/>
                          <a:ea typeface="Calibri"/>
                          <a:cs typeface="Calibri"/>
                        </a:rPr>
                        <a:t>Densidad energética de las ofertas alimentarias</a:t>
                      </a:r>
                    </a:p>
                  </a:txBody>
                  <a:tcPr marL="90000" marR="90000">
                    <a:solidFill>
                      <a:srgbClr val="729FCF"/>
                    </a:solidFill>
                  </a:tcPr>
                </a:tc>
                <a:extLst>
                  <a:ext uri="{0D108BD9-81ED-4DB2-BD59-A6C34878D82A}">
                    <a16:rowId xmlns:a16="http://schemas.microsoft.com/office/drawing/2014/main" val="10002"/>
                  </a:ext>
                </a:extLst>
              </a:tr>
              <a:tr h="243720">
                <a:tc>
                  <a:txBody>
                    <a:bodyPr/>
                    <a:lstStyle/>
                    <a:p>
                      <a:pPr marL="216000" indent="-216000">
                        <a:lnSpc>
                          <a:spcPct val="150000"/>
                        </a:lnSpc>
                        <a:buClr>
                          <a:srgbClr val="000000"/>
                        </a:buClr>
                        <a:buSzPct val="45000"/>
                        <a:buFont typeface="Wingdings"/>
                        <a:buChar char=""/>
                      </a:pPr>
                      <a:r>
                        <a:rPr lang="es" sz="800" b="1" i="0" strike="noStrike" cap="none" spc="-1" baseline="0">
                          <a:solidFill>
                            <a:srgbClr val="000000"/>
                          </a:solidFill>
                          <a:effectLst/>
                          <a:latin typeface="Calibri"/>
                          <a:ea typeface="Calibri"/>
                          <a:cs typeface="Calibri"/>
                        </a:rPr>
                        <a:t>Contenido de fibra de alimentos y bebidas</a:t>
                      </a:r>
                    </a:p>
                  </a:txBody>
                  <a:tcPr marL="90000" marR="90000">
                    <a:solidFill>
                      <a:srgbClr val="729FCF"/>
                    </a:solidFill>
                  </a:tcPr>
                </a:tc>
                <a:extLst>
                  <a:ext uri="{0D108BD9-81ED-4DB2-BD59-A6C34878D82A}">
                    <a16:rowId xmlns:a16="http://schemas.microsoft.com/office/drawing/2014/main" val="10003"/>
                  </a:ext>
                </a:extLst>
              </a:tr>
              <a:tr h="243720">
                <a:tc>
                  <a:txBody>
                    <a:bodyPr/>
                    <a:lstStyle/>
                    <a:p>
                      <a:pPr marL="216000" indent="-216000">
                        <a:lnSpc>
                          <a:spcPct val="150000"/>
                        </a:lnSpc>
                        <a:buClr>
                          <a:srgbClr val="000000"/>
                        </a:buClr>
                        <a:buSzPct val="45000"/>
                        <a:buFont typeface="Wingdings"/>
                        <a:buChar char=""/>
                      </a:pPr>
                      <a:r>
                        <a:rPr lang="es" sz="800" b="1" i="0" strike="noStrike" cap="none" spc="-1" baseline="0">
                          <a:solidFill>
                            <a:srgbClr val="000000"/>
                          </a:solidFill>
                          <a:effectLst/>
                          <a:latin typeface="Calibri"/>
                          <a:ea typeface="Calibri"/>
                          <a:cs typeface="Calibri"/>
                        </a:rPr>
                        <a:t>Exposición a la comida</a:t>
                      </a:r>
                    </a:p>
                  </a:txBody>
                  <a:tcPr marL="90000" marR="90000">
                    <a:solidFill>
                      <a:srgbClr val="729FCF"/>
                    </a:solidFill>
                  </a:tcPr>
                </a:tc>
                <a:extLst>
                  <a:ext uri="{0D108BD9-81ED-4DB2-BD59-A6C34878D82A}">
                    <a16:rowId xmlns:a16="http://schemas.microsoft.com/office/drawing/2014/main" val="10004"/>
                  </a:ext>
                </a:extLst>
              </a:tr>
              <a:tr h="243720">
                <a:tc>
                  <a:txBody>
                    <a:bodyPr/>
                    <a:lstStyle/>
                    <a:p>
                      <a:pPr marL="216000" indent="-216000">
                        <a:lnSpc>
                          <a:spcPct val="150000"/>
                        </a:lnSpc>
                        <a:buClr>
                          <a:srgbClr val="000000"/>
                        </a:buClr>
                        <a:buSzPct val="45000"/>
                        <a:buFont typeface="Wingdings"/>
                        <a:buChar char=""/>
                      </a:pPr>
                      <a:r>
                        <a:rPr lang="es" sz="800" b="1" i="0" strike="noStrike" cap="none" spc="-1" baseline="0">
                          <a:solidFill>
                            <a:srgbClr val="000000"/>
                          </a:solidFill>
                          <a:effectLst/>
                          <a:latin typeface="Calibri"/>
                          <a:ea typeface="Calibri"/>
                          <a:cs typeface="Calibri"/>
                        </a:rPr>
                        <a:t>Nivel de empleo femenino</a:t>
                      </a:r>
                    </a:p>
                  </a:txBody>
                  <a:tcPr marL="90000" marR="90000">
                    <a:solidFill>
                      <a:srgbClr val="729FCF"/>
                    </a:solidFill>
                  </a:tcPr>
                </a:tc>
                <a:extLst>
                  <a:ext uri="{0D108BD9-81ED-4DB2-BD59-A6C34878D82A}">
                    <a16:rowId xmlns:a16="http://schemas.microsoft.com/office/drawing/2014/main" val="10005"/>
                  </a:ext>
                </a:extLst>
              </a:tr>
              <a:tr h="397080">
                <a:tc>
                  <a:txBody>
                    <a:bodyPr/>
                    <a:lstStyle/>
                    <a:p>
                      <a:pPr marL="216000" indent="-216000">
                        <a:lnSpc>
                          <a:spcPct val="150000"/>
                        </a:lnSpc>
                        <a:buClr>
                          <a:srgbClr val="000000"/>
                        </a:buClr>
                        <a:buSzPct val="45000"/>
                        <a:buFont typeface="Wingdings"/>
                        <a:buChar char=""/>
                      </a:pPr>
                      <a:r>
                        <a:rPr lang="es" sz="800" b="1" i="0" strike="noStrike" cap="none" spc="-1" baseline="0">
                          <a:solidFill>
                            <a:srgbClr val="000000"/>
                          </a:solidFill>
                          <a:effectLst/>
                          <a:latin typeface="Calibri"/>
                          <a:ea typeface="Calibri"/>
                          <a:cs typeface="Calibri"/>
                        </a:rPr>
                        <a:t>Calidad nutricional de los alimentos y bebidas</a:t>
                      </a:r>
                    </a:p>
                  </a:txBody>
                  <a:tcPr marL="90000" marR="90000">
                    <a:solidFill>
                      <a:srgbClr val="729FCF"/>
                    </a:solidFill>
                  </a:tcPr>
                </a:tc>
                <a:extLst>
                  <a:ext uri="{0D108BD9-81ED-4DB2-BD59-A6C34878D82A}">
                    <a16:rowId xmlns:a16="http://schemas.microsoft.com/office/drawing/2014/main" val="10006"/>
                  </a:ext>
                </a:extLst>
              </a:tr>
              <a:tr h="397080">
                <a:tc>
                  <a:txBody>
                    <a:bodyPr/>
                    <a:lstStyle/>
                    <a:p>
                      <a:pPr marL="216000" indent="-216000">
                        <a:lnSpc>
                          <a:spcPct val="150000"/>
                        </a:lnSpc>
                        <a:buClr>
                          <a:srgbClr val="000000"/>
                        </a:buClr>
                        <a:buSzPct val="45000"/>
                        <a:buFont typeface="Wingdings"/>
                        <a:buChar char=""/>
                      </a:pPr>
                      <a:r>
                        <a:rPr lang="es" sz="800" b="1" i="0" strike="noStrike" cap="none" spc="-1" baseline="0">
                          <a:solidFill>
                            <a:srgbClr val="000000"/>
                          </a:solidFill>
                          <a:effectLst/>
                          <a:latin typeface="Calibri"/>
                          <a:ea typeface="Calibri"/>
                          <a:cs typeface="Calibri"/>
                        </a:rPr>
                        <a:t>Oportunidad para el transporte sin motor</a:t>
                      </a:r>
                    </a:p>
                  </a:txBody>
                  <a:tcPr marL="90000" marR="90000">
                    <a:solidFill>
                      <a:srgbClr val="729FCF"/>
                    </a:solidFill>
                  </a:tcPr>
                </a:tc>
                <a:extLst>
                  <a:ext uri="{0D108BD9-81ED-4DB2-BD59-A6C34878D82A}">
                    <a16:rowId xmlns:a16="http://schemas.microsoft.com/office/drawing/2014/main" val="10007"/>
                  </a:ext>
                </a:extLst>
              </a:tr>
              <a:tr h="243720">
                <a:tc>
                  <a:txBody>
                    <a:bodyPr/>
                    <a:lstStyle/>
                    <a:p>
                      <a:pPr marL="216000" indent="-216000">
                        <a:lnSpc>
                          <a:spcPct val="150000"/>
                        </a:lnSpc>
                        <a:buClr>
                          <a:srgbClr val="000000"/>
                        </a:buClr>
                        <a:buSzPct val="45000"/>
                        <a:buFont typeface="Wingdings"/>
                        <a:buChar char=""/>
                      </a:pPr>
                      <a:r>
                        <a:rPr lang="es" sz="800" b="1" i="0" strike="noStrike" cap="none" spc="-1" baseline="0">
                          <a:solidFill>
                            <a:srgbClr val="000000"/>
                          </a:solidFill>
                          <a:effectLst/>
                          <a:latin typeface="Calibri"/>
                          <a:ea typeface="Calibri"/>
                          <a:cs typeface="Calibri"/>
                        </a:rPr>
                        <a:t>Sabor de los alimentos disponibles</a:t>
                      </a:r>
                    </a:p>
                  </a:txBody>
                  <a:tcPr marL="90000" marR="90000">
                    <a:solidFill>
                      <a:srgbClr val="729FCF"/>
                    </a:solidFill>
                  </a:tcPr>
                </a:tc>
                <a:extLst>
                  <a:ext uri="{0D108BD9-81ED-4DB2-BD59-A6C34878D82A}">
                    <a16:rowId xmlns:a16="http://schemas.microsoft.com/office/drawing/2014/main" val="10008"/>
                  </a:ext>
                </a:extLst>
              </a:tr>
              <a:tr h="243720">
                <a:tc>
                  <a:txBody>
                    <a:bodyPr/>
                    <a:lstStyle/>
                    <a:p>
                      <a:pPr marL="216000" indent="-216000">
                        <a:lnSpc>
                          <a:spcPct val="150000"/>
                        </a:lnSpc>
                        <a:buClr>
                          <a:srgbClr val="000000"/>
                        </a:buClr>
                        <a:buSzPct val="45000"/>
                        <a:buFont typeface="Wingdings"/>
                        <a:buChar char=""/>
                      </a:pPr>
                      <a:r>
                        <a:rPr lang="es" sz="800" b="1" i="0" strike="noStrike" cap="none" spc="-1" baseline="0">
                          <a:solidFill>
                            <a:srgbClr val="000000"/>
                          </a:solidFill>
                          <a:effectLst/>
                          <a:latin typeface="Calibri"/>
                          <a:ea typeface="Calibri"/>
                          <a:cs typeface="Calibri"/>
                        </a:rPr>
                        <a:t>Presión sobre el rendimiento del trabajo</a:t>
                      </a:r>
                    </a:p>
                  </a:txBody>
                  <a:tcPr marL="90000" marR="90000">
                    <a:solidFill>
                      <a:srgbClr val="729FCF"/>
                    </a:solidFill>
                  </a:tcPr>
                </a:tc>
                <a:extLst>
                  <a:ext uri="{0D108BD9-81ED-4DB2-BD59-A6C34878D82A}">
                    <a16:rowId xmlns:a16="http://schemas.microsoft.com/office/drawing/2014/main" val="10009"/>
                  </a:ext>
                </a:extLst>
              </a:tr>
              <a:tr h="397080">
                <a:tc>
                  <a:txBody>
                    <a:bodyPr/>
                    <a:lstStyle/>
                    <a:p>
                      <a:pPr marL="216000" indent="-216000">
                        <a:lnSpc>
                          <a:spcPct val="150000"/>
                        </a:lnSpc>
                        <a:buClr>
                          <a:srgbClr val="000000"/>
                        </a:buClr>
                        <a:buSzPct val="45000"/>
                        <a:buFont typeface="Wingdings"/>
                        <a:buChar char=""/>
                      </a:pPr>
                      <a:r>
                        <a:rPr lang="es" sz="800" b="1" i="0" strike="noStrike" cap="none" spc="-1" baseline="0">
                          <a:solidFill>
                            <a:srgbClr val="000000"/>
                          </a:solidFill>
                          <a:effectLst/>
                          <a:latin typeface="Calibri"/>
                          <a:ea typeface="Calibri"/>
                          <a:cs typeface="Calibri"/>
                        </a:rPr>
                        <a:t>Presión para servir la comida al gusto</a:t>
                      </a:r>
                    </a:p>
                  </a:txBody>
                  <a:tcPr marL="90000" marR="90000">
                    <a:solidFill>
                      <a:srgbClr val="729FCF"/>
                    </a:solidFill>
                  </a:tcPr>
                </a:tc>
                <a:extLst>
                  <a:ext uri="{0D108BD9-81ED-4DB2-BD59-A6C34878D82A}">
                    <a16:rowId xmlns:a16="http://schemas.microsoft.com/office/drawing/2014/main" val="10010"/>
                  </a:ext>
                </a:extLst>
              </a:tr>
              <a:tr h="243720">
                <a:tc>
                  <a:txBody>
                    <a:bodyPr/>
                    <a:lstStyle/>
                    <a:p>
                      <a:pPr marL="216000" indent="-216000">
                        <a:lnSpc>
                          <a:spcPct val="150000"/>
                        </a:lnSpc>
                        <a:buClr>
                          <a:srgbClr val="000000"/>
                        </a:buClr>
                        <a:buSzPct val="45000"/>
                        <a:buFont typeface="Wingdings"/>
                        <a:buChar char=""/>
                      </a:pPr>
                      <a:r>
                        <a:rPr lang="es" sz="800" b="1" i="0" strike="noStrike" cap="none" spc="-1" baseline="0">
                          <a:solidFill>
                            <a:srgbClr val="000000"/>
                          </a:solidFill>
                          <a:effectLst/>
                          <a:latin typeface="Calibri"/>
                          <a:ea typeface="Calibri"/>
                          <a:cs typeface="Calibri"/>
                        </a:rPr>
                        <a:t>Poder adquisitivo</a:t>
                      </a:r>
                    </a:p>
                  </a:txBody>
                  <a:tcPr marL="90000" marR="90000">
                    <a:solidFill>
                      <a:srgbClr val="729FCF"/>
                    </a:solidFill>
                  </a:tcPr>
                </a:tc>
                <a:extLst>
                  <a:ext uri="{0D108BD9-81ED-4DB2-BD59-A6C34878D82A}">
                    <a16:rowId xmlns:a16="http://schemas.microsoft.com/office/drawing/2014/main" val="10011"/>
                  </a:ext>
                </a:extLst>
              </a:tr>
              <a:tr h="397080">
                <a:tc>
                  <a:txBody>
                    <a:bodyPr/>
                    <a:lstStyle/>
                    <a:p>
                      <a:pPr marL="216000" indent="-216000">
                        <a:lnSpc>
                          <a:spcPct val="150000"/>
                        </a:lnSpc>
                        <a:buClr>
                          <a:srgbClr val="000000"/>
                        </a:buClr>
                        <a:buSzPct val="45000"/>
                        <a:buFont typeface="Wingdings"/>
                        <a:buChar char=""/>
                      </a:pPr>
                      <a:r>
                        <a:rPr lang="es" sz="800" b="1" i="0" strike="noStrike" cap="none" spc="-1" baseline="0">
                          <a:solidFill>
                            <a:srgbClr val="000000"/>
                          </a:solidFill>
                          <a:effectLst/>
                          <a:latin typeface="Calibri"/>
                          <a:ea typeface="Calibri"/>
                          <a:cs typeface="Calibri"/>
                        </a:rPr>
                        <a:t>Estandarización de las ofertas alimentarias</a:t>
                      </a:r>
                    </a:p>
                  </a:txBody>
                  <a:tcPr marL="90000" marR="90000">
                    <a:solidFill>
                      <a:srgbClr val="729FCF"/>
                    </a:solidFill>
                  </a:tcPr>
                </a:tc>
                <a:extLst>
                  <a:ext uri="{0D108BD9-81ED-4DB2-BD59-A6C34878D82A}">
                    <a16:rowId xmlns:a16="http://schemas.microsoft.com/office/drawing/2014/main" val="10012"/>
                  </a:ext>
                </a:extLst>
              </a:tr>
            </a:tbl>
          </a:graphicData>
        </a:graphic>
      </p:graphicFrame>
      <p:graphicFrame>
        <p:nvGraphicFramePr>
          <p:cNvPr id="295" name="Table 6"/>
          <p:cNvGraphicFramePr>
            <a:graphicFrameLocks noGrp="1"/>
          </p:cNvGraphicFramePr>
          <p:nvPr>
            <p:extLst>
              <p:ext uri="{D42A27DB-BD31-4B8C-83A1-F6EECF244321}">
                <p14:modId xmlns:p14="http://schemas.microsoft.com/office/powerpoint/2010/main" val="2009967853"/>
              </p:ext>
            </p:extLst>
          </p:nvPr>
        </p:nvGraphicFramePr>
        <p:xfrm>
          <a:off x="2771640" y="3881880"/>
          <a:ext cx="1745640" cy="3797052"/>
        </p:xfrm>
        <a:graphic>
          <a:graphicData uri="http://schemas.openxmlformats.org/drawingml/2006/table">
            <a:tbl>
              <a:tblPr/>
              <a:tblGrid>
                <a:gridCol w="1745640">
                  <a:extLst>
                    <a:ext uri="{9D8B030D-6E8A-4147-A177-3AD203B41FA5}">
                      <a16:colId xmlns:a16="http://schemas.microsoft.com/office/drawing/2014/main" val="20000"/>
                    </a:ext>
                  </a:extLst>
                </a:gridCol>
              </a:tblGrid>
              <a:tr h="193369">
                <a:tc>
                  <a:txBody>
                    <a:bodyPr/>
                    <a:lstStyle/>
                    <a:p>
                      <a:pPr marL="216000" indent="-216000">
                        <a:lnSpc>
                          <a:spcPct val="150000"/>
                        </a:lnSpc>
                        <a:buClr>
                          <a:srgbClr val="000000"/>
                        </a:buClr>
                        <a:buSzPct val="45000"/>
                        <a:buFont typeface="Wingdings"/>
                        <a:buChar char=""/>
                      </a:pPr>
                      <a:r>
                        <a:rPr lang="es" sz="800" b="1" i="0" strike="noStrike" cap="none" spc="-1" baseline="0">
                          <a:solidFill>
                            <a:srgbClr val="000000"/>
                          </a:solidFill>
                          <a:effectLst/>
                          <a:latin typeface="Calibri"/>
                          <a:ea typeface="Calibri"/>
                          <a:cs typeface="Calibri"/>
                        </a:rPr>
                        <a:t>Condiciones más amplias</a:t>
                      </a:r>
                    </a:p>
                  </a:txBody>
                  <a:tcPr marL="90000" marR="90000">
                    <a:solidFill>
                      <a:srgbClr val="729FCF"/>
                    </a:solidFill>
                  </a:tcPr>
                </a:tc>
                <a:extLst>
                  <a:ext uri="{0D108BD9-81ED-4DB2-BD59-A6C34878D82A}">
                    <a16:rowId xmlns:a16="http://schemas.microsoft.com/office/drawing/2014/main" val="10000"/>
                  </a:ext>
                </a:extLst>
              </a:tr>
              <a:tr h="193369">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Acceso a comida rápida</a:t>
                      </a:r>
                    </a:p>
                  </a:txBody>
                  <a:tcPr marL="90000" marR="90000">
                    <a:solidFill>
                      <a:srgbClr val="729FCF"/>
                    </a:solidFill>
                  </a:tcPr>
                </a:tc>
                <a:extLst>
                  <a:ext uri="{0D108BD9-81ED-4DB2-BD59-A6C34878D82A}">
                    <a16:rowId xmlns:a16="http://schemas.microsoft.com/office/drawing/2014/main" val="10001"/>
                  </a:ext>
                </a:extLst>
              </a:tr>
              <a:tr h="193369">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Acceso a los alimentos</a:t>
                      </a:r>
                    </a:p>
                  </a:txBody>
                  <a:tcPr marL="90000" marR="90000">
                    <a:solidFill>
                      <a:srgbClr val="729FCF"/>
                    </a:solidFill>
                  </a:tcPr>
                </a:tc>
                <a:extLst>
                  <a:ext uri="{0D108BD9-81ED-4DB2-BD59-A6C34878D82A}">
                    <a16:rowId xmlns:a16="http://schemas.microsoft.com/office/drawing/2014/main" val="10002"/>
                  </a:ext>
                </a:extLst>
              </a:tr>
              <a:tr h="322282">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Cómo se accede a los servicios de salud mental</a:t>
                      </a:r>
                    </a:p>
                  </a:txBody>
                  <a:tcPr marL="90000" marR="90000">
                    <a:solidFill>
                      <a:srgbClr val="729FCF"/>
                    </a:solidFill>
                  </a:tcPr>
                </a:tc>
                <a:extLst>
                  <a:ext uri="{0D108BD9-81ED-4DB2-BD59-A6C34878D82A}">
                    <a16:rowId xmlns:a16="http://schemas.microsoft.com/office/drawing/2014/main" val="10003"/>
                  </a:ext>
                </a:extLst>
              </a:tr>
              <a:tr h="193369">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Imagen corporal</a:t>
                      </a:r>
                    </a:p>
                  </a:txBody>
                  <a:tcPr marL="90000" marR="90000">
                    <a:solidFill>
                      <a:srgbClr val="729FCF"/>
                    </a:solidFill>
                  </a:tcPr>
                </a:tc>
                <a:extLst>
                  <a:ext uri="{0D108BD9-81ED-4DB2-BD59-A6C34878D82A}">
                    <a16:rowId xmlns:a16="http://schemas.microsoft.com/office/drawing/2014/main" val="10004"/>
                  </a:ext>
                </a:extLst>
              </a:tr>
              <a:tr h="193369">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Influencia de la ciudad /capital</a:t>
                      </a:r>
                    </a:p>
                  </a:txBody>
                  <a:tcPr marL="90000" marR="90000">
                    <a:solidFill>
                      <a:srgbClr val="729FCF"/>
                    </a:solidFill>
                  </a:tcPr>
                </a:tc>
                <a:extLst>
                  <a:ext uri="{0D108BD9-81ED-4DB2-BD59-A6C34878D82A}">
                    <a16:rowId xmlns:a16="http://schemas.microsoft.com/office/drawing/2014/main" val="10005"/>
                  </a:ext>
                </a:extLst>
              </a:tr>
              <a:tr h="322282">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Competencia demanda de tiempo-cabildo</a:t>
                      </a:r>
                    </a:p>
                  </a:txBody>
                  <a:tcPr marL="90000" marR="90000">
                    <a:solidFill>
                      <a:srgbClr val="729FCF"/>
                    </a:solidFill>
                  </a:tcPr>
                </a:tc>
                <a:extLst>
                  <a:ext uri="{0D108BD9-81ED-4DB2-BD59-A6C34878D82A}">
                    <a16:rowId xmlns:a16="http://schemas.microsoft.com/office/drawing/2014/main" val="10006"/>
                  </a:ext>
                </a:extLst>
              </a:tr>
              <a:tr h="322282">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Coherencia de los mensajes relacionados con la salud</a:t>
                      </a:r>
                    </a:p>
                  </a:txBody>
                  <a:tcPr marL="90000" marR="90000">
                    <a:solidFill>
                      <a:srgbClr val="729FCF"/>
                    </a:solidFill>
                  </a:tcPr>
                </a:tc>
                <a:extLst>
                  <a:ext uri="{0D108BD9-81ED-4DB2-BD59-A6C34878D82A}">
                    <a16:rowId xmlns:a16="http://schemas.microsoft.com/office/drawing/2014/main" val="10007"/>
                  </a:ext>
                </a:extLst>
              </a:tr>
              <a:tr h="193369">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Consumismo</a:t>
                      </a:r>
                    </a:p>
                  </a:txBody>
                  <a:tcPr marL="90000" marR="90000">
                    <a:solidFill>
                      <a:srgbClr val="729FCF"/>
                    </a:solidFill>
                  </a:tcPr>
                </a:tc>
                <a:extLst>
                  <a:ext uri="{0D108BD9-81ED-4DB2-BD59-A6C34878D82A}">
                    <a16:rowId xmlns:a16="http://schemas.microsoft.com/office/drawing/2014/main" val="10008"/>
                  </a:ext>
                </a:extLst>
              </a:tr>
              <a:tr h="193369">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Cultura de conveniencia</a:t>
                      </a:r>
                    </a:p>
                  </a:txBody>
                  <a:tcPr marL="90000" marR="90000">
                    <a:solidFill>
                      <a:srgbClr val="729FCF"/>
                    </a:solidFill>
                  </a:tcPr>
                </a:tc>
                <a:extLst>
                  <a:ext uri="{0D108BD9-81ED-4DB2-BD59-A6C34878D82A}">
                    <a16:rowId xmlns:a16="http://schemas.microsoft.com/office/drawing/2014/main" val="10009"/>
                  </a:ext>
                </a:extLst>
              </a:tr>
              <a:tr h="322282">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Conveniencia de las ofertas gastronómicas</a:t>
                      </a:r>
                    </a:p>
                  </a:txBody>
                  <a:tcPr marL="90000" marR="90000">
                    <a:solidFill>
                      <a:srgbClr val="729FCF"/>
                    </a:solidFill>
                  </a:tcPr>
                </a:tc>
                <a:extLst>
                  <a:ext uri="{0D108BD9-81ED-4DB2-BD59-A6C34878D82A}">
                    <a16:rowId xmlns:a16="http://schemas.microsoft.com/office/drawing/2014/main" val="10010"/>
                  </a:ext>
                </a:extLst>
              </a:tr>
              <a:tr h="193369">
                <a:tc>
                  <a:txBody>
                    <a:bodyPr/>
                    <a:lstStyle/>
                    <a:p>
                      <a:pPr marL="216000" indent="-216000">
                        <a:lnSpc>
                          <a:spcPct val="150000"/>
                        </a:lnSpc>
                        <a:buClr>
                          <a:srgbClr val="000000"/>
                        </a:buClr>
                        <a:buSzPct val="45000"/>
                        <a:buFont typeface="Wingdings"/>
                        <a:buChar char=""/>
                      </a:pPr>
                      <a:r>
                        <a:rPr lang="es" sz="800" b="0" i="0" strike="noStrike" cap="none" spc="-1" baseline="0" dirty="0">
                          <a:solidFill>
                            <a:srgbClr val="000000"/>
                          </a:solidFill>
                          <a:effectLst/>
                          <a:latin typeface="Calibri"/>
                          <a:ea typeface="Calibri"/>
                          <a:cs typeface="Calibri"/>
                        </a:rPr>
                        <a:t>Costo de los alimentos</a:t>
                      </a:r>
                    </a:p>
                  </a:txBody>
                  <a:tcPr marL="90000" marR="90000">
                    <a:solidFill>
                      <a:srgbClr val="729FCF"/>
                    </a:solidFill>
                  </a:tcPr>
                </a:tc>
                <a:extLst>
                  <a:ext uri="{0D108BD9-81ED-4DB2-BD59-A6C34878D82A}">
                    <a16:rowId xmlns:a16="http://schemas.microsoft.com/office/drawing/2014/main" val="10011"/>
                  </a:ext>
                </a:extLst>
              </a:tr>
            </a:tbl>
          </a:graphicData>
        </a:graphic>
      </p:graphicFrame>
      <p:graphicFrame>
        <p:nvGraphicFramePr>
          <p:cNvPr id="296" name="Table 7"/>
          <p:cNvGraphicFramePr>
            <a:graphicFrameLocks noGrp="1"/>
          </p:cNvGraphicFramePr>
          <p:nvPr>
            <p:extLst>
              <p:ext uri="{D42A27DB-BD31-4B8C-83A1-F6EECF244321}">
                <p14:modId xmlns:p14="http://schemas.microsoft.com/office/powerpoint/2010/main" val="1698940865"/>
              </p:ext>
            </p:extLst>
          </p:nvPr>
        </p:nvGraphicFramePr>
        <p:xfrm>
          <a:off x="4932001" y="1225800"/>
          <a:ext cx="1745640" cy="9896108"/>
        </p:xfrm>
        <a:graphic>
          <a:graphicData uri="http://schemas.openxmlformats.org/drawingml/2006/table">
            <a:tbl>
              <a:tblPr/>
              <a:tblGrid>
                <a:gridCol w="1745640">
                  <a:extLst>
                    <a:ext uri="{9D8B030D-6E8A-4147-A177-3AD203B41FA5}">
                      <a16:colId xmlns:a16="http://schemas.microsoft.com/office/drawing/2014/main" val="20000"/>
                    </a:ext>
                  </a:extLst>
                </a:gridCol>
              </a:tblGrid>
              <a:tr h="346133">
                <a:tc>
                  <a:txBody>
                    <a:bodyPr/>
                    <a:lstStyle/>
                    <a:p>
                      <a:pPr>
                        <a:lnSpc>
                          <a:spcPct val="150000"/>
                        </a:lnSpc>
                      </a:pPr>
                      <a:r>
                        <a:rPr lang="es" sz="800" b="0" i="0" strike="noStrike" cap="none" spc="-1" baseline="0">
                          <a:solidFill>
                            <a:srgbClr val="000000"/>
                          </a:solidFill>
                          <a:effectLst/>
                          <a:latin typeface="Calibri"/>
                          <a:ea typeface="Calibri"/>
                          <a:cs typeface="Calibri"/>
                        </a:rPr>
                        <a:t>Costo de alimentos saludables frente a alimentos no saludables</a:t>
                      </a:r>
                    </a:p>
                  </a:txBody>
                  <a:tcPr marL="90000" marR="90000">
                    <a:solidFill>
                      <a:srgbClr val="729FCF"/>
                    </a:solidFill>
                  </a:tcPr>
                </a:tc>
                <a:extLst>
                  <a:ext uri="{0D108BD9-81ED-4DB2-BD59-A6C34878D82A}">
                    <a16:rowId xmlns:a16="http://schemas.microsoft.com/office/drawing/2014/main" val="10000"/>
                  </a:ext>
                </a:extLst>
              </a:tr>
              <a:tr h="346133">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Costo de la actividad física/deporte</a:t>
                      </a:r>
                    </a:p>
                  </a:txBody>
                  <a:tcPr marL="90000" marR="90000">
                    <a:solidFill>
                      <a:srgbClr val="729FCF"/>
                    </a:solidFill>
                  </a:tcPr>
                </a:tc>
                <a:extLst>
                  <a:ext uri="{0D108BD9-81ED-4DB2-BD59-A6C34878D82A}">
                    <a16:rowId xmlns:a16="http://schemas.microsoft.com/office/drawing/2014/main" val="10001"/>
                  </a:ext>
                </a:extLst>
              </a:tr>
              <a:tr h="346133">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Preferencias culturales de los alimentos</a:t>
                      </a:r>
                    </a:p>
                  </a:txBody>
                  <a:tcPr marL="90000" marR="90000">
                    <a:solidFill>
                      <a:srgbClr val="729FCF"/>
                    </a:solidFill>
                  </a:tcPr>
                </a:tc>
                <a:extLst>
                  <a:ext uri="{0D108BD9-81ED-4DB2-BD59-A6C34878D82A}">
                    <a16:rowId xmlns:a16="http://schemas.microsoft.com/office/drawing/2014/main" val="10002"/>
                  </a:ext>
                </a:extLst>
              </a:tr>
              <a:tr h="207680">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Ciclabilidad</a:t>
                      </a:r>
                    </a:p>
                  </a:txBody>
                  <a:tcPr marL="90000" marR="90000">
                    <a:solidFill>
                      <a:srgbClr val="729FCF"/>
                    </a:solidFill>
                  </a:tcPr>
                </a:tc>
                <a:extLst>
                  <a:ext uri="{0D108BD9-81ED-4DB2-BD59-A6C34878D82A}">
                    <a16:rowId xmlns:a16="http://schemas.microsoft.com/office/drawing/2014/main" val="10003"/>
                  </a:ext>
                </a:extLst>
              </a:tr>
              <a:tr h="346133">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Demanda de alimentos no saludables</a:t>
                      </a:r>
                    </a:p>
                  </a:txBody>
                  <a:tcPr marL="90000" marR="90000">
                    <a:solidFill>
                      <a:srgbClr val="729FCF"/>
                    </a:solidFill>
                  </a:tcPr>
                </a:tc>
                <a:extLst>
                  <a:ext uri="{0D108BD9-81ED-4DB2-BD59-A6C34878D82A}">
                    <a16:rowId xmlns:a16="http://schemas.microsoft.com/office/drawing/2014/main" val="10004"/>
                  </a:ext>
                </a:extLst>
              </a:tr>
              <a:tr h="346133">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Cultura de las bebidas energéticas</a:t>
                      </a:r>
                    </a:p>
                  </a:txBody>
                  <a:tcPr marL="90000" marR="90000">
                    <a:solidFill>
                      <a:srgbClr val="729FCF"/>
                    </a:solidFill>
                  </a:tcPr>
                </a:tc>
                <a:extLst>
                  <a:ext uri="{0D108BD9-81ED-4DB2-BD59-A6C34878D82A}">
                    <a16:rowId xmlns:a16="http://schemas.microsoft.com/office/drawing/2014/main" val="10005"/>
                  </a:ext>
                </a:extLst>
              </a:tr>
              <a:tr h="207680">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Cultivo de dieta de moda</a:t>
                      </a:r>
                    </a:p>
                  </a:txBody>
                  <a:tcPr marL="90000" marR="90000">
                    <a:solidFill>
                      <a:srgbClr val="729FCF"/>
                    </a:solidFill>
                  </a:tcPr>
                </a:tc>
                <a:extLst>
                  <a:ext uri="{0D108BD9-81ED-4DB2-BD59-A6C34878D82A}">
                    <a16:rowId xmlns:a16="http://schemas.microsoft.com/office/drawing/2014/main" val="10006"/>
                  </a:ext>
                </a:extLst>
              </a:tr>
              <a:tr h="207680">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Publicidad alimentaria</a:t>
                      </a:r>
                    </a:p>
                  </a:txBody>
                  <a:tcPr marL="90000" marR="90000">
                    <a:solidFill>
                      <a:srgbClr val="729FCF"/>
                    </a:solidFill>
                  </a:tcPr>
                </a:tc>
                <a:extLst>
                  <a:ext uri="{0D108BD9-81ED-4DB2-BD59-A6C34878D82A}">
                    <a16:rowId xmlns:a16="http://schemas.microsoft.com/office/drawing/2014/main" val="10007"/>
                  </a:ext>
                </a:extLst>
              </a:tr>
              <a:tr h="207680">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cultura alimentaria</a:t>
                      </a:r>
                    </a:p>
                  </a:txBody>
                  <a:tcPr marL="90000" marR="90000">
                    <a:solidFill>
                      <a:srgbClr val="729FCF"/>
                    </a:solidFill>
                  </a:tcPr>
                </a:tc>
                <a:extLst>
                  <a:ext uri="{0D108BD9-81ED-4DB2-BD59-A6C34878D82A}">
                    <a16:rowId xmlns:a16="http://schemas.microsoft.com/office/drawing/2014/main" val="10008"/>
                  </a:ext>
                </a:extLst>
              </a:tr>
              <a:tr h="346133">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Oferta saludable de calles principales</a:t>
                      </a:r>
                    </a:p>
                  </a:txBody>
                  <a:tcPr marL="90000" marR="90000">
                    <a:solidFill>
                      <a:srgbClr val="729FCF"/>
                    </a:solidFill>
                  </a:tcPr>
                </a:tc>
                <a:extLst>
                  <a:ext uri="{0D108BD9-81ED-4DB2-BD59-A6C34878D82A}">
                    <a16:rowId xmlns:a16="http://schemas.microsoft.com/office/drawing/2014/main" val="10009"/>
                  </a:ext>
                </a:extLst>
              </a:tr>
              <a:tr h="207680">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Inclusividad del deporte</a:t>
                      </a:r>
                    </a:p>
                  </a:txBody>
                  <a:tcPr marL="90000" marR="90000">
                    <a:solidFill>
                      <a:srgbClr val="729FCF"/>
                    </a:solidFill>
                  </a:tcPr>
                </a:tc>
                <a:extLst>
                  <a:ext uri="{0D108BD9-81ED-4DB2-BD59-A6C34878D82A}">
                    <a16:rowId xmlns:a16="http://schemas.microsoft.com/office/drawing/2014/main" val="10010"/>
                  </a:ext>
                </a:extLst>
              </a:tr>
              <a:tr h="346133">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Ofertas de alimentos impulsadas por la industria</a:t>
                      </a:r>
                    </a:p>
                  </a:txBody>
                  <a:tcPr marL="90000" marR="90000">
                    <a:solidFill>
                      <a:srgbClr val="729FCF"/>
                    </a:solidFill>
                  </a:tcPr>
                </a:tc>
                <a:extLst>
                  <a:ext uri="{0D108BD9-81ED-4DB2-BD59-A6C34878D82A}">
                    <a16:rowId xmlns:a16="http://schemas.microsoft.com/office/drawing/2014/main" val="10011"/>
                  </a:ext>
                </a:extLst>
              </a:tr>
              <a:tr h="346133">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Promoción de la industria de la alimentación con biberones</a:t>
                      </a:r>
                    </a:p>
                  </a:txBody>
                  <a:tcPr marL="90000" marR="90000">
                    <a:solidFill>
                      <a:srgbClr val="729FCF"/>
                    </a:solidFill>
                  </a:tcPr>
                </a:tc>
                <a:extLst>
                  <a:ext uri="{0D108BD9-81ED-4DB2-BD59-A6C34878D82A}">
                    <a16:rowId xmlns:a16="http://schemas.microsoft.com/office/drawing/2014/main" val="10012"/>
                  </a:ext>
                </a:extLst>
              </a:tr>
              <a:tr h="207680">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Normalización de la obesidad</a:t>
                      </a:r>
                    </a:p>
                  </a:txBody>
                  <a:tcPr marL="90000" marR="90000">
                    <a:solidFill>
                      <a:srgbClr val="729FCF"/>
                    </a:solidFill>
                  </a:tcPr>
                </a:tc>
                <a:extLst>
                  <a:ext uri="{0D108BD9-81ED-4DB2-BD59-A6C34878D82A}">
                    <a16:rowId xmlns:a16="http://schemas.microsoft.com/office/drawing/2014/main" val="10013"/>
                  </a:ext>
                </a:extLst>
              </a:tr>
              <a:tr h="346133">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La actividad física no es percibida como importante</a:t>
                      </a:r>
                    </a:p>
                  </a:txBody>
                  <a:tcPr marL="90000" marR="90000">
                    <a:solidFill>
                      <a:srgbClr val="729FCF"/>
                    </a:solidFill>
                  </a:tcPr>
                </a:tc>
                <a:extLst>
                  <a:ext uri="{0D108BD9-81ED-4DB2-BD59-A6C34878D82A}">
                    <a16:rowId xmlns:a16="http://schemas.microsoft.com/office/drawing/2014/main" val="10014"/>
                  </a:ext>
                </a:extLst>
              </a:tr>
              <a:tr h="346133">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Actividad física indeseable para niños</a:t>
                      </a:r>
                    </a:p>
                  </a:txBody>
                  <a:tcPr marL="90000" marR="90000">
                    <a:solidFill>
                      <a:srgbClr val="729FCF"/>
                    </a:solidFill>
                  </a:tcPr>
                </a:tc>
                <a:extLst>
                  <a:ext uri="{0D108BD9-81ED-4DB2-BD59-A6C34878D82A}">
                    <a16:rowId xmlns:a16="http://schemas.microsoft.com/office/drawing/2014/main" val="10015"/>
                  </a:ext>
                </a:extLst>
              </a:tr>
              <a:tr h="207680">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Seguridad comunitaria percibida</a:t>
                      </a:r>
                    </a:p>
                  </a:txBody>
                  <a:tcPr marL="90000" marR="90000">
                    <a:solidFill>
                      <a:srgbClr val="729FCF"/>
                    </a:solidFill>
                  </a:tcPr>
                </a:tc>
                <a:extLst>
                  <a:ext uri="{0D108BD9-81ED-4DB2-BD59-A6C34878D82A}">
                    <a16:rowId xmlns:a16="http://schemas.microsoft.com/office/drawing/2014/main" val="10016"/>
                  </a:ext>
                </a:extLst>
              </a:tr>
              <a:tr h="346133">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Interacción personal a través de las redes sociales</a:t>
                      </a:r>
                    </a:p>
                  </a:txBody>
                  <a:tcPr marL="90000" marR="90000">
                    <a:solidFill>
                      <a:srgbClr val="729FCF"/>
                    </a:solidFill>
                  </a:tcPr>
                </a:tc>
                <a:extLst>
                  <a:ext uri="{0D108BD9-81ED-4DB2-BD59-A6C34878D82A}">
                    <a16:rowId xmlns:a16="http://schemas.microsoft.com/office/drawing/2014/main" val="10017"/>
                  </a:ext>
                </a:extLst>
              </a:tr>
              <a:tr h="207680">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Tamaño de las porciones</a:t>
                      </a:r>
                    </a:p>
                  </a:txBody>
                  <a:tcPr marL="90000" marR="90000">
                    <a:solidFill>
                      <a:srgbClr val="729FCF"/>
                    </a:solidFill>
                  </a:tcPr>
                </a:tc>
                <a:extLst>
                  <a:ext uri="{0D108BD9-81ED-4DB2-BD59-A6C34878D82A}">
                    <a16:rowId xmlns:a16="http://schemas.microsoft.com/office/drawing/2014/main" val="10018"/>
                  </a:ext>
                </a:extLst>
              </a:tr>
              <a:tr h="207680">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Rutas seguras al colegio.</a:t>
                      </a:r>
                    </a:p>
                  </a:txBody>
                  <a:tcPr marL="90000" marR="90000">
                    <a:solidFill>
                      <a:srgbClr val="729FCF"/>
                    </a:solidFill>
                  </a:tcPr>
                </a:tc>
                <a:extLst>
                  <a:ext uri="{0D108BD9-81ED-4DB2-BD59-A6C34878D82A}">
                    <a16:rowId xmlns:a16="http://schemas.microsoft.com/office/drawing/2014/main" val="10019"/>
                  </a:ext>
                </a:extLst>
              </a:tr>
              <a:tr h="346133">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Normas de comportamiento social</a:t>
                      </a:r>
                    </a:p>
                  </a:txBody>
                  <a:tcPr marL="90000" marR="90000">
                    <a:solidFill>
                      <a:srgbClr val="729FCF"/>
                    </a:solidFill>
                  </a:tcPr>
                </a:tc>
                <a:extLst>
                  <a:ext uri="{0D108BD9-81ED-4DB2-BD59-A6C34878D82A}">
                    <a16:rowId xmlns:a16="http://schemas.microsoft.com/office/drawing/2014/main" val="10020"/>
                  </a:ext>
                </a:extLst>
              </a:tr>
              <a:tr h="207680">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Nivel socioeconómico</a:t>
                      </a:r>
                    </a:p>
                  </a:txBody>
                  <a:tcPr marL="90000" marR="90000">
                    <a:solidFill>
                      <a:srgbClr val="729FCF"/>
                    </a:solidFill>
                  </a:tcPr>
                </a:tc>
                <a:extLst>
                  <a:ext uri="{0D108BD9-81ED-4DB2-BD59-A6C34878D82A}">
                    <a16:rowId xmlns:a16="http://schemas.microsoft.com/office/drawing/2014/main" val="10021"/>
                  </a:ext>
                </a:extLst>
              </a:tr>
              <a:tr h="346133">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Patrocinio de eventos deportivos</a:t>
                      </a:r>
                    </a:p>
                  </a:txBody>
                  <a:tcPr marL="90000" marR="90000">
                    <a:solidFill>
                      <a:srgbClr val="729FCF"/>
                    </a:solidFill>
                  </a:tcPr>
                </a:tc>
                <a:extLst>
                  <a:ext uri="{0D108BD9-81ED-4DB2-BD59-A6C34878D82A}">
                    <a16:rowId xmlns:a16="http://schemas.microsoft.com/office/drawing/2014/main" val="10022"/>
                  </a:ext>
                </a:extLst>
              </a:tr>
              <a:tr h="207680">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Estigmatización de la obesidad</a:t>
                      </a:r>
                    </a:p>
                  </a:txBody>
                  <a:tcPr marL="90000" marR="90000">
                    <a:solidFill>
                      <a:srgbClr val="729FCF"/>
                    </a:solidFill>
                  </a:tcPr>
                </a:tc>
                <a:extLst>
                  <a:ext uri="{0D108BD9-81ED-4DB2-BD59-A6C34878D82A}">
                    <a16:rowId xmlns:a16="http://schemas.microsoft.com/office/drawing/2014/main" val="10023"/>
                  </a:ext>
                </a:extLst>
              </a:tr>
              <a:tr h="207680">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Revolución tecnológica</a:t>
                      </a:r>
                    </a:p>
                  </a:txBody>
                  <a:tcPr marL="90000" marR="90000">
                    <a:solidFill>
                      <a:srgbClr val="729FCF"/>
                    </a:solidFill>
                  </a:tcPr>
                </a:tc>
                <a:extLst>
                  <a:ext uri="{0D108BD9-81ED-4DB2-BD59-A6C34878D82A}">
                    <a16:rowId xmlns:a16="http://schemas.microsoft.com/office/drawing/2014/main" val="10024"/>
                  </a:ext>
                </a:extLst>
              </a:tr>
              <a:tr h="207680">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Volumen de espacio verde</a:t>
                      </a:r>
                    </a:p>
                  </a:txBody>
                  <a:tcPr marL="90000" marR="90000">
                    <a:solidFill>
                      <a:srgbClr val="729FCF"/>
                    </a:solidFill>
                  </a:tcPr>
                </a:tc>
                <a:extLst>
                  <a:ext uri="{0D108BD9-81ED-4DB2-BD59-A6C34878D82A}">
                    <a16:rowId xmlns:a16="http://schemas.microsoft.com/office/drawing/2014/main" val="10025"/>
                  </a:ext>
                </a:extLst>
              </a:tr>
              <a:tr h="346133">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Volumen de tiendas de alimentos saludables</a:t>
                      </a:r>
                    </a:p>
                  </a:txBody>
                  <a:tcPr marL="90000" marR="90000">
                    <a:solidFill>
                      <a:srgbClr val="729FCF"/>
                    </a:solidFill>
                  </a:tcPr>
                </a:tc>
                <a:extLst>
                  <a:ext uri="{0D108BD9-81ED-4DB2-BD59-A6C34878D82A}">
                    <a16:rowId xmlns:a16="http://schemas.microsoft.com/office/drawing/2014/main" val="10026"/>
                  </a:ext>
                </a:extLst>
              </a:tr>
              <a:tr h="346133">
                <a:tc>
                  <a:txBody>
                    <a:bodyPr/>
                    <a:lstStyle/>
                    <a:p>
                      <a:pPr marL="216000" indent="-216000">
                        <a:lnSpc>
                          <a:spcPct val="150000"/>
                        </a:lnSpc>
                        <a:buClr>
                          <a:srgbClr val="000000"/>
                        </a:buClr>
                        <a:buSzPct val="45000"/>
                        <a:buFont typeface="Wingdings"/>
                        <a:buChar char=""/>
                      </a:pPr>
                      <a:r>
                        <a:rPr lang="es" sz="800" b="0" i="0" strike="noStrike" cap="none" spc="-1" baseline="0" dirty="0">
                          <a:solidFill>
                            <a:srgbClr val="000000"/>
                          </a:solidFill>
                          <a:effectLst/>
                          <a:latin typeface="Calibri"/>
                          <a:ea typeface="Calibri"/>
                          <a:cs typeface="Calibri"/>
                        </a:rPr>
                        <a:t>Volumen de ofertas de alimentos fuera de casa</a:t>
                      </a:r>
                    </a:p>
                  </a:txBody>
                  <a:tcPr marL="90000" marR="90000">
                    <a:solidFill>
                      <a:srgbClr val="729FCF"/>
                    </a:solidFill>
                  </a:tcPr>
                </a:tc>
                <a:extLst>
                  <a:ext uri="{0D108BD9-81ED-4DB2-BD59-A6C34878D82A}">
                    <a16:rowId xmlns:a16="http://schemas.microsoft.com/office/drawing/2014/main" val="10027"/>
                  </a:ext>
                </a:extLst>
              </a:tr>
            </a:tbl>
          </a:graphicData>
        </a:graphic>
      </p:graphicFrame>
      <p:graphicFrame>
        <p:nvGraphicFramePr>
          <p:cNvPr id="297" name="Table 8"/>
          <p:cNvGraphicFramePr>
            <a:graphicFrameLocks noGrp="1"/>
          </p:cNvGraphicFramePr>
          <p:nvPr>
            <p:extLst>
              <p:ext uri="{D42A27DB-BD31-4B8C-83A1-F6EECF244321}">
                <p14:modId xmlns:p14="http://schemas.microsoft.com/office/powerpoint/2010/main" val="3811258633"/>
              </p:ext>
            </p:extLst>
          </p:nvPr>
        </p:nvGraphicFramePr>
        <p:xfrm>
          <a:off x="7092361" y="1225800"/>
          <a:ext cx="1745640" cy="7521523"/>
        </p:xfrm>
        <a:graphic>
          <a:graphicData uri="http://schemas.openxmlformats.org/drawingml/2006/table">
            <a:tbl>
              <a:tblPr/>
              <a:tblGrid>
                <a:gridCol w="1745640">
                  <a:extLst>
                    <a:ext uri="{9D8B030D-6E8A-4147-A177-3AD203B41FA5}">
                      <a16:colId xmlns:a16="http://schemas.microsoft.com/office/drawing/2014/main" val="20000"/>
                    </a:ext>
                  </a:extLst>
                </a:gridCol>
              </a:tblGrid>
              <a:tr h="229921">
                <a:tc>
                  <a:txBody>
                    <a:bodyPr/>
                    <a:lstStyle/>
                    <a:p>
                      <a:pPr>
                        <a:lnSpc>
                          <a:spcPct val="150000"/>
                        </a:lnSpc>
                      </a:pPr>
                      <a:r>
                        <a:rPr lang="es" sz="800" b="0" i="0" strike="noStrike" cap="none" spc="-1" baseline="0">
                          <a:solidFill>
                            <a:srgbClr val="000000"/>
                          </a:solidFill>
                          <a:effectLst/>
                          <a:latin typeface="Calibri"/>
                          <a:ea typeface="Calibri"/>
                          <a:cs typeface="Calibri"/>
                        </a:rPr>
                        <a:t>Transitabilidad</a:t>
                      </a:r>
                    </a:p>
                  </a:txBody>
                  <a:tcPr marL="90000" marR="90000">
                    <a:solidFill>
                      <a:srgbClr val="729FCF"/>
                    </a:solidFill>
                  </a:tcPr>
                </a:tc>
                <a:extLst>
                  <a:ext uri="{0D108BD9-81ED-4DB2-BD59-A6C34878D82A}">
                    <a16:rowId xmlns:a16="http://schemas.microsoft.com/office/drawing/2014/main" val="10000"/>
                  </a:ext>
                </a:extLst>
              </a:tr>
              <a:tr h="229921">
                <a:tc>
                  <a:txBody>
                    <a:bodyPr/>
                    <a:lstStyle/>
                    <a:p>
                      <a:pPr marL="216000" indent="-216000">
                        <a:lnSpc>
                          <a:spcPct val="150000"/>
                        </a:lnSpc>
                        <a:buClr>
                          <a:srgbClr val="000000"/>
                        </a:buClr>
                        <a:buSzPct val="45000"/>
                        <a:buFont typeface="Wingdings"/>
                        <a:buChar char=""/>
                      </a:pPr>
                      <a:r>
                        <a:rPr lang="es" sz="800" b="0" i="0" strike="noStrike" cap="none" spc="-1" baseline="0">
                          <a:solidFill>
                            <a:srgbClr val="000000"/>
                          </a:solidFill>
                          <a:effectLst/>
                          <a:latin typeface="Calibri"/>
                          <a:ea typeface="Calibri"/>
                          <a:cs typeface="Calibri"/>
                        </a:rPr>
                        <a:t>Horario de invierno</a:t>
                      </a:r>
                    </a:p>
                  </a:txBody>
                  <a:tcPr marL="90000" marR="90000">
                    <a:solidFill>
                      <a:srgbClr val="729FCF"/>
                    </a:solidFill>
                  </a:tcPr>
                </a:tc>
                <a:extLst>
                  <a:ext uri="{0D108BD9-81ED-4DB2-BD59-A6C34878D82A}">
                    <a16:rowId xmlns:a16="http://schemas.microsoft.com/office/drawing/2014/main" val="10001"/>
                  </a:ext>
                </a:extLst>
              </a:tr>
              <a:tr h="229921">
                <a:tc>
                  <a:txBody>
                    <a:bodyPr/>
                    <a:lstStyle/>
                    <a:p>
                      <a:pPr marL="216000" indent="-216000">
                        <a:lnSpc>
                          <a:spcPct val="150000"/>
                        </a:lnSpc>
                        <a:buClr>
                          <a:srgbClr val="000000"/>
                        </a:buClr>
                        <a:buSzPct val="45000"/>
                        <a:buFont typeface="Wingdings"/>
                        <a:buChar char=""/>
                      </a:pPr>
                      <a:r>
                        <a:rPr lang="es" sz="800" b="1" i="0" strike="noStrike" cap="none" spc="-1" baseline="0">
                          <a:solidFill>
                            <a:srgbClr val="000000"/>
                          </a:solidFill>
                          <a:effectLst/>
                          <a:latin typeface="Calibri"/>
                          <a:ea typeface="Calibri"/>
                          <a:cs typeface="Calibri"/>
                        </a:rPr>
                        <a:t>Aculturación</a:t>
                      </a:r>
                    </a:p>
                  </a:txBody>
                  <a:tcPr marL="90000" marR="90000">
                    <a:solidFill>
                      <a:srgbClr val="729FCF"/>
                    </a:solidFill>
                  </a:tcPr>
                </a:tc>
                <a:extLst>
                  <a:ext uri="{0D108BD9-81ED-4DB2-BD59-A6C34878D82A}">
                    <a16:rowId xmlns:a16="http://schemas.microsoft.com/office/drawing/2014/main" val="10002"/>
                  </a:ext>
                </a:extLst>
              </a:tr>
              <a:tr h="229921">
                <a:tc>
                  <a:txBody>
                    <a:bodyPr/>
                    <a:lstStyle/>
                    <a:p>
                      <a:pPr marL="216000" indent="-216000">
                        <a:lnSpc>
                          <a:spcPct val="150000"/>
                        </a:lnSpc>
                        <a:buClr>
                          <a:srgbClr val="000000"/>
                        </a:buClr>
                        <a:buSzPct val="45000"/>
                        <a:buFont typeface="Wingdings"/>
                        <a:buChar char=""/>
                      </a:pPr>
                      <a:r>
                        <a:rPr lang="es" sz="800" b="1" i="0" strike="noStrike" cap="none" spc="-1" baseline="0">
                          <a:solidFill>
                            <a:srgbClr val="000000"/>
                          </a:solidFill>
                          <a:effectLst/>
                          <a:latin typeface="Calibri"/>
                          <a:ea typeface="Calibri"/>
                          <a:cs typeface="Calibri"/>
                        </a:rPr>
                        <a:t>Temperatura ambiente</a:t>
                      </a:r>
                    </a:p>
                  </a:txBody>
                  <a:tcPr marL="90000" marR="90000">
                    <a:solidFill>
                      <a:srgbClr val="729FCF"/>
                    </a:solidFill>
                  </a:tcPr>
                </a:tc>
                <a:extLst>
                  <a:ext uri="{0D108BD9-81ED-4DB2-BD59-A6C34878D82A}">
                    <a16:rowId xmlns:a16="http://schemas.microsoft.com/office/drawing/2014/main" val="10003"/>
                  </a:ext>
                </a:extLst>
              </a:tr>
              <a:tr h="383201">
                <a:tc>
                  <a:txBody>
                    <a:bodyPr/>
                    <a:lstStyle/>
                    <a:p>
                      <a:pPr marL="216000" indent="-216000">
                        <a:lnSpc>
                          <a:spcPct val="150000"/>
                        </a:lnSpc>
                        <a:buClr>
                          <a:srgbClr val="000000"/>
                        </a:buClr>
                        <a:buSzPct val="45000"/>
                        <a:buFont typeface="Wingdings"/>
                        <a:buChar char=""/>
                      </a:pPr>
                      <a:r>
                        <a:rPr lang="es" sz="800" b="1" i="0" strike="noStrike" cap="none" spc="-1" baseline="0">
                          <a:solidFill>
                            <a:srgbClr val="000000"/>
                          </a:solidFill>
                          <a:effectLst/>
                          <a:latin typeface="Calibri"/>
                          <a:ea typeface="Calibri"/>
                          <a:cs typeface="Calibri"/>
                        </a:rPr>
                        <a:t>Conceptualización de la obesidad como enfermedad</a:t>
                      </a:r>
                    </a:p>
                  </a:txBody>
                  <a:tcPr marL="90000" marR="90000">
                    <a:solidFill>
                      <a:srgbClr val="729FCF"/>
                    </a:solidFill>
                  </a:tcPr>
                </a:tc>
                <a:extLst>
                  <a:ext uri="{0D108BD9-81ED-4DB2-BD59-A6C34878D82A}">
                    <a16:rowId xmlns:a16="http://schemas.microsoft.com/office/drawing/2014/main" val="10004"/>
                  </a:ext>
                </a:extLst>
              </a:tr>
              <a:tr h="229921">
                <a:tc>
                  <a:txBody>
                    <a:bodyPr/>
                    <a:lstStyle/>
                    <a:p>
                      <a:pPr marL="216000" indent="-216000">
                        <a:lnSpc>
                          <a:spcPct val="150000"/>
                        </a:lnSpc>
                        <a:buClr>
                          <a:srgbClr val="000000"/>
                        </a:buClr>
                        <a:buSzPct val="45000"/>
                        <a:buFont typeface="Wingdings"/>
                        <a:buChar char=""/>
                      </a:pPr>
                      <a:r>
                        <a:rPr lang="es" sz="800" b="1" i="0" strike="noStrike" cap="none" spc="-1" baseline="0">
                          <a:solidFill>
                            <a:srgbClr val="000000"/>
                          </a:solidFill>
                          <a:effectLst/>
                          <a:latin typeface="Calibri"/>
                          <a:ea typeface="Calibri"/>
                          <a:cs typeface="Calibri"/>
                        </a:rPr>
                        <a:t>Demanda de salud</a:t>
                      </a:r>
                    </a:p>
                  </a:txBody>
                  <a:tcPr marL="90000" marR="90000">
                    <a:solidFill>
                      <a:srgbClr val="729FCF"/>
                    </a:solidFill>
                  </a:tcPr>
                </a:tc>
                <a:extLst>
                  <a:ext uri="{0D108BD9-81ED-4DB2-BD59-A6C34878D82A}">
                    <a16:rowId xmlns:a16="http://schemas.microsoft.com/office/drawing/2014/main" val="10005"/>
                  </a:ext>
                </a:extLst>
              </a:tr>
              <a:tr h="229921">
                <a:tc>
                  <a:txBody>
                    <a:bodyPr/>
                    <a:lstStyle/>
                    <a:p>
                      <a:pPr marL="216000" indent="-216000">
                        <a:lnSpc>
                          <a:spcPct val="150000"/>
                        </a:lnSpc>
                        <a:buClr>
                          <a:srgbClr val="000000"/>
                        </a:buClr>
                        <a:buSzPct val="45000"/>
                        <a:buFont typeface="Wingdings"/>
                        <a:buChar char=""/>
                      </a:pPr>
                      <a:r>
                        <a:rPr lang="es" sz="800" b="1" i="0" strike="noStrike" cap="none" spc="-1" baseline="0">
                          <a:solidFill>
                            <a:srgbClr val="000000"/>
                          </a:solidFill>
                          <a:effectLst/>
                          <a:latin typeface="Calibri"/>
                          <a:ea typeface="Calibri"/>
                          <a:cs typeface="Calibri"/>
                        </a:rPr>
                        <a:t>Deseo de maximizar el volumen</a:t>
                      </a:r>
                    </a:p>
                  </a:txBody>
                  <a:tcPr marL="90000" marR="90000">
                    <a:solidFill>
                      <a:srgbClr val="729FCF"/>
                    </a:solidFill>
                  </a:tcPr>
                </a:tc>
                <a:extLst>
                  <a:ext uri="{0D108BD9-81ED-4DB2-BD59-A6C34878D82A}">
                    <a16:rowId xmlns:a16="http://schemas.microsoft.com/office/drawing/2014/main" val="10006"/>
                  </a:ext>
                </a:extLst>
              </a:tr>
              <a:tr h="229921">
                <a:tc>
                  <a:txBody>
                    <a:bodyPr/>
                    <a:lstStyle/>
                    <a:p>
                      <a:pPr marL="216000" indent="-216000">
                        <a:lnSpc>
                          <a:spcPct val="150000"/>
                        </a:lnSpc>
                        <a:buClr>
                          <a:srgbClr val="000000"/>
                        </a:buClr>
                        <a:buSzPct val="45000"/>
                        <a:buFont typeface="Wingdings"/>
                        <a:buChar char=""/>
                      </a:pPr>
                      <a:r>
                        <a:rPr lang="es" sz="800" b="1" i="0" strike="noStrike" cap="none" spc="-1" baseline="0">
                          <a:solidFill>
                            <a:srgbClr val="000000"/>
                          </a:solidFill>
                          <a:effectLst/>
                          <a:latin typeface="Calibri"/>
                          <a:ea typeface="Calibri"/>
                          <a:cs typeface="Calibri"/>
                        </a:rPr>
                        <a:t>Deseo de minimizar el costo</a:t>
                      </a:r>
                    </a:p>
                  </a:txBody>
                  <a:tcPr marL="90000" marR="90000">
                    <a:solidFill>
                      <a:srgbClr val="729FCF"/>
                    </a:solidFill>
                  </a:tcPr>
                </a:tc>
                <a:extLst>
                  <a:ext uri="{0D108BD9-81ED-4DB2-BD59-A6C34878D82A}">
                    <a16:rowId xmlns:a16="http://schemas.microsoft.com/office/drawing/2014/main" val="10007"/>
                  </a:ext>
                </a:extLst>
              </a:tr>
              <a:tr h="229921">
                <a:tc>
                  <a:txBody>
                    <a:bodyPr/>
                    <a:lstStyle/>
                    <a:p>
                      <a:pPr marL="216000" indent="-216000">
                        <a:lnSpc>
                          <a:spcPct val="150000"/>
                        </a:lnSpc>
                        <a:buClr>
                          <a:srgbClr val="000000"/>
                        </a:buClr>
                        <a:buSzPct val="45000"/>
                        <a:buFont typeface="Wingdings"/>
                        <a:buChar char=""/>
                      </a:pPr>
                      <a:r>
                        <a:rPr lang="es" sz="800" b="1" i="0" strike="noStrike" cap="none" spc="-1" baseline="0">
                          <a:solidFill>
                            <a:srgbClr val="000000"/>
                          </a:solidFill>
                          <a:effectLst/>
                          <a:latin typeface="Calibri"/>
                          <a:ea typeface="Calibri"/>
                          <a:cs typeface="Calibri"/>
                        </a:rPr>
                        <a:t>Descualificación</a:t>
                      </a:r>
                    </a:p>
                  </a:txBody>
                  <a:tcPr marL="90000" marR="90000">
                    <a:solidFill>
                      <a:srgbClr val="729FCF"/>
                    </a:solidFill>
                  </a:tcPr>
                </a:tc>
                <a:extLst>
                  <a:ext uri="{0D108BD9-81ED-4DB2-BD59-A6C34878D82A}">
                    <a16:rowId xmlns:a16="http://schemas.microsoft.com/office/drawing/2014/main" val="10008"/>
                  </a:ext>
                </a:extLst>
              </a:tr>
              <a:tr h="383201">
                <a:tc>
                  <a:txBody>
                    <a:bodyPr/>
                    <a:lstStyle/>
                    <a:p>
                      <a:pPr marL="216000" indent="-216000">
                        <a:lnSpc>
                          <a:spcPct val="150000"/>
                        </a:lnSpc>
                        <a:buClr>
                          <a:srgbClr val="000000"/>
                        </a:buClr>
                        <a:buSzPct val="45000"/>
                        <a:buFont typeface="Wingdings"/>
                        <a:buChar char=""/>
                      </a:pPr>
                      <a:r>
                        <a:rPr lang="es" sz="800" b="1" i="0" strike="noStrike" cap="none" spc="-1" baseline="0">
                          <a:solidFill>
                            <a:srgbClr val="000000"/>
                          </a:solidFill>
                          <a:effectLst/>
                          <a:latin typeface="Calibri"/>
                          <a:ea typeface="Calibri"/>
                          <a:cs typeface="Calibri"/>
                        </a:rPr>
                        <a:t>Esfuerzo para aumentar la eficiencia del consumo</a:t>
                      </a:r>
                    </a:p>
                  </a:txBody>
                  <a:tcPr marL="90000" marR="90000">
                    <a:solidFill>
                      <a:srgbClr val="729FCF"/>
                    </a:solidFill>
                  </a:tcPr>
                </a:tc>
                <a:extLst>
                  <a:ext uri="{0D108BD9-81ED-4DB2-BD59-A6C34878D82A}">
                    <a16:rowId xmlns:a16="http://schemas.microsoft.com/office/drawing/2014/main" val="10009"/>
                  </a:ext>
                </a:extLst>
              </a:tr>
              <a:tr h="229921">
                <a:tc>
                  <a:txBody>
                    <a:bodyPr/>
                    <a:lstStyle/>
                    <a:p>
                      <a:pPr marL="216000" indent="-216000">
                        <a:lnSpc>
                          <a:spcPct val="150000"/>
                        </a:lnSpc>
                        <a:buClr>
                          <a:srgbClr val="000000"/>
                        </a:buClr>
                        <a:buSzPct val="45000"/>
                        <a:buFont typeface="Wingdings"/>
                        <a:buChar char=""/>
                      </a:pPr>
                      <a:r>
                        <a:rPr lang="es" sz="800" b="1" i="0" strike="noStrike" cap="none" spc="-1" baseline="0">
                          <a:solidFill>
                            <a:srgbClr val="000000"/>
                          </a:solidFill>
                          <a:effectLst/>
                          <a:latin typeface="Calibri"/>
                          <a:ea typeface="Calibri"/>
                          <a:cs typeface="Calibri"/>
                        </a:rPr>
                        <a:t>Variedad de alimentos</a:t>
                      </a:r>
                    </a:p>
                  </a:txBody>
                  <a:tcPr marL="90000" marR="90000">
                    <a:solidFill>
                      <a:srgbClr val="729FCF"/>
                    </a:solidFill>
                  </a:tcPr>
                </a:tc>
                <a:extLst>
                  <a:ext uri="{0D108BD9-81ED-4DB2-BD59-A6C34878D82A}">
                    <a16:rowId xmlns:a16="http://schemas.microsoft.com/office/drawing/2014/main" val="10010"/>
                  </a:ext>
                </a:extLst>
              </a:tr>
              <a:tr h="229921">
                <a:tc>
                  <a:txBody>
                    <a:bodyPr/>
                    <a:lstStyle/>
                    <a:p>
                      <a:pPr marL="216000" indent="-216000">
                        <a:lnSpc>
                          <a:spcPct val="150000"/>
                        </a:lnSpc>
                        <a:buClr>
                          <a:srgbClr val="000000"/>
                        </a:buClr>
                        <a:buSzPct val="45000"/>
                        <a:buFont typeface="Wingdings"/>
                        <a:buChar char=""/>
                      </a:pPr>
                      <a:r>
                        <a:rPr lang="es" sz="800" b="1" i="0" strike="noStrike" cap="none" spc="-1" baseline="0">
                          <a:solidFill>
                            <a:srgbClr val="000000"/>
                          </a:solidFill>
                          <a:effectLst/>
                          <a:latin typeface="Calibri"/>
                          <a:ea typeface="Calibri"/>
                          <a:cs typeface="Calibri"/>
                        </a:rPr>
                        <a:t>Individualismo</a:t>
                      </a:r>
                    </a:p>
                  </a:txBody>
                  <a:tcPr marL="90000" marR="90000">
                    <a:solidFill>
                      <a:srgbClr val="729FCF"/>
                    </a:solidFill>
                  </a:tcPr>
                </a:tc>
                <a:extLst>
                  <a:ext uri="{0D108BD9-81ED-4DB2-BD59-A6C34878D82A}">
                    <a16:rowId xmlns:a16="http://schemas.microsoft.com/office/drawing/2014/main" val="10011"/>
                  </a:ext>
                </a:extLst>
              </a:tr>
              <a:tr h="229921">
                <a:tc>
                  <a:txBody>
                    <a:bodyPr/>
                    <a:lstStyle/>
                    <a:p>
                      <a:pPr marL="216000" indent="-216000">
                        <a:lnSpc>
                          <a:spcPct val="150000"/>
                        </a:lnSpc>
                        <a:buClr>
                          <a:srgbClr val="000000"/>
                        </a:buClr>
                        <a:buSzPct val="45000"/>
                        <a:buFont typeface="Wingdings"/>
                        <a:buChar char=""/>
                      </a:pPr>
                      <a:r>
                        <a:rPr lang="es" sz="800" b="1" i="0" strike="noStrike" cap="none" spc="-1" baseline="0">
                          <a:solidFill>
                            <a:srgbClr val="000000"/>
                          </a:solidFill>
                          <a:effectLst/>
                          <a:latin typeface="Calibri"/>
                          <a:ea typeface="Calibri"/>
                          <a:cs typeface="Calibri"/>
                        </a:rPr>
                        <a:t>Nivel de infecciones</a:t>
                      </a:r>
                    </a:p>
                  </a:txBody>
                  <a:tcPr marL="90000" marR="90000">
                    <a:solidFill>
                      <a:srgbClr val="729FCF"/>
                    </a:solidFill>
                  </a:tcPr>
                </a:tc>
                <a:extLst>
                  <a:ext uri="{0D108BD9-81ED-4DB2-BD59-A6C34878D82A}">
                    <a16:rowId xmlns:a16="http://schemas.microsoft.com/office/drawing/2014/main" val="10012"/>
                  </a:ext>
                </a:extLst>
              </a:tr>
              <a:tr h="383201">
                <a:tc>
                  <a:txBody>
                    <a:bodyPr/>
                    <a:lstStyle/>
                    <a:p>
                      <a:pPr marL="216000" indent="-216000">
                        <a:lnSpc>
                          <a:spcPct val="150000"/>
                        </a:lnSpc>
                        <a:buClr>
                          <a:srgbClr val="000000"/>
                        </a:buClr>
                        <a:buSzPct val="45000"/>
                        <a:buFont typeface="Wingdings"/>
                        <a:buChar char=""/>
                      </a:pPr>
                      <a:r>
                        <a:rPr lang="es" sz="800" b="1" i="0" strike="noStrike" cap="none" spc="-1" baseline="0">
                          <a:solidFill>
                            <a:srgbClr val="000000"/>
                          </a:solidFill>
                          <a:effectLst/>
                          <a:latin typeface="Calibri"/>
                          <a:ea typeface="Calibri"/>
                          <a:cs typeface="Calibri"/>
                        </a:rPr>
                        <a:t>Precio de mercado de las ofertas de alimentos</a:t>
                      </a:r>
                    </a:p>
                  </a:txBody>
                  <a:tcPr marL="90000" marR="90000">
                    <a:solidFill>
                      <a:srgbClr val="729FCF"/>
                    </a:solidFill>
                  </a:tcPr>
                </a:tc>
                <a:extLst>
                  <a:ext uri="{0D108BD9-81ED-4DB2-BD59-A6C34878D82A}">
                    <a16:rowId xmlns:a16="http://schemas.microsoft.com/office/drawing/2014/main" val="10013"/>
                  </a:ext>
                </a:extLst>
              </a:tr>
              <a:tr h="383201">
                <a:tc>
                  <a:txBody>
                    <a:bodyPr/>
                    <a:lstStyle/>
                    <a:p>
                      <a:pPr marL="216000" indent="-216000">
                        <a:lnSpc>
                          <a:spcPct val="150000"/>
                        </a:lnSpc>
                        <a:buClr>
                          <a:srgbClr val="000000"/>
                        </a:buClr>
                        <a:buSzPct val="45000"/>
                        <a:buFont typeface="Wingdings"/>
                        <a:buChar char=""/>
                      </a:pPr>
                      <a:r>
                        <a:rPr lang="es" sz="800" b="1" i="0" strike="noStrike" cap="none" spc="-1" baseline="0">
                          <a:solidFill>
                            <a:srgbClr val="000000"/>
                          </a:solidFill>
                          <a:effectLst/>
                          <a:latin typeface="Calibri"/>
                          <a:ea typeface="Calibri"/>
                          <a:cs typeface="Calibri"/>
                        </a:rPr>
                        <a:t>Presión para el crecimiento y la rentabilidad</a:t>
                      </a:r>
                    </a:p>
                  </a:txBody>
                  <a:tcPr marL="90000" marR="90000">
                    <a:solidFill>
                      <a:srgbClr val="729FCF"/>
                    </a:solidFill>
                  </a:tcPr>
                </a:tc>
                <a:extLst>
                  <a:ext uri="{0D108BD9-81ED-4DB2-BD59-A6C34878D82A}">
                    <a16:rowId xmlns:a16="http://schemas.microsoft.com/office/drawing/2014/main" val="10014"/>
                  </a:ext>
                </a:extLst>
              </a:tr>
              <a:tr h="383201">
                <a:tc>
                  <a:txBody>
                    <a:bodyPr/>
                    <a:lstStyle/>
                    <a:p>
                      <a:pPr marL="216000" indent="-216000">
                        <a:lnSpc>
                          <a:spcPct val="150000"/>
                        </a:lnSpc>
                        <a:buClr>
                          <a:srgbClr val="000000"/>
                        </a:buClr>
                        <a:buSzPct val="45000"/>
                        <a:buFont typeface="Wingdings"/>
                        <a:buChar char=""/>
                      </a:pPr>
                      <a:r>
                        <a:rPr lang="es" sz="800" b="1" i="0" strike="noStrike" cap="none" spc="-1" baseline="0">
                          <a:solidFill>
                            <a:srgbClr val="000000"/>
                          </a:solidFill>
                          <a:effectLst/>
                          <a:latin typeface="Calibri"/>
                          <a:ea typeface="Calibri"/>
                          <a:cs typeface="Calibri"/>
                        </a:rPr>
                        <a:t>Presión para mejorar el acceso a las ofertas de alimentos</a:t>
                      </a:r>
                    </a:p>
                  </a:txBody>
                  <a:tcPr marL="90000" marR="90000">
                    <a:solidFill>
                      <a:srgbClr val="729FCF"/>
                    </a:solidFill>
                  </a:tcPr>
                </a:tc>
                <a:extLst>
                  <a:ext uri="{0D108BD9-81ED-4DB2-BD59-A6C34878D82A}">
                    <a16:rowId xmlns:a16="http://schemas.microsoft.com/office/drawing/2014/main" val="10015"/>
                  </a:ext>
                </a:extLst>
              </a:tr>
              <a:tr h="383201">
                <a:tc>
                  <a:txBody>
                    <a:bodyPr/>
                    <a:lstStyle/>
                    <a:p>
                      <a:pPr marL="216000" indent="-216000">
                        <a:lnSpc>
                          <a:spcPct val="150000"/>
                        </a:lnSpc>
                        <a:buClr>
                          <a:srgbClr val="000000"/>
                        </a:buClr>
                        <a:buSzPct val="45000"/>
                        <a:buFont typeface="Wingdings"/>
                        <a:buChar char=""/>
                      </a:pPr>
                      <a:r>
                        <a:rPr lang="es" sz="800" b="1" i="0" strike="noStrike" cap="none" spc="-1" baseline="0">
                          <a:solidFill>
                            <a:srgbClr val="000000"/>
                          </a:solidFill>
                          <a:effectLst/>
                          <a:latin typeface="Calibri"/>
                          <a:ea typeface="Calibri"/>
                          <a:cs typeface="Calibri"/>
                        </a:rPr>
                        <a:t>Dependencia de maquinaria para ahorrar mano de obra</a:t>
                      </a:r>
                    </a:p>
                  </a:txBody>
                  <a:tcPr marL="90000" marR="90000">
                    <a:solidFill>
                      <a:srgbClr val="729FCF"/>
                    </a:solidFill>
                  </a:tcPr>
                </a:tc>
                <a:extLst>
                  <a:ext uri="{0D108BD9-81ED-4DB2-BD59-A6C34878D82A}">
                    <a16:rowId xmlns:a16="http://schemas.microsoft.com/office/drawing/2014/main" val="10016"/>
                  </a:ext>
                </a:extLst>
              </a:tr>
              <a:tr h="383201">
                <a:tc>
                  <a:txBody>
                    <a:bodyPr/>
                    <a:lstStyle/>
                    <a:p>
                      <a:pPr marL="216000" indent="-216000">
                        <a:lnSpc>
                          <a:spcPct val="150000"/>
                        </a:lnSpc>
                        <a:buClr>
                          <a:srgbClr val="000000"/>
                        </a:buClr>
                        <a:buSzPct val="45000"/>
                        <a:buFont typeface="Wingdings"/>
                        <a:buChar char=""/>
                      </a:pPr>
                      <a:r>
                        <a:rPr lang="es" sz="800" b="1" i="0" strike="noStrike" cap="none" spc="-1" baseline="0">
                          <a:solidFill>
                            <a:srgbClr val="000000"/>
                          </a:solidFill>
                          <a:effectLst/>
                          <a:latin typeface="Calibri"/>
                          <a:ea typeface="Calibri"/>
                          <a:cs typeface="Calibri"/>
                        </a:rPr>
                        <a:t>Dependencia de remedios farmacéuticos</a:t>
                      </a:r>
                    </a:p>
                  </a:txBody>
                  <a:tcPr marL="90000" marR="90000">
                    <a:solidFill>
                      <a:srgbClr val="729FCF"/>
                    </a:solidFill>
                  </a:tcPr>
                </a:tc>
                <a:extLst>
                  <a:ext uri="{0D108BD9-81ED-4DB2-BD59-A6C34878D82A}">
                    <a16:rowId xmlns:a16="http://schemas.microsoft.com/office/drawing/2014/main" val="10017"/>
                  </a:ext>
                </a:extLst>
              </a:tr>
              <a:tr h="383201">
                <a:tc>
                  <a:txBody>
                    <a:bodyPr/>
                    <a:lstStyle/>
                    <a:p>
                      <a:pPr marL="216000" indent="-216000">
                        <a:lnSpc>
                          <a:spcPct val="150000"/>
                        </a:lnSpc>
                        <a:buClr>
                          <a:srgbClr val="000000"/>
                        </a:buClr>
                        <a:buSzPct val="45000"/>
                        <a:buFont typeface="Wingdings"/>
                        <a:buChar char=""/>
                      </a:pPr>
                      <a:r>
                        <a:rPr lang="es" sz="800" b="1" i="0" strike="noStrike" cap="none" spc="-1" baseline="0">
                          <a:solidFill>
                            <a:srgbClr val="000000"/>
                          </a:solidFill>
                          <a:effectLst/>
                          <a:latin typeface="Calibri"/>
                          <a:ea typeface="Calibri"/>
                          <a:cs typeface="Calibri"/>
                        </a:rPr>
                        <a:t>Dependencia de intervenciones quirúrgicas</a:t>
                      </a:r>
                    </a:p>
                  </a:txBody>
                  <a:tcPr marL="90000" marR="90000">
                    <a:solidFill>
                      <a:srgbClr val="729FCF"/>
                    </a:solidFill>
                  </a:tcPr>
                </a:tc>
                <a:extLst>
                  <a:ext uri="{0D108BD9-81ED-4DB2-BD59-A6C34878D82A}">
                    <a16:rowId xmlns:a16="http://schemas.microsoft.com/office/drawing/2014/main" val="10018"/>
                  </a:ext>
                </a:extLst>
              </a:tr>
              <a:tr h="229921">
                <a:tc>
                  <a:txBody>
                    <a:bodyPr/>
                    <a:lstStyle/>
                    <a:p>
                      <a:pPr marL="216000" indent="-216000">
                        <a:lnSpc>
                          <a:spcPct val="150000"/>
                        </a:lnSpc>
                        <a:buClr>
                          <a:srgbClr val="000000"/>
                        </a:buClr>
                        <a:buSzPct val="45000"/>
                        <a:buFont typeface="Wingdings"/>
                        <a:buChar char=""/>
                      </a:pPr>
                      <a:r>
                        <a:rPr lang="es" sz="800" b="1" i="0" strike="noStrike" cap="none" spc="-1" baseline="0">
                          <a:solidFill>
                            <a:srgbClr val="000000"/>
                          </a:solidFill>
                          <a:effectLst/>
                          <a:latin typeface="Calibri"/>
                          <a:ea typeface="Calibri"/>
                          <a:cs typeface="Calibri"/>
                        </a:rPr>
                        <a:t>Depreciación social del trabajo</a:t>
                      </a:r>
                    </a:p>
                  </a:txBody>
                  <a:tcPr marL="90000" marR="90000">
                    <a:solidFill>
                      <a:srgbClr val="729FCF"/>
                    </a:solidFill>
                  </a:tcPr>
                </a:tc>
                <a:extLst>
                  <a:ext uri="{0D108BD9-81ED-4DB2-BD59-A6C34878D82A}">
                    <a16:rowId xmlns:a16="http://schemas.microsoft.com/office/drawing/2014/main" val="10019"/>
                  </a:ext>
                </a:extLst>
              </a:tr>
              <a:tr h="229921">
                <a:tc>
                  <a:txBody>
                    <a:bodyPr/>
                    <a:lstStyle/>
                    <a:p>
                      <a:pPr marL="216000" indent="-216000">
                        <a:lnSpc>
                          <a:spcPct val="150000"/>
                        </a:lnSpc>
                        <a:buClr>
                          <a:srgbClr val="000000"/>
                        </a:buClr>
                        <a:buSzPct val="45000"/>
                        <a:buFont typeface="Wingdings"/>
                        <a:buChar char=""/>
                      </a:pPr>
                      <a:r>
                        <a:rPr lang="es" sz="800" b="1" i="0" strike="noStrike" cap="none" spc="-1" baseline="0">
                          <a:solidFill>
                            <a:srgbClr val="000000"/>
                          </a:solidFill>
                          <a:effectLst/>
                          <a:latin typeface="Calibri"/>
                          <a:ea typeface="Calibri"/>
                          <a:cs typeface="Calibri"/>
                        </a:rPr>
                        <a:t>Rechazo social al tabaquismo</a:t>
                      </a:r>
                    </a:p>
                  </a:txBody>
                  <a:tcPr marL="90000" marR="90000">
                    <a:solidFill>
                      <a:srgbClr val="729FCF"/>
                    </a:solidFill>
                  </a:tcPr>
                </a:tc>
                <a:extLst>
                  <a:ext uri="{0D108BD9-81ED-4DB2-BD59-A6C34878D82A}">
                    <a16:rowId xmlns:a16="http://schemas.microsoft.com/office/drawing/2014/main" val="10020"/>
                  </a:ext>
                </a:extLst>
              </a:tr>
              <a:tr h="229921">
                <a:tc>
                  <a:txBody>
                    <a:bodyPr/>
                    <a:lstStyle/>
                    <a:p>
                      <a:pPr marL="216000" indent="-216000">
                        <a:lnSpc>
                          <a:spcPct val="150000"/>
                        </a:lnSpc>
                        <a:buClr>
                          <a:srgbClr val="000000"/>
                        </a:buClr>
                        <a:buSzPct val="45000"/>
                        <a:buFont typeface="Wingdings"/>
                        <a:buChar char=""/>
                      </a:pPr>
                      <a:r>
                        <a:rPr lang="es" sz="800" b="1" i="0" strike="noStrike" cap="none" spc="-1" baseline="0" dirty="0">
                          <a:solidFill>
                            <a:srgbClr val="000000"/>
                          </a:solidFill>
                          <a:effectLst/>
                          <a:latin typeface="Calibri"/>
                          <a:ea typeface="Calibri"/>
                          <a:cs typeface="Calibri"/>
                        </a:rPr>
                        <a:t>Presión social para consumir</a:t>
                      </a:r>
                    </a:p>
                  </a:txBody>
                  <a:tcPr marL="90000" marR="90000">
                    <a:solidFill>
                      <a:srgbClr val="729FCF"/>
                    </a:solidFill>
                  </a:tcPr>
                </a:tc>
                <a:extLst>
                  <a:ext uri="{0D108BD9-81ED-4DB2-BD59-A6C34878D82A}">
                    <a16:rowId xmlns:a16="http://schemas.microsoft.com/office/drawing/2014/main" val="10021"/>
                  </a:ext>
                </a:extLst>
              </a:tr>
              <a:tr h="383201">
                <a:tc>
                  <a:txBody>
                    <a:bodyPr/>
                    <a:lstStyle/>
                    <a:p>
                      <a:pPr marL="216000" indent="-216000">
                        <a:lnSpc>
                          <a:spcPct val="150000"/>
                        </a:lnSpc>
                        <a:buClr>
                          <a:srgbClr val="000000"/>
                        </a:buClr>
                        <a:buSzPct val="45000"/>
                        <a:buFont typeface="Wingdings"/>
                        <a:buChar char=""/>
                      </a:pPr>
                      <a:r>
                        <a:rPr lang="es" sz="800" b="1" i="0" strike="noStrike" cap="none" spc="-1" baseline="0" dirty="0">
                          <a:solidFill>
                            <a:srgbClr val="000000"/>
                          </a:solidFill>
                          <a:effectLst/>
                          <a:latin typeface="Calibri"/>
                          <a:ea typeface="Calibri"/>
                          <a:cs typeface="Calibri"/>
                        </a:rPr>
                        <a:t>Valoración sociocultural de la actividad física</a:t>
                      </a:r>
                    </a:p>
                  </a:txBody>
                  <a:tcPr marL="90000" marR="90000">
                    <a:solidFill>
                      <a:srgbClr val="729FCF"/>
                    </a:solidFill>
                  </a:tcPr>
                </a:tc>
                <a:extLst>
                  <a:ext uri="{0D108BD9-81ED-4DB2-BD59-A6C34878D82A}">
                    <a16:rowId xmlns:a16="http://schemas.microsoft.com/office/drawing/2014/main" val="10022"/>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3000"/>
    </mc:Choice>
    <mc:Fallback xmlns:p15="http://schemas.microsoft.com/office/powerpoint/2012/main" xmlns="">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5" name="TextShape 1"/>
          <p:cNvSpPr txBox="1"/>
          <p:nvPr/>
        </p:nvSpPr>
        <p:spPr>
          <a:xfrm>
            <a:off x="562680" y="548640"/>
            <a:ext cx="8028000" cy="648000"/>
          </a:xfrm>
          <a:prstGeom prst="rect">
            <a:avLst/>
          </a:prstGeom>
          <a:noFill/>
          <a:ln w="12600">
            <a:noFill/>
          </a:ln>
        </p:spPr>
        <p:txBody>
          <a:bodyPr lIns="0" tIns="0" rIns="0" bIns="0">
            <a:noAutofit/>
          </a:bodyPr>
          <a:lstStyle/>
          <a:p>
            <a:pPr>
              <a:lnSpc>
                <a:spcPct val="100000"/>
              </a:lnSpc>
            </a:pPr>
            <a:r>
              <a:rPr lang="es" sz="2800" b="0" i="0" strike="noStrike" cap="none" baseline="0" dirty="0">
                <a:solidFill>
                  <a:srgbClr val="FF5050"/>
                </a:solidFill>
                <a:effectLst/>
                <a:latin typeface="Playfair Display" pitchFamily="2" charset="0"/>
                <a:ea typeface="Arial"/>
                <a:cs typeface="Arial"/>
              </a:rPr>
              <a:t>Introducción</a:t>
            </a:r>
            <a:r>
              <a:rPr lang="es" sz="2800" b="0" i="0" strike="noStrike" cap="none" spc="-151" baseline="0" dirty="0">
                <a:solidFill>
                  <a:srgbClr val="FF5050"/>
                </a:solidFill>
                <a:effectLst/>
                <a:latin typeface="Playfair Display" pitchFamily="2" charset="0"/>
                <a:ea typeface="Arial"/>
                <a:cs typeface="Arial"/>
              </a:rPr>
              <a:t> </a:t>
            </a:r>
            <a:r>
              <a:rPr lang="es" sz="2800" b="0" i="0" strike="noStrike" cap="none" spc="0" baseline="0" dirty="0">
                <a:solidFill>
                  <a:srgbClr val="FF5050"/>
                </a:solidFill>
                <a:effectLst/>
                <a:latin typeface="Playfair Display" pitchFamily="2" charset="0"/>
                <a:ea typeface="Arial"/>
                <a:cs typeface="Arial"/>
              </a:rPr>
              <a:t> </a:t>
            </a:r>
            <a:br>
              <a:rPr sz="2800" dirty="0">
                <a:solidFill>
                  <a:srgbClr val="FF5050"/>
                </a:solidFill>
                <a:latin typeface="Playfair Display" pitchFamily="2" charset="0"/>
              </a:rPr>
            </a:br>
            <a:r>
              <a:rPr lang="es" sz="2800" b="0" i="0" strike="noStrike" cap="none" spc="0" baseline="0" dirty="0">
                <a:solidFill>
                  <a:srgbClr val="FF5050"/>
                </a:solidFill>
                <a:effectLst/>
                <a:latin typeface="Playfair Display" pitchFamily="2" charset="0"/>
                <a:ea typeface="Arial"/>
                <a:cs typeface="Arial"/>
              </a:rPr>
              <a:t> </a:t>
            </a:r>
            <a:r>
              <a:rPr lang="es" sz="2800" b="0" i="0" strike="noStrike" cap="none" spc="-151" baseline="0" dirty="0">
                <a:solidFill>
                  <a:srgbClr val="FF5050"/>
                </a:solidFill>
                <a:effectLst/>
                <a:latin typeface="Playfair Display" pitchFamily="2" charset="0"/>
                <a:ea typeface="Arial"/>
                <a:cs typeface="Arial"/>
              </a:rPr>
              <a:t> </a:t>
            </a:r>
          </a:p>
        </p:txBody>
      </p:sp>
      <p:sp>
        <p:nvSpPr>
          <p:cNvPr id="136" name="TextShape 2"/>
          <p:cNvSpPr txBox="1"/>
          <p:nvPr/>
        </p:nvSpPr>
        <p:spPr>
          <a:xfrm>
            <a:off x="537120" y="1412640"/>
            <a:ext cx="7683480" cy="4416480"/>
          </a:xfrm>
          <a:prstGeom prst="rect">
            <a:avLst/>
          </a:prstGeom>
          <a:noFill/>
          <a:ln w="12600">
            <a:noFill/>
          </a:ln>
        </p:spPr>
        <p:txBody>
          <a:bodyPr lIns="0" tIns="0" rIns="0" bIns="0">
            <a:normAutofit fontScale="60000" lnSpcReduction="20000"/>
          </a:bodyPr>
          <a:lstStyle/>
          <a:p>
            <a:pPr marL="4680" indent="-4680">
              <a:lnSpc>
                <a:spcPct val="114000"/>
              </a:lnSpc>
            </a:pPr>
            <a:r>
              <a:rPr lang="es" sz="2700" b="0" i="0" strike="noStrike" cap="none" spc="-1" baseline="0" dirty="0">
                <a:solidFill>
                  <a:srgbClr val="000000"/>
                </a:solidFill>
                <a:effectLst/>
                <a:latin typeface="Roboto" panose="02000000000000000000" pitchFamily="2" charset="0"/>
                <a:ea typeface="Roboto" panose="02000000000000000000" pitchFamily="2" charset="0"/>
                <a:cs typeface="Arial"/>
              </a:rPr>
              <a:t>La mayoría de las autoridades locales implementan acciones para la prevención y el tratamiento de la obesidad.</a:t>
            </a:r>
          </a:p>
          <a:p>
            <a:pPr marL="4680" indent="-4680">
              <a:lnSpc>
                <a:spcPct val="114000"/>
              </a:lnSpc>
            </a:pPr>
            <a:r>
              <a:rPr lang="en-GB" sz="2700" b="0" strike="noStrike" spc="-1" dirty="0">
                <a:solidFill>
                  <a:srgbClr val="000000"/>
                </a:solidFill>
                <a:latin typeface="Roboto" panose="02000000000000000000" pitchFamily="2" charset="0"/>
                <a:ea typeface="Roboto" panose="02000000000000000000" pitchFamily="2" charset="0"/>
              </a:rPr>
              <a:t> </a:t>
            </a:r>
            <a:endParaRPr lang="es-MX" sz="2700" b="0" strike="noStrike" spc="-1" dirty="0">
              <a:latin typeface="Roboto" panose="02000000000000000000" pitchFamily="2" charset="0"/>
              <a:ea typeface="Roboto" panose="02000000000000000000" pitchFamily="2" charset="0"/>
            </a:endParaRPr>
          </a:p>
          <a:p>
            <a:pPr marL="4680" indent="-4680">
              <a:lnSpc>
                <a:spcPct val="114000"/>
              </a:lnSpc>
            </a:pPr>
            <a:r>
              <a:rPr lang="es" sz="2700" b="0" i="0" strike="noStrike" cap="none" spc="-1" baseline="0" dirty="0">
                <a:solidFill>
                  <a:srgbClr val="000000"/>
                </a:solidFill>
                <a:effectLst/>
                <a:latin typeface="Roboto" panose="02000000000000000000" pitchFamily="2" charset="0"/>
                <a:ea typeface="Roboto" panose="02000000000000000000" pitchFamily="2" charset="0"/>
                <a:cs typeface="Arial"/>
              </a:rPr>
              <a:t>Las autoridades locales están tomando diversas medidas para hacer frente a la obesidad, pero no siempre está clara la medida en que se unen estas acciones.</a:t>
            </a:r>
          </a:p>
          <a:p>
            <a:pPr marL="4680" indent="-4680">
              <a:lnSpc>
                <a:spcPct val="114000"/>
              </a:lnSpc>
            </a:pPr>
            <a:r>
              <a:rPr lang="en-GB" sz="2700" b="0" strike="noStrike" spc="-1" dirty="0">
                <a:solidFill>
                  <a:srgbClr val="000000"/>
                </a:solidFill>
                <a:latin typeface="Roboto" panose="02000000000000000000" pitchFamily="2" charset="0"/>
                <a:ea typeface="Roboto" panose="02000000000000000000" pitchFamily="2" charset="0"/>
              </a:rPr>
              <a:t> </a:t>
            </a:r>
            <a:endParaRPr lang="es-MX" sz="2700" b="0" strike="noStrike" spc="-1" dirty="0">
              <a:latin typeface="Roboto" panose="02000000000000000000" pitchFamily="2" charset="0"/>
              <a:ea typeface="Roboto" panose="02000000000000000000" pitchFamily="2" charset="0"/>
            </a:endParaRPr>
          </a:p>
          <a:p>
            <a:pPr marL="4680" indent="-4680">
              <a:lnSpc>
                <a:spcPct val="114000"/>
              </a:lnSpc>
            </a:pPr>
            <a:r>
              <a:rPr lang="es" sz="2700" b="0" i="0" strike="noStrike" cap="none" spc="-1" baseline="0" dirty="0">
                <a:solidFill>
                  <a:srgbClr val="000000"/>
                </a:solidFill>
                <a:effectLst/>
                <a:latin typeface="Roboto" panose="02000000000000000000" pitchFamily="2" charset="0"/>
                <a:ea typeface="Roboto" panose="02000000000000000000" pitchFamily="2" charset="0"/>
                <a:cs typeface="Arial"/>
              </a:rPr>
              <a:t>El </a:t>
            </a:r>
            <a:r>
              <a:rPr lang="es" sz="2700" spc="-1" dirty="0">
                <a:solidFill>
                  <a:schemeClr val="tx1"/>
                </a:solidFill>
                <a:latin typeface="Roboto" panose="02000000000000000000" pitchFamily="2" charset="0"/>
                <a:ea typeface="Roboto" panose="02000000000000000000" pitchFamily="2" charset="0"/>
                <a:cs typeface="Arial"/>
              </a:rPr>
              <a:t>E</a:t>
            </a:r>
            <a:r>
              <a:rPr lang="es" sz="2700" b="0" i="0" strike="noStrike" cap="none" spc="-1" baseline="0" dirty="0">
                <a:solidFill>
                  <a:schemeClr val="tx1"/>
                </a:solidFill>
                <a:effectLst/>
                <a:latin typeface="Roboto" panose="02000000000000000000" pitchFamily="2" charset="0"/>
                <a:ea typeface="Roboto" panose="02000000000000000000" pitchFamily="2" charset="0"/>
                <a:cs typeface="Arial"/>
              </a:rPr>
              <a:t>nfoque de Sistemas </a:t>
            </a:r>
            <a:r>
              <a:rPr lang="es" sz="2700" spc="-1" dirty="0">
                <a:solidFill>
                  <a:schemeClr val="tx1"/>
                </a:solidFill>
                <a:latin typeface="Roboto" panose="02000000000000000000" pitchFamily="2" charset="0"/>
                <a:ea typeface="Roboto" panose="02000000000000000000" pitchFamily="2" charset="0"/>
                <a:cs typeface="Arial"/>
              </a:rPr>
              <a:t>C</a:t>
            </a:r>
            <a:r>
              <a:rPr lang="es" sz="2700" b="0" i="0" strike="noStrike" cap="none" spc="-1" baseline="0" dirty="0">
                <a:solidFill>
                  <a:schemeClr val="tx1"/>
                </a:solidFill>
                <a:effectLst/>
                <a:latin typeface="Roboto" panose="02000000000000000000" pitchFamily="2" charset="0"/>
                <a:ea typeface="Roboto" panose="02000000000000000000" pitchFamily="2" charset="0"/>
                <a:cs typeface="Arial"/>
              </a:rPr>
              <a:t>ompletos para combatir la Obesidad tiene </a:t>
            </a:r>
            <a:r>
              <a:rPr lang="es" sz="2700" b="0" i="0" strike="noStrike" cap="none" spc="-1" baseline="0" dirty="0">
                <a:solidFill>
                  <a:srgbClr val="000000"/>
                </a:solidFill>
                <a:effectLst/>
                <a:latin typeface="Roboto" panose="02000000000000000000" pitchFamily="2" charset="0"/>
                <a:ea typeface="Roboto" panose="02000000000000000000" pitchFamily="2" charset="0"/>
                <a:cs typeface="Arial"/>
              </a:rPr>
              <a:t>como objetivo ayudar a alinear mejor las acciones actuales y planificadas, para maximizar la eficacia y la eficiencia.</a:t>
            </a:r>
          </a:p>
          <a:p>
            <a:pPr marL="4680" indent="-4680">
              <a:lnSpc>
                <a:spcPct val="114000"/>
              </a:lnSpc>
            </a:pPr>
            <a:r>
              <a:rPr lang="en-GB" sz="2700" b="0" strike="noStrike" spc="-1" dirty="0">
                <a:solidFill>
                  <a:srgbClr val="000000"/>
                </a:solidFill>
                <a:latin typeface="Roboto" panose="02000000000000000000" pitchFamily="2" charset="0"/>
                <a:ea typeface="Roboto" panose="02000000000000000000" pitchFamily="2" charset="0"/>
              </a:rPr>
              <a:t> </a:t>
            </a:r>
            <a:endParaRPr lang="es-MX" sz="2700" b="0" strike="noStrike" spc="-1" dirty="0">
              <a:latin typeface="Roboto" panose="02000000000000000000" pitchFamily="2" charset="0"/>
              <a:ea typeface="Roboto" panose="02000000000000000000" pitchFamily="2" charset="0"/>
            </a:endParaRPr>
          </a:p>
          <a:p>
            <a:pPr marL="4680" indent="-4680">
              <a:lnSpc>
                <a:spcPct val="114000"/>
              </a:lnSpc>
            </a:pPr>
            <a:r>
              <a:rPr lang="es" sz="2700" b="0" i="0" strike="noStrike" cap="none" spc="-1" baseline="0" dirty="0">
                <a:solidFill>
                  <a:srgbClr val="000000"/>
                </a:solidFill>
                <a:effectLst/>
                <a:latin typeface="Roboto" panose="02000000000000000000" pitchFamily="2" charset="0"/>
                <a:ea typeface="Roboto" panose="02000000000000000000" pitchFamily="2" charset="0"/>
                <a:cs typeface="Arial"/>
              </a:rPr>
              <a:t>Antes de desarrollar un enfoque de sistemas completos, es importante entender cómo su autoridad local está enfrentando actualmente a la obesidad.</a:t>
            </a:r>
          </a:p>
          <a:p>
            <a:pPr marL="4680" indent="-4680">
              <a:lnSpc>
                <a:spcPct val="114000"/>
              </a:lnSpc>
            </a:pPr>
            <a:r>
              <a:rPr lang="en-GB" sz="2700" b="0" strike="noStrike" spc="-1" dirty="0">
                <a:solidFill>
                  <a:srgbClr val="000000"/>
                </a:solidFill>
                <a:latin typeface="Roboto" panose="02000000000000000000" pitchFamily="2" charset="0"/>
                <a:ea typeface="Roboto" panose="02000000000000000000" pitchFamily="2" charset="0"/>
              </a:rPr>
              <a:t> </a:t>
            </a:r>
            <a:endParaRPr lang="es-MX" sz="2700" b="0" strike="noStrike" spc="-1" dirty="0">
              <a:latin typeface="Roboto" panose="02000000000000000000" pitchFamily="2" charset="0"/>
              <a:ea typeface="Roboto" panose="02000000000000000000" pitchFamily="2" charset="0"/>
            </a:endParaRPr>
          </a:p>
          <a:p>
            <a:pPr marL="4680" indent="-4680">
              <a:lnSpc>
                <a:spcPct val="114000"/>
              </a:lnSpc>
            </a:pPr>
            <a:r>
              <a:rPr lang="es" sz="2700" b="0" i="0" strike="noStrike" cap="none" spc="-1" baseline="0" dirty="0">
                <a:solidFill>
                  <a:srgbClr val="000000"/>
                </a:solidFill>
                <a:effectLst/>
                <a:latin typeface="Roboto" panose="02000000000000000000" pitchFamily="2" charset="0"/>
                <a:ea typeface="Roboto" panose="02000000000000000000" pitchFamily="2" charset="0"/>
                <a:cs typeface="Arial"/>
              </a:rPr>
              <a:t>Un primer paso en la fase 2 (Construir el panorama local) es </a:t>
            </a:r>
            <a:r>
              <a:rPr lang="es" sz="2700" b="0" i="0" strike="noStrike" cap="none" spc="-1" baseline="0" dirty="0">
                <a:solidFill>
                  <a:schemeClr val="tx1"/>
                </a:solidFill>
                <a:effectLst/>
                <a:latin typeface="Roboto" panose="02000000000000000000" pitchFamily="2" charset="0"/>
                <a:ea typeface="Roboto" panose="02000000000000000000" pitchFamily="2" charset="0"/>
                <a:cs typeface="Arial"/>
              </a:rPr>
              <a:t>documentar y reflejar críticamente </a:t>
            </a:r>
            <a:r>
              <a:rPr lang="es" sz="2700" b="0" i="0" strike="noStrike" cap="none" spc="-1" baseline="0" dirty="0">
                <a:solidFill>
                  <a:srgbClr val="000000"/>
                </a:solidFill>
                <a:effectLst/>
                <a:latin typeface="Roboto" panose="02000000000000000000" pitchFamily="2" charset="0"/>
                <a:ea typeface="Roboto" panose="02000000000000000000" pitchFamily="2" charset="0"/>
                <a:cs typeface="Arial"/>
              </a:rPr>
              <a:t>sobre sus acciones contra la obesidad.</a:t>
            </a:r>
          </a:p>
          <a:p>
            <a:pPr marL="4680" indent="-4680">
              <a:lnSpc>
                <a:spcPct val="114000"/>
              </a:lnSpc>
            </a:pPr>
            <a:r>
              <a:rPr lang="en-GB" sz="2700" b="0" strike="noStrike" spc="-1" dirty="0">
                <a:solidFill>
                  <a:srgbClr val="000000"/>
                </a:solidFill>
                <a:latin typeface="Roboto" panose="02000000000000000000" pitchFamily="2" charset="0"/>
                <a:ea typeface="Roboto" panose="02000000000000000000" pitchFamily="2" charset="0"/>
              </a:rPr>
              <a:t> </a:t>
            </a:r>
            <a:endParaRPr lang="es-MX" sz="2700" b="0" strike="noStrike" spc="-1" dirty="0">
              <a:latin typeface="Roboto" panose="02000000000000000000" pitchFamily="2" charset="0"/>
              <a:ea typeface="Roboto" panose="02000000000000000000" pitchFamily="2" charset="0"/>
            </a:endParaRPr>
          </a:p>
          <a:p>
            <a:pPr marL="4680" indent="-4680">
              <a:lnSpc>
                <a:spcPct val="114000"/>
              </a:lnSpc>
            </a:pPr>
            <a:r>
              <a:rPr lang="es" sz="2700" b="0" i="0" strike="noStrike" cap="none" spc="-1" baseline="0" dirty="0">
                <a:solidFill>
                  <a:srgbClr val="000000"/>
                </a:solidFill>
                <a:effectLst/>
                <a:latin typeface="Roboto" panose="02000000000000000000" pitchFamily="2" charset="0"/>
                <a:ea typeface="Roboto" panose="02000000000000000000" pitchFamily="2" charset="0"/>
                <a:cs typeface="Arial"/>
              </a:rPr>
              <a:t>La herramienta de mapeo de acciones le permite a usted y a sus colegas mapear las acciones actuales y planificadas sobre la obesidad.</a:t>
            </a:r>
          </a:p>
          <a:p>
            <a:pPr marL="4680" indent="-4680">
              <a:lnSpc>
                <a:spcPct val="114000"/>
              </a:lnSpc>
            </a:pPr>
            <a:r>
              <a:rPr lang="en-GB" sz="1400" b="0" strike="noStrike" spc="-1" dirty="0">
                <a:solidFill>
                  <a:srgbClr val="000000"/>
                </a:solidFill>
                <a:latin typeface="Arial"/>
                <a:ea typeface="ヒラギノ角ゴ Pro W3"/>
              </a:rPr>
              <a:t> </a:t>
            </a:r>
            <a:endParaRPr lang="es-MX" sz="1400" b="0" strike="noStrike" spc="-1" dirty="0">
              <a:latin typeface="Arial"/>
            </a:endParaRPr>
          </a:p>
          <a:p>
            <a:pPr marL="4680" indent="-4680">
              <a:lnSpc>
                <a:spcPct val="114000"/>
              </a:lnSpc>
            </a:pPr>
            <a:r>
              <a:rPr lang="en-GB" sz="1800" b="0" strike="noStrike" spc="-1" dirty="0">
                <a:solidFill>
                  <a:srgbClr val="000000"/>
                </a:solidFill>
                <a:latin typeface="Arial"/>
                <a:ea typeface="ヒラギノ角ゴ Pro W3"/>
              </a:rPr>
              <a:t> </a:t>
            </a:r>
            <a:endParaRPr lang="es-MX" sz="1800" b="0" strike="noStrike" spc="-1" dirty="0">
              <a:latin typeface="Arial"/>
            </a:endParaRPr>
          </a:p>
        </p:txBody>
      </p:sp>
      <p:sp>
        <p:nvSpPr>
          <p:cNvPr id="137" name="TextShape 3"/>
          <p:cNvSpPr txBox="1"/>
          <p:nvPr/>
        </p:nvSpPr>
        <p:spPr>
          <a:xfrm>
            <a:off x="0" y="6308640"/>
            <a:ext cx="9144000" cy="549360"/>
          </a:xfrm>
          <a:prstGeom prst="rect">
            <a:avLst/>
          </a:prstGeom>
          <a:solidFill>
            <a:srgbClr val="CC0000"/>
          </a:solidFill>
          <a:ln>
            <a:noFill/>
          </a:ln>
        </p:spPr>
        <p:txBody>
          <a:bodyPr lIns="0" tIns="0" bIns="0" anchor="ctr">
            <a:noAutofit/>
          </a:bodyPr>
          <a:lstStyle/>
          <a:p>
            <a:pPr marL="531720">
              <a:lnSpc>
                <a:spcPct val="100000"/>
              </a:lnSpc>
            </a:pPr>
            <a:r>
              <a:rPr lang="en-US" sz="1200" b="0" strike="noStrike" spc="-1">
                <a:solidFill>
                  <a:srgbClr val="FFFFFF"/>
                </a:solidFill>
                <a:latin typeface="Arial"/>
                <a:ea typeface="ヒラギノ角ゴ Pro W3"/>
              </a:rPr>
              <a:t>  </a:t>
            </a:r>
            <a:fld id="{6848D85E-533D-4C40-ACC2-7B18DC4C1418}" type="slidenum">
              <a:rPr lang="en-US" sz="1200" b="0" strike="noStrike" spc="-1">
                <a:solidFill>
                  <a:srgbClr val="FFFFFF"/>
                </a:solidFill>
                <a:latin typeface="Arial"/>
                <a:ea typeface="ヒラギノ角ゴ Pro W3"/>
              </a:rPr>
              <a:t>3</a:t>
            </a:fld>
            <a:endParaRPr lang="es-MX" sz="1200" b="0" strike="noStrike" spc="-1">
              <a:latin typeface="Arial"/>
            </a:endParaRPr>
          </a:p>
        </p:txBody>
      </p:sp>
      <p:sp>
        <p:nvSpPr>
          <p:cNvPr id="138" name="TextShape 4"/>
          <p:cNvSpPr txBox="1"/>
          <p:nvPr/>
        </p:nvSpPr>
        <p:spPr>
          <a:xfrm>
            <a:off x="900000" y="6308640"/>
            <a:ext cx="8064360" cy="549360"/>
          </a:xfrm>
          <a:prstGeom prst="rect">
            <a:avLst/>
          </a:prstGeom>
          <a:noFill/>
          <a:ln>
            <a:noFill/>
          </a:ln>
        </p:spPr>
        <p:txBody>
          <a:bodyPr lIns="0" tIns="0" rIns="0" bIns="0" anchor="ctr">
            <a:noAutofit/>
          </a:bodyPr>
          <a:lstStyle/>
          <a:p>
            <a:pPr marL="173160">
              <a:lnSpc>
                <a:spcPct val="100000"/>
              </a:lnSpc>
            </a:pPr>
            <a:r>
              <a:rPr lang="es" sz="1200" b="0" i="0" strike="noStrike" cap="none" spc="-1" baseline="0">
                <a:solidFill>
                  <a:srgbClr val="FFFFFF"/>
                </a:solidFill>
                <a:effectLst/>
                <a:latin typeface="Arial"/>
                <a:ea typeface="Arial"/>
                <a:cs typeface="Arial"/>
              </a:rPr>
              <a:t>Recurso E: Herramienta de mapeo de acciones </a:t>
            </a:r>
          </a:p>
        </p:txBody>
      </p:sp>
      <p:sp>
        <p:nvSpPr>
          <p:cNvPr id="139" name="CustomShape 5"/>
          <p:cNvSpPr/>
          <p:nvPr/>
        </p:nvSpPr>
        <p:spPr>
          <a:xfrm>
            <a:off x="1115640" y="2061000"/>
            <a:ext cx="7344720" cy="731160"/>
          </a:xfrm>
          <a:custGeom>
            <a:avLst/>
            <a:gdLst/>
            <a:ahLst/>
            <a:cxnLst/>
            <a:rect l="l" t="t" r="r" b="b"/>
            <a:pathLst>
              <a:path w="21600" h="21600">
                <a:moveTo>
                  <a:pt x="0" y="0"/>
                </a:moveTo>
                <a:lnTo>
                  <a:pt x="21600" y="0"/>
                </a:lnTo>
                <a:lnTo>
                  <a:pt x="21600" y="21600"/>
                </a:lnTo>
                <a:lnTo>
                  <a:pt x="0" y="21600"/>
                </a:lnTo>
                <a:close/>
              </a:path>
            </a:pathLst>
          </a:custGeom>
          <a:noFill/>
          <a:ln>
            <a:noFill/>
          </a:ln>
        </p:spPr>
        <p:style>
          <a:lnRef idx="0">
            <a:scrgbClr r="0" g="0" b="0"/>
          </a:lnRef>
          <a:fillRef idx="0">
            <a:scrgbClr r="0" g="0" b="0"/>
          </a:fillRef>
          <a:effectRef idx="0">
            <a:scrgbClr r="0" g="0" b="0"/>
          </a:effectRef>
          <a:fontRef idx="minor"/>
        </p:style>
        <p:txBody>
          <a:bodyPr>
            <a:spAutoFit/>
          </a:bodyPr>
          <a:lstStyle/>
          <a:p>
            <a:pPr>
              <a:lnSpc>
                <a:spcPct val="100000"/>
              </a:lnSpc>
            </a:pPr>
            <a:endParaRPr lang="es-MX" sz="1800" b="0" strike="noStrike" spc="-1">
              <a:latin typeface="Arial"/>
            </a:endParaRPr>
          </a:p>
          <a:p>
            <a:pPr>
              <a:lnSpc>
                <a:spcPct val="100000"/>
              </a:lnSpc>
            </a:pPr>
            <a:endParaRPr lang="es-MX" sz="1800" b="0" strike="noStrike" spc="-1">
              <a:latin typeface="Arial"/>
            </a:endParaRPr>
          </a:p>
          <a:p>
            <a:pPr>
              <a:lnSpc>
                <a:spcPct val="100000"/>
              </a:lnSpc>
            </a:pPr>
            <a:endParaRPr lang="es-MX" sz="1800" b="0" strike="noStrike" spc="-1">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3000"/>
    </mc:Choice>
    <mc:Fallback xmlns:p15="http://schemas.microsoft.com/office/powerpoint/2012/main" xmlns="">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0" name="TextShape 1"/>
          <p:cNvSpPr txBox="1"/>
          <p:nvPr/>
        </p:nvSpPr>
        <p:spPr>
          <a:xfrm>
            <a:off x="562680" y="548640"/>
            <a:ext cx="8028000" cy="648000"/>
          </a:xfrm>
          <a:prstGeom prst="rect">
            <a:avLst/>
          </a:prstGeom>
          <a:noFill/>
          <a:ln w="12600">
            <a:noFill/>
          </a:ln>
        </p:spPr>
        <p:txBody>
          <a:bodyPr lIns="0" tIns="0" rIns="0" bIns="0">
            <a:normAutofit lnSpcReduction="10000"/>
          </a:bodyPr>
          <a:lstStyle/>
          <a:p>
            <a:pPr>
              <a:lnSpc>
                <a:spcPct val="100000"/>
              </a:lnSpc>
            </a:pPr>
            <a:r>
              <a:rPr lang="es" sz="2800" b="0" i="0" strike="noStrike" cap="none" baseline="0" dirty="0">
                <a:solidFill>
                  <a:srgbClr val="FF5050"/>
                </a:solidFill>
                <a:effectLst/>
                <a:latin typeface="Playfair Display" pitchFamily="2" charset="0"/>
                <a:ea typeface="Arial"/>
                <a:cs typeface="Arial"/>
              </a:rPr>
              <a:t>Propósito de la herramienta mapeo de acciones   </a:t>
            </a:r>
            <a:br>
              <a:rPr sz="1800" dirty="0">
                <a:solidFill>
                  <a:srgbClr val="FF5050"/>
                </a:solidFill>
              </a:rPr>
            </a:br>
            <a:r>
              <a:rPr lang="es" sz="1800" b="0" i="0" strike="noStrike" cap="none" spc="0" baseline="0" dirty="0">
                <a:solidFill>
                  <a:srgbClr val="FF5050"/>
                </a:solidFill>
                <a:effectLst/>
                <a:latin typeface="Arial"/>
                <a:ea typeface="Arial"/>
                <a:cs typeface="Arial"/>
              </a:rPr>
              <a:t> </a:t>
            </a:r>
            <a:r>
              <a:rPr lang="es" sz="1800" b="0" i="0" strike="noStrike" cap="none" spc="-151" baseline="0" dirty="0">
                <a:solidFill>
                  <a:srgbClr val="FF5050"/>
                </a:solidFill>
                <a:effectLst/>
                <a:latin typeface="Arial"/>
                <a:ea typeface="Arial"/>
                <a:cs typeface="Arial"/>
              </a:rPr>
              <a:t> </a:t>
            </a:r>
          </a:p>
        </p:txBody>
      </p:sp>
      <p:sp>
        <p:nvSpPr>
          <p:cNvPr id="141" name="TextShape 2"/>
          <p:cNvSpPr txBox="1"/>
          <p:nvPr/>
        </p:nvSpPr>
        <p:spPr>
          <a:xfrm>
            <a:off x="562680" y="1796760"/>
            <a:ext cx="7897752" cy="3000392"/>
          </a:xfrm>
          <a:prstGeom prst="rect">
            <a:avLst/>
          </a:prstGeom>
          <a:noFill/>
          <a:ln w="12600">
            <a:noFill/>
          </a:ln>
        </p:spPr>
        <p:txBody>
          <a:bodyPr lIns="0" tIns="0" rIns="0" bIns="0">
            <a:normAutofit/>
          </a:bodyPr>
          <a:lstStyle/>
          <a:p>
            <a:pPr marL="457200" indent="-457200">
              <a:lnSpc>
                <a:spcPct val="114000"/>
              </a:lnSpc>
              <a:buClr>
                <a:srgbClr val="000000"/>
              </a:buClr>
              <a:buFont typeface="StarSymbol"/>
              <a:buAutoNum type="arabicPeriod"/>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Recopilar información clave sobre acciones locales que aborden la obesidad.</a:t>
            </a:r>
            <a:b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br>
            <a:endPar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endParaRPr>
          </a:p>
          <a:p>
            <a:pPr marL="457200" indent="-457200">
              <a:lnSpc>
                <a:spcPct val="114000"/>
              </a:lnSpc>
              <a:buClr>
                <a:srgbClr val="000000"/>
              </a:buClr>
              <a:buFont typeface="StarSymbol"/>
              <a:buAutoNum type="arabicPeriod"/>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Mapear las acciones actuales y planificadas contra las causas de la obesidad.</a:t>
            </a:r>
          </a:p>
          <a:p>
            <a:pPr marL="457200" indent="-457200">
              <a:lnSpc>
                <a:spcPct val="114000"/>
              </a:lnSpc>
              <a:buClr>
                <a:srgbClr val="000000"/>
              </a:buClr>
              <a:buFont typeface="StarSymbol"/>
              <a:buAutoNum type="arabicPeriod"/>
            </a:pPr>
            <a:endParaRPr lang="es-MX" sz="1600" b="0" strike="noStrike" spc="-1" dirty="0">
              <a:latin typeface="Roboto" panose="02000000000000000000" pitchFamily="2" charset="0"/>
              <a:ea typeface="Roboto" panose="02000000000000000000" pitchFamily="2" charset="0"/>
            </a:endParaRPr>
          </a:p>
          <a:p>
            <a:pPr marL="457200" indent="-457200">
              <a:lnSpc>
                <a:spcPct val="114000"/>
              </a:lnSpc>
              <a:buClr>
                <a:srgbClr val="000000"/>
              </a:buClr>
              <a:buFont typeface="StarSymbol"/>
              <a:buAutoNum type="arabicPeriod"/>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Comprender dónde se invierten las acciones actuales y dónde es posible que sea necesario orientar los esfuerzos futuros.</a:t>
            </a:r>
          </a:p>
          <a:p>
            <a:pPr marL="457200" indent="-457200">
              <a:lnSpc>
                <a:spcPct val="114000"/>
              </a:lnSpc>
              <a:buClr>
                <a:srgbClr val="000000"/>
              </a:buClr>
              <a:buFont typeface="StarSymbol"/>
              <a:buAutoNum type="arabicPeriod"/>
            </a:pPr>
            <a:endParaRPr lang="es-MX" sz="1600" b="0" strike="noStrike" spc="-1" dirty="0">
              <a:latin typeface="Roboto" panose="02000000000000000000" pitchFamily="2" charset="0"/>
              <a:ea typeface="Roboto" panose="02000000000000000000" pitchFamily="2" charset="0"/>
            </a:endParaRPr>
          </a:p>
          <a:p>
            <a:pPr marL="457200" indent="-457200">
              <a:lnSpc>
                <a:spcPct val="114000"/>
              </a:lnSpc>
              <a:buClr>
                <a:srgbClr val="000000"/>
              </a:buClr>
              <a:buFont typeface="StarSymbol"/>
              <a:buAutoNum type="arabicPeriod"/>
            </a:pPr>
            <a:r>
              <a:rPr lang="es" sz="1600" b="0" i="0" strike="noStrike" cap="none" spc="-1" baseline="0" dirty="0">
                <a:solidFill>
                  <a:schemeClr val="tx1"/>
                </a:solidFill>
                <a:effectLst/>
                <a:latin typeface="Roboto" panose="02000000000000000000" pitchFamily="2" charset="0"/>
                <a:ea typeface="Roboto" panose="02000000000000000000" pitchFamily="2" charset="0"/>
                <a:cs typeface="Arial"/>
              </a:rPr>
              <a:t>Autoevaluar acciones e Indicadores</a:t>
            </a:r>
            <a:r>
              <a:rPr lang="es" sz="1600" b="0" i="0" strike="noStrike" cap="none" spc="-1" dirty="0">
                <a:solidFill>
                  <a:schemeClr val="tx1"/>
                </a:solidFill>
                <a:effectLst/>
                <a:latin typeface="Roboto" panose="02000000000000000000" pitchFamily="2" charset="0"/>
                <a:ea typeface="Roboto" panose="02000000000000000000" pitchFamily="2" charset="0"/>
                <a:cs typeface="Arial"/>
              </a:rPr>
              <a:t> Clave de Desempeño, ICD (</a:t>
            </a:r>
            <a:r>
              <a:rPr lang="es" sz="1600" b="0" i="1" strike="noStrike" cap="none" spc="-1" dirty="0">
                <a:solidFill>
                  <a:schemeClr val="tx1"/>
                </a:solidFill>
                <a:effectLst/>
                <a:latin typeface="Roboto" panose="02000000000000000000" pitchFamily="2" charset="0"/>
                <a:ea typeface="Roboto" panose="02000000000000000000" pitchFamily="2" charset="0"/>
                <a:cs typeface="Arial"/>
              </a:rPr>
              <a:t>Key performance indicators, </a:t>
            </a:r>
            <a:r>
              <a:rPr lang="es" sz="1600" b="0" i="0" strike="noStrike" cap="none" spc="-1" dirty="0">
                <a:solidFill>
                  <a:schemeClr val="tx1"/>
                </a:solidFill>
                <a:effectLst/>
                <a:latin typeface="Roboto" panose="02000000000000000000" pitchFamily="2" charset="0"/>
                <a:ea typeface="Roboto" panose="02000000000000000000" pitchFamily="2" charset="0"/>
                <a:cs typeface="Arial"/>
              </a:rPr>
              <a:t>KPI por sus siglas en inglés</a:t>
            </a:r>
            <a:r>
              <a:rPr lang="es" sz="1600" b="0" i="0" strike="noStrike" cap="none" spc="-1" baseline="0" dirty="0">
                <a:solidFill>
                  <a:schemeClr val="tx1"/>
                </a:solidFill>
                <a:effectLst/>
                <a:latin typeface="Roboto" panose="02000000000000000000" pitchFamily="2" charset="0"/>
                <a:ea typeface="Roboto" panose="02000000000000000000" pitchFamily="2" charset="0"/>
                <a:cs typeface="Arial"/>
              </a:rPr>
              <a:t>) contra los resultados previstos</a:t>
            </a: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a:t>
            </a:r>
          </a:p>
          <a:p>
            <a:pPr marL="4680" indent="-4680">
              <a:lnSpc>
                <a:spcPct val="114000"/>
              </a:lnSpc>
            </a:pPr>
            <a:r>
              <a:rPr lang="en-GB" sz="1800" b="0" strike="noStrike" spc="-1" dirty="0">
                <a:solidFill>
                  <a:srgbClr val="000000"/>
                </a:solidFill>
                <a:latin typeface="Arial"/>
                <a:ea typeface="ヒラギノ角ゴ Pro W3"/>
              </a:rPr>
              <a:t> </a:t>
            </a:r>
            <a:endParaRPr lang="es-MX" sz="1800" b="0" strike="noStrike" spc="-1" dirty="0">
              <a:latin typeface="Arial"/>
            </a:endParaRPr>
          </a:p>
        </p:txBody>
      </p:sp>
      <p:sp>
        <p:nvSpPr>
          <p:cNvPr id="142" name="TextShape 3"/>
          <p:cNvSpPr txBox="1"/>
          <p:nvPr/>
        </p:nvSpPr>
        <p:spPr>
          <a:xfrm>
            <a:off x="0" y="6308640"/>
            <a:ext cx="9144000" cy="549360"/>
          </a:xfrm>
          <a:prstGeom prst="rect">
            <a:avLst/>
          </a:prstGeom>
          <a:solidFill>
            <a:srgbClr val="CC0000"/>
          </a:solidFill>
          <a:ln>
            <a:noFill/>
          </a:ln>
        </p:spPr>
        <p:txBody>
          <a:bodyPr lIns="0" tIns="0" bIns="0" anchor="ctr">
            <a:noAutofit/>
          </a:bodyPr>
          <a:lstStyle/>
          <a:p>
            <a:pPr marL="531720">
              <a:lnSpc>
                <a:spcPct val="100000"/>
              </a:lnSpc>
            </a:pPr>
            <a:r>
              <a:rPr lang="en-US" sz="1200" b="0" strike="noStrike" spc="-1">
                <a:solidFill>
                  <a:srgbClr val="FFFFFF"/>
                </a:solidFill>
                <a:latin typeface="Arial"/>
                <a:ea typeface="ヒラギノ角ゴ Pro W3"/>
              </a:rPr>
              <a:t>  </a:t>
            </a:r>
            <a:fld id="{C4F6599A-9A59-4474-A9AE-F59D365C6E8F}" type="slidenum">
              <a:rPr lang="en-US" sz="1200" b="0" strike="noStrike" spc="-1">
                <a:solidFill>
                  <a:srgbClr val="FFFFFF"/>
                </a:solidFill>
                <a:latin typeface="Arial"/>
                <a:ea typeface="ヒラギノ角ゴ Pro W3"/>
              </a:rPr>
              <a:t>4</a:t>
            </a:fld>
            <a:endParaRPr lang="es-MX" sz="1200" b="0" strike="noStrike" spc="-1">
              <a:latin typeface="Arial"/>
            </a:endParaRPr>
          </a:p>
        </p:txBody>
      </p:sp>
      <p:sp>
        <p:nvSpPr>
          <p:cNvPr id="143" name="TextShape 4"/>
          <p:cNvSpPr txBox="1"/>
          <p:nvPr/>
        </p:nvSpPr>
        <p:spPr>
          <a:xfrm>
            <a:off x="900000" y="6308640"/>
            <a:ext cx="8064360" cy="549360"/>
          </a:xfrm>
          <a:prstGeom prst="rect">
            <a:avLst/>
          </a:prstGeom>
          <a:solidFill>
            <a:srgbClr val="CC0000"/>
          </a:solidFill>
          <a:ln>
            <a:noFill/>
          </a:ln>
        </p:spPr>
        <p:txBody>
          <a:bodyPr lIns="0" tIns="0" rIns="0" bIns="0" anchor="ctr">
            <a:noAutofit/>
          </a:bodyPr>
          <a:lstStyle/>
          <a:p>
            <a:pPr marL="173160">
              <a:lnSpc>
                <a:spcPct val="100000"/>
              </a:lnSpc>
            </a:pPr>
            <a:r>
              <a:rPr lang="es" sz="1200" b="0" i="0" strike="noStrike" cap="none" spc="-1" baseline="0">
                <a:solidFill>
                  <a:srgbClr val="FFFFFF"/>
                </a:solidFill>
                <a:effectLst/>
                <a:latin typeface="Arial"/>
                <a:ea typeface="Arial"/>
                <a:cs typeface="Arial"/>
              </a:rPr>
              <a:t>Recurso E: Herramienta de mapeo de acciones </a:t>
            </a:r>
          </a:p>
        </p:txBody>
      </p:sp>
      <p:sp>
        <p:nvSpPr>
          <p:cNvPr id="144" name="CustomShape 5"/>
          <p:cNvSpPr/>
          <p:nvPr/>
        </p:nvSpPr>
        <p:spPr>
          <a:xfrm>
            <a:off x="665640" y="4677120"/>
            <a:ext cx="8036028" cy="854293"/>
          </a:xfrm>
          <a:custGeom>
            <a:avLst/>
            <a:gdLst/>
            <a:ahLst/>
            <a:cxnLst/>
            <a:rect l="l" t="t" r="r" b="b"/>
            <a:pathLst>
              <a:path w="21600" h="21600">
                <a:moveTo>
                  <a:pt x="0" y="0"/>
                </a:moveTo>
                <a:lnTo>
                  <a:pt x="21600" y="0"/>
                </a:lnTo>
                <a:lnTo>
                  <a:pt x="21600" y="21600"/>
                </a:lnTo>
                <a:lnTo>
                  <a:pt x="0" y="21600"/>
                </a:lnTo>
                <a:close/>
              </a:path>
            </a:pathLst>
          </a:custGeom>
          <a:noFill/>
          <a:ln>
            <a:noFill/>
          </a:ln>
        </p:spPr>
        <p:style>
          <a:lnRef idx="0">
            <a:scrgbClr r="0" g="0" b="0"/>
          </a:lnRef>
          <a:fillRef idx="0">
            <a:scrgbClr r="0" g="0" b="0"/>
          </a:fillRef>
          <a:effectRef idx="0">
            <a:scrgbClr r="0" g="0" b="0"/>
          </a:effectRef>
          <a:fontRef idx="minor"/>
        </p:style>
        <p:txBody>
          <a:bodyPr>
            <a:spAutoFit/>
          </a:bodyPr>
          <a:lstStyle/>
          <a:p>
            <a:pPr>
              <a:lnSpc>
                <a:spcPct val="100000"/>
              </a:lnSpc>
            </a:pPr>
            <a:endParaRPr lang="es-MX" sz="1600" b="0" strike="noStrike" spc="-1" dirty="0">
              <a:latin typeface="Roboto" panose="02000000000000000000" pitchFamily="2" charset="0"/>
              <a:ea typeface="Roboto" panose="02000000000000000000" pitchFamily="2" charset="0"/>
            </a:endParaRPr>
          </a:p>
          <a:p>
            <a:pPr>
              <a:lnSpc>
                <a:spcPct val="100000"/>
              </a:lnSpc>
            </a:pPr>
            <a:r>
              <a:rPr lang="es" sz="1600" b="1" i="0" strike="noStrike" cap="none" spc="-1" baseline="0" dirty="0">
                <a:solidFill>
                  <a:srgbClr val="000000"/>
                </a:solidFill>
                <a:effectLst/>
                <a:latin typeface="Roboto" panose="02000000000000000000" pitchFamily="2" charset="0"/>
                <a:ea typeface="Roboto" panose="02000000000000000000" pitchFamily="2" charset="0"/>
                <a:cs typeface="Arial"/>
              </a:rPr>
              <a:t>Esta guía de apoyo proporciona asistencia para aquellos que completan la herramienta de mapeo de acciones. </a:t>
            </a:r>
          </a:p>
        </p:txBody>
      </p:sp>
    </p:spTree>
  </p:cSld>
  <p:clrMapOvr>
    <a:masterClrMapping/>
  </p:clrMapOvr>
  <mc:AlternateContent xmlns:mc="http://schemas.openxmlformats.org/markup-compatibility/2006" xmlns:p14="http://schemas.microsoft.com/office/powerpoint/2010/main">
    <mc:Choice Requires="p14">
      <p:transition spd="slow" p14:dur="3000"/>
    </mc:Choice>
    <mc:Fallback xmlns:p15="http://schemas.microsoft.com/office/powerpoint/2012/main" xmlns="">
      <p:transitio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5" name="TextShape 1"/>
          <p:cNvSpPr txBox="1"/>
          <p:nvPr/>
        </p:nvSpPr>
        <p:spPr>
          <a:xfrm>
            <a:off x="562680" y="548640"/>
            <a:ext cx="8028000" cy="648000"/>
          </a:xfrm>
          <a:prstGeom prst="rect">
            <a:avLst/>
          </a:prstGeom>
          <a:noFill/>
          <a:ln w="12600">
            <a:noFill/>
          </a:ln>
        </p:spPr>
        <p:txBody>
          <a:bodyPr lIns="0" tIns="0" rIns="0" bIns="0">
            <a:normAutofit lnSpcReduction="10000"/>
          </a:bodyPr>
          <a:lstStyle/>
          <a:p>
            <a:pPr>
              <a:lnSpc>
                <a:spcPct val="100000"/>
              </a:lnSpc>
            </a:pPr>
            <a:r>
              <a:rPr lang="es" sz="2800" b="0" i="0" strike="noStrike" cap="none" baseline="0" dirty="0">
                <a:solidFill>
                  <a:srgbClr val="FF5050"/>
                </a:solidFill>
                <a:effectLst/>
                <a:latin typeface="Playfair Display" pitchFamily="2" charset="0"/>
                <a:ea typeface="Arial"/>
                <a:cs typeface="Arial"/>
              </a:rPr>
              <a:t>Cómo utilizar la herramienta  </a:t>
            </a:r>
            <a:br>
              <a:rPr sz="1800" dirty="0"/>
            </a:br>
            <a:r>
              <a:rPr lang="es" sz="1800" b="0" i="0" strike="noStrike" cap="none" spc="0" baseline="0" dirty="0">
                <a:solidFill>
                  <a:srgbClr val="000000"/>
                </a:solidFill>
                <a:effectLst/>
                <a:latin typeface="Arial"/>
                <a:ea typeface="Arial"/>
                <a:cs typeface="Arial"/>
              </a:rPr>
              <a:t> </a:t>
            </a:r>
            <a:r>
              <a:rPr lang="es" sz="1800" b="0" i="0" strike="noStrike" cap="none" spc="-151" baseline="0" dirty="0">
                <a:solidFill>
                  <a:srgbClr val="000000"/>
                </a:solidFill>
                <a:effectLst/>
                <a:latin typeface="Arial"/>
                <a:ea typeface="Arial"/>
                <a:cs typeface="Arial"/>
              </a:rPr>
              <a:t> </a:t>
            </a:r>
          </a:p>
        </p:txBody>
      </p:sp>
      <p:sp>
        <p:nvSpPr>
          <p:cNvPr id="146" name="TextShape 2"/>
          <p:cNvSpPr txBox="1"/>
          <p:nvPr/>
        </p:nvSpPr>
        <p:spPr>
          <a:xfrm>
            <a:off x="624600" y="1232280"/>
            <a:ext cx="7966080" cy="1475280"/>
          </a:xfrm>
          <a:prstGeom prst="rect">
            <a:avLst/>
          </a:prstGeom>
          <a:noFill/>
          <a:ln w="12600">
            <a:noFill/>
          </a:ln>
        </p:spPr>
        <p:txBody>
          <a:bodyPr lIns="0" tIns="0" rIns="0" bIns="0">
            <a:normAutofit fontScale="92500" lnSpcReduction="20000"/>
          </a:bodyPr>
          <a:lstStyle/>
          <a:p>
            <a:pPr marL="4680" indent="-4680">
              <a:lnSpc>
                <a:spcPct val="114000"/>
              </a:lnSpc>
            </a:pPr>
            <a:r>
              <a:rPr lang="es" sz="1700" b="0" i="0" strike="noStrike" cap="none" spc="-1" baseline="0" dirty="0">
                <a:solidFill>
                  <a:srgbClr val="000000"/>
                </a:solidFill>
                <a:effectLst/>
                <a:latin typeface="Roboto" panose="02000000000000000000" pitchFamily="2" charset="0"/>
                <a:ea typeface="Roboto" panose="02000000000000000000" pitchFamily="2" charset="0"/>
                <a:cs typeface="Arial"/>
              </a:rPr>
              <a:t>Las personas con un amplio conocimiento de la agenda local contra la obesidad están en la mejor posición para liderar el llenado de esta herramienta. Debe completarse a través de la interacción con sus colegas (de todos los sectores y organizaciones). </a:t>
            </a:r>
          </a:p>
          <a:p>
            <a:pPr marL="4680" indent="-4680">
              <a:lnSpc>
                <a:spcPct val="114000"/>
              </a:lnSpc>
            </a:pPr>
            <a:r>
              <a:rPr lang="en-GB" sz="1700" b="0" strike="noStrike" spc="-1" dirty="0">
                <a:solidFill>
                  <a:srgbClr val="000000"/>
                </a:solidFill>
                <a:latin typeface="Roboto" panose="02000000000000000000" pitchFamily="2" charset="0"/>
                <a:ea typeface="Roboto" panose="02000000000000000000" pitchFamily="2" charset="0"/>
              </a:rPr>
              <a:t> </a:t>
            </a:r>
            <a:endParaRPr lang="es-MX" sz="1700" b="0" strike="noStrike" spc="-1" dirty="0">
              <a:latin typeface="Roboto" panose="02000000000000000000" pitchFamily="2" charset="0"/>
              <a:ea typeface="Roboto" panose="02000000000000000000" pitchFamily="2" charset="0"/>
            </a:endParaRPr>
          </a:p>
          <a:p>
            <a:pPr marL="4680" indent="-4680">
              <a:lnSpc>
                <a:spcPct val="114000"/>
              </a:lnSpc>
            </a:pPr>
            <a:r>
              <a:rPr lang="es" sz="1700" b="0" i="0" strike="noStrike" cap="none" spc="-1" baseline="0" dirty="0">
                <a:solidFill>
                  <a:srgbClr val="000000"/>
                </a:solidFill>
                <a:effectLst/>
                <a:latin typeface="Roboto" panose="02000000000000000000" pitchFamily="2" charset="0"/>
                <a:ea typeface="Roboto" panose="02000000000000000000" pitchFamily="2" charset="0"/>
                <a:cs typeface="Arial"/>
              </a:rPr>
              <a:t>Hay dos opciones para completar la herramienta.</a:t>
            </a:r>
          </a:p>
          <a:p>
            <a:pPr marL="4680" indent="-4680">
              <a:lnSpc>
                <a:spcPct val="114000"/>
              </a:lnSpc>
            </a:pPr>
            <a:r>
              <a:rPr lang="en-GB" sz="1800" b="0" strike="noStrike" spc="-1" dirty="0">
                <a:solidFill>
                  <a:srgbClr val="000000"/>
                </a:solidFill>
                <a:latin typeface="Arial"/>
                <a:ea typeface="ヒラギノ角ゴ Pro W3"/>
              </a:rPr>
              <a:t> </a:t>
            </a:r>
            <a:endParaRPr lang="es-MX" sz="1800" b="0" strike="noStrike" spc="-1" dirty="0">
              <a:latin typeface="Arial"/>
            </a:endParaRPr>
          </a:p>
        </p:txBody>
      </p:sp>
      <p:sp>
        <p:nvSpPr>
          <p:cNvPr id="147" name="TextShape 3"/>
          <p:cNvSpPr txBox="1"/>
          <p:nvPr/>
        </p:nvSpPr>
        <p:spPr>
          <a:xfrm>
            <a:off x="0" y="6308640"/>
            <a:ext cx="9144000" cy="549360"/>
          </a:xfrm>
          <a:prstGeom prst="rect">
            <a:avLst/>
          </a:prstGeom>
          <a:solidFill>
            <a:srgbClr val="CC0000"/>
          </a:solidFill>
          <a:ln>
            <a:noFill/>
          </a:ln>
        </p:spPr>
        <p:txBody>
          <a:bodyPr lIns="0" tIns="0" bIns="0" anchor="ctr">
            <a:noAutofit/>
          </a:bodyPr>
          <a:lstStyle/>
          <a:p>
            <a:pPr marL="531720">
              <a:lnSpc>
                <a:spcPct val="100000"/>
              </a:lnSpc>
            </a:pPr>
            <a:r>
              <a:rPr lang="en-US" sz="1200" b="0" strike="noStrike" spc="-1">
                <a:solidFill>
                  <a:srgbClr val="FFFFFF"/>
                </a:solidFill>
                <a:latin typeface="Arial"/>
                <a:ea typeface="ヒラギノ角ゴ Pro W3"/>
              </a:rPr>
              <a:t>  </a:t>
            </a:r>
            <a:fld id="{21A8A1F6-AB61-4F7E-8D28-7157655AABAF}" type="slidenum">
              <a:rPr lang="en-US" sz="1200" b="0" strike="noStrike" spc="-1">
                <a:solidFill>
                  <a:srgbClr val="FFFFFF"/>
                </a:solidFill>
                <a:latin typeface="Arial"/>
                <a:ea typeface="ヒラギノ角ゴ Pro W3"/>
              </a:rPr>
              <a:t>5</a:t>
            </a:fld>
            <a:endParaRPr lang="es-MX" sz="1200" b="0" strike="noStrike" spc="-1">
              <a:latin typeface="Arial"/>
            </a:endParaRPr>
          </a:p>
        </p:txBody>
      </p:sp>
      <p:sp>
        <p:nvSpPr>
          <p:cNvPr id="148" name="CustomShape 4"/>
          <p:cNvSpPr/>
          <p:nvPr/>
        </p:nvSpPr>
        <p:spPr>
          <a:xfrm>
            <a:off x="562680" y="2634872"/>
            <a:ext cx="7522920" cy="1082160"/>
          </a:xfrm>
          <a:custGeom>
            <a:avLst/>
            <a:gdLst/>
            <a:ahLst/>
            <a:cxnLst/>
            <a:rect l="l" t="t" r="r" b="b"/>
            <a:pathLst>
              <a:path w="150115" h="21600">
                <a:moveTo>
                  <a:pt x="3600" y="0"/>
                </a:moveTo>
                <a:lnTo>
                  <a:pt x="0" y="18000"/>
                </a:lnTo>
                <a:lnTo>
                  <a:pt x="146515" y="21600"/>
                </a:lnTo>
                <a:lnTo>
                  <a:pt x="150115" y="3600"/>
                </a:lnTo>
                <a:close/>
              </a:path>
            </a:pathLst>
          </a:custGeom>
          <a:noFill/>
          <a:ln>
            <a:noFill/>
          </a:ln>
        </p:spPr>
        <p:style>
          <a:lnRef idx="0">
            <a:scrgbClr r="0" g="0" b="0"/>
          </a:lnRef>
          <a:fillRef idx="0">
            <a:scrgbClr r="0" g="0" b="0"/>
          </a:fillRef>
          <a:effectRef idx="0">
            <a:scrgbClr r="0" g="0" b="0"/>
          </a:effectRef>
          <a:fontRef idx="minor"/>
        </p:style>
        <p:txBody>
          <a:bodyPr>
            <a:noAutofit/>
          </a:bodyPr>
          <a:lstStyle/>
          <a:p>
            <a:pPr>
              <a:lnSpc>
                <a:spcPct val="100000"/>
              </a:lnSpc>
            </a:pPr>
            <a:r>
              <a:rPr lang="es" sz="1600" b="1" i="0" strike="noStrike" cap="none" spc="-1" baseline="0" dirty="0">
                <a:solidFill>
                  <a:srgbClr val="000000"/>
                </a:solidFill>
                <a:effectLst/>
                <a:latin typeface="Roboto" panose="02000000000000000000" pitchFamily="2" charset="0"/>
                <a:ea typeface="Roboto" panose="02000000000000000000" pitchFamily="2" charset="0"/>
                <a:cs typeface="Arial"/>
              </a:rPr>
              <a:t>Opción 1 (diapositivas 9 a 15)</a:t>
            </a:r>
          </a:p>
          <a:p>
            <a:pPr>
              <a:lnSpc>
                <a:spcPct val="100000"/>
              </a:lnSpc>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Al final de este proceso habrá:</a:t>
            </a:r>
          </a:p>
          <a:p>
            <a:pPr marL="457200" indent="-457200">
              <a:lnSpc>
                <a:spcPts val="2134"/>
              </a:lnSpc>
              <a:buClr>
                <a:srgbClr val="98002E"/>
              </a:buClr>
              <a:buFont typeface="Symbol" charset="2"/>
              <a:buChar char=""/>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Mapeado sus acciones actuales y futuras (planificadas) contra el modelo de Determinantes Más Amplios de la Salud</a:t>
            </a:r>
          </a:p>
          <a:p>
            <a:pPr>
              <a:lnSpc>
                <a:spcPct val="100000"/>
              </a:lnSpc>
            </a:pPr>
            <a:endParaRPr lang="es-MX" sz="1600" b="0" strike="noStrike" spc="-1" dirty="0">
              <a:latin typeface="Arial"/>
            </a:endParaRPr>
          </a:p>
        </p:txBody>
      </p:sp>
      <p:sp>
        <p:nvSpPr>
          <p:cNvPr id="149" name="CustomShape 5"/>
          <p:cNvSpPr/>
          <p:nvPr/>
        </p:nvSpPr>
        <p:spPr>
          <a:xfrm>
            <a:off x="562680" y="3789040"/>
            <a:ext cx="8467560" cy="2062728"/>
          </a:xfrm>
          <a:custGeom>
            <a:avLst/>
            <a:gdLst/>
            <a:ahLst/>
            <a:cxnLst/>
            <a:rect l="l" t="t" r="r" b="b"/>
            <a:pathLst>
              <a:path w="102641" h="21600">
                <a:moveTo>
                  <a:pt x="3600" y="0"/>
                </a:moveTo>
                <a:lnTo>
                  <a:pt x="0" y="18000"/>
                </a:lnTo>
                <a:lnTo>
                  <a:pt x="99041" y="21600"/>
                </a:lnTo>
                <a:lnTo>
                  <a:pt x="102641" y="3600"/>
                </a:lnTo>
                <a:close/>
              </a:path>
            </a:pathLst>
          </a:custGeom>
          <a:noFill/>
          <a:ln>
            <a:noFill/>
          </a:ln>
        </p:spPr>
        <p:style>
          <a:lnRef idx="0">
            <a:scrgbClr r="0" g="0" b="0"/>
          </a:lnRef>
          <a:fillRef idx="0">
            <a:scrgbClr r="0" g="0" b="0"/>
          </a:fillRef>
          <a:effectRef idx="0">
            <a:scrgbClr r="0" g="0" b="0"/>
          </a:effectRef>
          <a:fontRef idx="minor"/>
        </p:style>
        <p:txBody>
          <a:bodyPr>
            <a:noAutofit/>
          </a:bodyPr>
          <a:lstStyle/>
          <a:p>
            <a:pPr>
              <a:lnSpc>
                <a:spcPct val="100000"/>
              </a:lnSpc>
            </a:pPr>
            <a:r>
              <a:rPr lang="es" sz="1600" b="1" i="0" strike="noStrike" cap="none" spc="-1" baseline="0" dirty="0">
                <a:solidFill>
                  <a:srgbClr val="000000"/>
                </a:solidFill>
                <a:effectLst/>
                <a:latin typeface="Roboto" panose="02000000000000000000" pitchFamily="2" charset="0"/>
                <a:ea typeface="Roboto" panose="02000000000000000000" pitchFamily="2" charset="0"/>
                <a:cs typeface="Arial"/>
              </a:rPr>
              <a:t>Opción 2 (Páginas 16 a 21)</a:t>
            </a:r>
          </a:p>
          <a:p>
            <a:pPr>
              <a:lnSpc>
                <a:spcPct val="100000"/>
              </a:lnSpc>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Al final de este proceso, también habrá:</a:t>
            </a:r>
          </a:p>
          <a:p>
            <a:pPr marL="457200" indent="-457200">
              <a:lnSpc>
                <a:spcPts val="2134"/>
              </a:lnSpc>
              <a:buClr>
                <a:srgbClr val="98002E"/>
              </a:buClr>
              <a:buFont typeface="Symbol" charset="2"/>
              <a:buChar char=""/>
            </a:pPr>
            <a:r>
              <a:rPr lang="es" sz="1600" spc="-1" dirty="0">
                <a:solidFill>
                  <a:srgbClr val="000000"/>
                </a:solidFill>
                <a:latin typeface="Roboto" panose="02000000000000000000" pitchFamily="2" charset="0"/>
                <a:ea typeface="Roboto" panose="02000000000000000000" pitchFamily="2" charset="0"/>
                <a:cs typeface="Arial"/>
              </a:rPr>
              <a:t>E</a:t>
            </a: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valuado la probabilidad de cumplir con los resultados previstos a través de las acciones.</a:t>
            </a:r>
          </a:p>
          <a:p>
            <a:pPr marL="457200" indent="-457200">
              <a:lnSpc>
                <a:spcPts val="2134"/>
              </a:lnSpc>
              <a:buClr>
                <a:srgbClr val="98002E"/>
              </a:buClr>
              <a:buFont typeface="Symbol" charset="2"/>
              <a:buChar char=""/>
            </a:pPr>
            <a:r>
              <a:rPr lang="es" sz="1600" spc="-1" dirty="0">
                <a:solidFill>
                  <a:srgbClr val="000000"/>
                </a:solidFill>
                <a:latin typeface="Roboto" panose="02000000000000000000" pitchFamily="2" charset="0"/>
                <a:ea typeface="Roboto" panose="02000000000000000000" pitchFamily="2" charset="0"/>
                <a:cs typeface="Arial"/>
              </a:rPr>
              <a:t>D</a:t>
            </a: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eterminado qué sectores están involucrados actualmente en la agenda de obesidad.</a:t>
            </a:r>
          </a:p>
          <a:p>
            <a:pPr marL="457200" indent="-457200">
              <a:lnSpc>
                <a:spcPts val="2134"/>
              </a:lnSpc>
              <a:buClr>
                <a:srgbClr val="98002E"/>
              </a:buClr>
              <a:buFont typeface="Symbol" charset="2"/>
              <a:buChar char=""/>
            </a:pPr>
            <a:r>
              <a:rPr lang="es" sz="1600" spc="-1" dirty="0">
                <a:solidFill>
                  <a:srgbClr val="000000"/>
                </a:solidFill>
                <a:latin typeface="Roboto" panose="02000000000000000000" pitchFamily="2" charset="0"/>
                <a:ea typeface="Roboto" panose="02000000000000000000" pitchFamily="2" charset="0"/>
                <a:cs typeface="Arial"/>
              </a:rPr>
              <a:t>D</a:t>
            </a: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ocumentado el tipo de evidencia utilizada para encargar acciones.</a:t>
            </a:r>
          </a:p>
          <a:p>
            <a:pPr>
              <a:lnSpc>
                <a:spcPct val="100000"/>
              </a:lnSpc>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 Nota: Esta opción se basa en la opción 1.</a:t>
            </a:r>
          </a:p>
        </p:txBody>
      </p:sp>
      <p:sp>
        <p:nvSpPr>
          <p:cNvPr id="150" name="TextShape 6"/>
          <p:cNvSpPr txBox="1"/>
          <p:nvPr/>
        </p:nvSpPr>
        <p:spPr>
          <a:xfrm>
            <a:off x="900000" y="6308640"/>
            <a:ext cx="8064360" cy="549360"/>
          </a:xfrm>
          <a:prstGeom prst="rect">
            <a:avLst/>
          </a:prstGeom>
          <a:solidFill>
            <a:srgbClr val="CC0000"/>
          </a:solidFill>
          <a:ln>
            <a:noFill/>
          </a:ln>
        </p:spPr>
        <p:txBody>
          <a:bodyPr lIns="0" tIns="0" rIns="0" bIns="0" anchor="ctr">
            <a:noAutofit/>
          </a:bodyPr>
          <a:lstStyle/>
          <a:p>
            <a:pPr marL="173160">
              <a:lnSpc>
                <a:spcPct val="100000"/>
              </a:lnSpc>
            </a:pPr>
            <a:r>
              <a:rPr lang="es" sz="1200" b="0" i="0" strike="noStrike" cap="none" spc="-1" baseline="0">
                <a:solidFill>
                  <a:srgbClr val="FFFFFF"/>
                </a:solidFill>
                <a:effectLst/>
                <a:latin typeface="Arial"/>
                <a:ea typeface="Arial"/>
                <a:cs typeface="Arial"/>
              </a:rPr>
              <a:t>Recurso E: Herramienta de mapeo de acciones </a:t>
            </a:r>
          </a:p>
        </p:txBody>
      </p:sp>
    </p:spTree>
  </p:cSld>
  <p:clrMapOvr>
    <a:masterClrMapping/>
  </p:clrMapOvr>
  <mc:AlternateContent xmlns:mc="http://schemas.openxmlformats.org/markup-compatibility/2006" xmlns:p14="http://schemas.microsoft.com/office/powerpoint/2010/main">
    <mc:Choice Requires="p14">
      <p:transition spd="slow" p14:dur="3000"/>
    </mc:Choice>
    <mc:Fallback xmlns:p15="http://schemas.microsoft.com/office/powerpoint/2012/main" xmlns="">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1" name="TextShape 1"/>
          <p:cNvSpPr txBox="1"/>
          <p:nvPr/>
        </p:nvSpPr>
        <p:spPr>
          <a:xfrm>
            <a:off x="0" y="6308640"/>
            <a:ext cx="9144000" cy="549360"/>
          </a:xfrm>
          <a:prstGeom prst="rect">
            <a:avLst/>
          </a:prstGeom>
          <a:solidFill>
            <a:srgbClr val="CC0000"/>
          </a:solidFill>
          <a:ln>
            <a:noFill/>
          </a:ln>
        </p:spPr>
        <p:txBody>
          <a:bodyPr lIns="0" tIns="0" bIns="0" anchor="ctr">
            <a:noAutofit/>
          </a:bodyPr>
          <a:lstStyle/>
          <a:p>
            <a:pPr marL="531720">
              <a:lnSpc>
                <a:spcPct val="100000"/>
              </a:lnSpc>
            </a:pPr>
            <a:r>
              <a:rPr lang="en-US" sz="1200" b="0" strike="noStrike" spc="-1">
                <a:solidFill>
                  <a:srgbClr val="FFFFFF"/>
                </a:solidFill>
                <a:latin typeface="Arial"/>
                <a:ea typeface="ヒラギノ角ゴ Pro W3"/>
              </a:rPr>
              <a:t>  </a:t>
            </a:r>
            <a:fld id="{352FD8C9-4E6C-4DB7-AC0D-11AE86A33E76}" type="slidenum">
              <a:rPr lang="en-US" sz="1200" b="0" strike="noStrike" spc="-1">
                <a:solidFill>
                  <a:srgbClr val="FFFFFF"/>
                </a:solidFill>
                <a:latin typeface="Arial"/>
                <a:ea typeface="ヒラギノ角ゴ Pro W3"/>
              </a:rPr>
              <a:t>6</a:t>
            </a:fld>
            <a:endParaRPr lang="es-MX" sz="1200" b="0" strike="noStrike" spc="-1">
              <a:latin typeface="Arial"/>
            </a:endParaRPr>
          </a:p>
        </p:txBody>
      </p:sp>
      <p:sp>
        <p:nvSpPr>
          <p:cNvPr id="152" name="CustomShape 2"/>
          <p:cNvSpPr/>
          <p:nvPr/>
        </p:nvSpPr>
        <p:spPr>
          <a:xfrm>
            <a:off x="4544280" y="3013560"/>
            <a:ext cx="698400" cy="482400"/>
          </a:xfrm>
          <a:custGeom>
            <a:avLst/>
            <a:gdLst/>
            <a:ahLst/>
            <a:cxnLst/>
            <a:rect l="l" t="t" r="r" b="b"/>
            <a:pathLst>
              <a:path w="31264" h="21600">
                <a:moveTo>
                  <a:pt x="3600" y="0"/>
                </a:moveTo>
                <a:lnTo>
                  <a:pt x="0" y="18000"/>
                </a:lnTo>
                <a:lnTo>
                  <a:pt x="27664" y="21600"/>
                </a:lnTo>
                <a:lnTo>
                  <a:pt x="31264" y="3600"/>
                </a:lnTo>
                <a:close/>
              </a:path>
            </a:pathLst>
          </a:custGeom>
          <a:noFill/>
          <a:ln>
            <a:noFill/>
          </a:ln>
        </p:spPr>
        <p:style>
          <a:lnRef idx="0">
            <a:scrgbClr r="0" g="0" b="0"/>
          </a:lnRef>
          <a:fillRef idx="0">
            <a:scrgbClr r="0" g="0" b="0"/>
          </a:fillRef>
          <a:effectRef idx="0">
            <a:scrgbClr r="0" g="0" b="0"/>
          </a:effectRef>
          <a:fontRef idx="minor"/>
        </p:style>
        <p:txBody>
          <a:bodyPr/>
          <a:lstStyle/>
          <a:p>
            <a:endParaRPr/>
          </a:p>
        </p:txBody>
      </p:sp>
      <p:sp>
        <p:nvSpPr>
          <p:cNvPr id="153" name="TextShape 3"/>
          <p:cNvSpPr txBox="1"/>
          <p:nvPr/>
        </p:nvSpPr>
        <p:spPr>
          <a:xfrm>
            <a:off x="900000" y="6308640"/>
            <a:ext cx="8064360" cy="549360"/>
          </a:xfrm>
          <a:prstGeom prst="rect">
            <a:avLst/>
          </a:prstGeom>
          <a:solidFill>
            <a:srgbClr val="CC0000"/>
          </a:solidFill>
          <a:ln>
            <a:noFill/>
          </a:ln>
        </p:spPr>
        <p:txBody>
          <a:bodyPr lIns="0" tIns="0" rIns="0" bIns="0" anchor="ctr">
            <a:noAutofit/>
          </a:bodyPr>
          <a:lstStyle/>
          <a:p>
            <a:pPr marL="173160">
              <a:lnSpc>
                <a:spcPct val="100000"/>
              </a:lnSpc>
            </a:pPr>
            <a:r>
              <a:rPr lang="es" sz="1200" b="0" i="0" strike="noStrike" cap="none" spc="-1" baseline="0">
                <a:solidFill>
                  <a:srgbClr val="FFFFFF"/>
                </a:solidFill>
                <a:effectLst/>
                <a:latin typeface="Arial"/>
                <a:ea typeface="Arial"/>
                <a:cs typeface="Arial"/>
              </a:rPr>
              <a:t>Recurso E: Herramienta de mapeo de acciones </a:t>
            </a:r>
          </a:p>
        </p:txBody>
      </p:sp>
      <p:sp>
        <p:nvSpPr>
          <p:cNvPr id="154" name="TextShape 4"/>
          <p:cNvSpPr txBox="1"/>
          <p:nvPr/>
        </p:nvSpPr>
        <p:spPr>
          <a:xfrm>
            <a:off x="611560" y="2132857"/>
            <a:ext cx="4032448" cy="1656184"/>
          </a:xfrm>
          <a:prstGeom prst="rect">
            <a:avLst/>
          </a:prstGeom>
          <a:noFill/>
          <a:ln w="12600">
            <a:noFill/>
          </a:ln>
        </p:spPr>
        <p:txBody>
          <a:bodyPr lIns="0" tIns="0" rIns="0" bIns="0">
            <a:normAutofit/>
          </a:bodyPr>
          <a:lstStyle/>
          <a:p>
            <a:pPr>
              <a:lnSpc>
                <a:spcPct val="100000"/>
              </a:lnSpc>
            </a:pPr>
            <a:r>
              <a:rPr lang="es" sz="2800" b="0" i="0" strike="noStrike" cap="none" baseline="0" dirty="0">
                <a:solidFill>
                  <a:srgbClr val="FF5050"/>
                </a:solidFill>
                <a:effectLst/>
                <a:latin typeface="Playfair Display" pitchFamily="2" charset="0"/>
                <a:ea typeface="Arial"/>
                <a:cs typeface="Arial"/>
              </a:rPr>
              <a:t>Herramienta de mapeo de acciones  </a:t>
            </a:r>
            <a:br>
              <a:rPr sz="1200" dirty="0">
                <a:solidFill>
                  <a:srgbClr val="FF5050"/>
                </a:solidFill>
              </a:rPr>
            </a:br>
            <a:r>
              <a:rPr lang="es" sz="1200" b="0" i="0" strike="noStrike" cap="none" spc="0" baseline="0" dirty="0">
                <a:solidFill>
                  <a:srgbClr val="FF5050"/>
                </a:solidFill>
                <a:effectLst/>
                <a:latin typeface="Arial"/>
                <a:ea typeface="Arial"/>
                <a:cs typeface="Arial"/>
              </a:rPr>
              <a:t> </a:t>
            </a:r>
            <a:br>
              <a:rPr sz="1200" dirty="0">
                <a:solidFill>
                  <a:srgbClr val="FF5050"/>
                </a:solidFill>
              </a:rPr>
            </a:br>
            <a:r>
              <a:rPr lang="es" sz="1200" b="0" i="0" strike="noStrike" cap="none" spc="0" baseline="0" dirty="0">
                <a:solidFill>
                  <a:srgbClr val="FF5050"/>
                </a:solidFill>
                <a:effectLst/>
                <a:latin typeface="Arial"/>
                <a:ea typeface="Arial"/>
                <a:cs typeface="Arial"/>
              </a:rPr>
              <a:t> </a:t>
            </a:r>
            <a:r>
              <a:rPr lang="es" sz="1200" b="0" i="0" strike="noStrike" cap="none" spc="-151" baseline="0" dirty="0">
                <a:solidFill>
                  <a:srgbClr val="FF5050"/>
                </a:solidFill>
                <a:effectLst/>
                <a:latin typeface="Arial"/>
                <a:ea typeface="Arial"/>
                <a:cs typeface="Arial"/>
              </a:rPr>
              <a:t> </a:t>
            </a:r>
          </a:p>
        </p:txBody>
      </p:sp>
    </p:spTree>
  </p:cSld>
  <p:clrMapOvr>
    <a:masterClrMapping/>
  </p:clrMapOvr>
  <mc:AlternateContent xmlns:mc="http://schemas.openxmlformats.org/markup-compatibility/2006" xmlns:p14="http://schemas.microsoft.com/office/powerpoint/2010/main">
    <mc:Choice Requires="p14">
      <p:transition spd="slow" p14:dur="3000"/>
    </mc:Choice>
    <mc:Fallback xmlns:p15="http://schemas.microsoft.com/office/powerpoint/2012/main" xmlns="">
      <p:transitio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5" name="TextShape 1"/>
          <p:cNvSpPr txBox="1"/>
          <p:nvPr/>
        </p:nvSpPr>
        <p:spPr>
          <a:xfrm>
            <a:off x="539640" y="664200"/>
            <a:ext cx="5544528" cy="820584"/>
          </a:xfrm>
          <a:prstGeom prst="rect">
            <a:avLst/>
          </a:prstGeom>
          <a:noFill/>
          <a:ln w="12600">
            <a:noFill/>
          </a:ln>
        </p:spPr>
        <p:txBody>
          <a:bodyPr lIns="0" tIns="0" rIns="0" bIns="0">
            <a:noAutofit/>
          </a:bodyPr>
          <a:lstStyle/>
          <a:p>
            <a:pPr indent="-93600" algn="l">
              <a:lnSpc>
                <a:spcPct val="100000"/>
              </a:lnSpc>
            </a:pPr>
            <a:r>
              <a:rPr lang="es" sz="2800" b="0" i="0" strike="noStrike" cap="none" baseline="0" dirty="0">
                <a:solidFill>
                  <a:srgbClr val="FF5050"/>
                </a:solidFill>
                <a:effectLst/>
                <a:latin typeface="Playfair Display" pitchFamily="2" charset="0"/>
                <a:ea typeface="Arial"/>
                <a:cs typeface="Arial"/>
              </a:rPr>
              <a:t>Herramienta de mapeo de acciones</a:t>
            </a:r>
            <a:r>
              <a:rPr lang="es" sz="2800" b="0" i="0" strike="noStrike" cap="none" dirty="0">
                <a:solidFill>
                  <a:srgbClr val="FF5050"/>
                </a:solidFill>
                <a:effectLst/>
                <a:latin typeface="Playfair Display" pitchFamily="2" charset="0"/>
                <a:ea typeface="Arial"/>
                <a:cs typeface="Arial"/>
              </a:rPr>
              <a:t> </a:t>
            </a:r>
            <a:r>
              <a:rPr lang="es" sz="2800" b="0" i="0" strike="noStrike" cap="none" baseline="0" dirty="0">
                <a:solidFill>
                  <a:srgbClr val="FF5050"/>
                </a:solidFill>
                <a:effectLst/>
                <a:latin typeface="Playfair Display" pitchFamily="2" charset="0"/>
                <a:ea typeface="Arial"/>
                <a:cs typeface="Arial"/>
              </a:rPr>
              <a:t>Descripción general  </a:t>
            </a:r>
            <a:br>
              <a:rPr sz="2800" dirty="0">
                <a:latin typeface="Playfair Display" pitchFamily="2" charset="0"/>
              </a:rPr>
            </a:br>
            <a:r>
              <a:rPr lang="es" sz="2800" b="0" i="0" strike="noStrike" cap="none" baseline="0" dirty="0">
                <a:solidFill>
                  <a:srgbClr val="000000"/>
                </a:solidFill>
                <a:effectLst/>
                <a:latin typeface="Playfair Display" pitchFamily="2" charset="0"/>
                <a:ea typeface="Arial"/>
                <a:cs typeface="Arial"/>
              </a:rPr>
              <a:t> </a:t>
            </a:r>
            <a:br>
              <a:rPr sz="2800" dirty="0">
                <a:latin typeface="Playfair Display" pitchFamily="2" charset="0"/>
              </a:rPr>
            </a:br>
            <a:r>
              <a:rPr lang="es" sz="2800" b="0" i="0" strike="noStrike" cap="none" baseline="0" dirty="0">
                <a:solidFill>
                  <a:srgbClr val="000000"/>
                </a:solidFill>
                <a:effectLst/>
                <a:latin typeface="Playfair Display" pitchFamily="2" charset="0"/>
                <a:ea typeface="Arial"/>
                <a:cs typeface="Arial"/>
              </a:rPr>
              <a:t>  </a:t>
            </a:r>
          </a:p>
        </p:txBody>
      </p:sp>
      <p:sp>
        <p:nvSpPr>
          <p:cNvPr id="156" name="TextShape 2"/>
          <p:cNvSpPr txBox="1"/>
          <p:nvPr/>
        </p:nvSpPr>
        <p:spPr>
          <a:xfrm>
            <a:off x="0" y="6308640"/>
            <a:ext cx="9144000" cy="549360"/>
          </a:xfrm>
          <a:prstGeom prst="rect">
            <a:avLst/>
          </a:prstGeom>
          <a:solidFill>
            <a:srgbClr val="CC0000"/>
          </a:solidFill>
          <a:ln>
            <a:noFill/>
          </a:ln>
        </p:spPr>
        <p:txBody>
          <a:bodyPr lIns="0" tIns="0" bIns="0" anchor="ctr">
            <a:noAutofit/>
          </a:bodyPr>
          <a:lstStyle/>
          <a:p>
            <a:pPr marL="531720">
              <a:lnSpc>
                <a:spcPct val="100000"/>
              </a:lnSpc>
            </a:pPr>
            <a:r>
              <a:rPr lang="en-US" sz="1200" b="0" strike="noStrike" spc="-1">
                <a:solidFill>
                  <a:srgbClr val="FFFFFF"/>
                </a:solidFill>
                <a:latin typeface="Arial"/>
                <a:ea typeface="ヒラギノ角ゴ Pro W3"/>
              </a:rPr>
              <a:t>  </a:t>
            </a:r>
            <a:fld id="{5649B45D-ED3B-4FDC-80AE-D70DA32700EE}" type="slidenum">
              <a:rPr lang="en-US" sz="1200" b="0" strike="noStrike" spc="-1">
                <a:solidFill>
                  <a:srgbClr val="FFFFFF"/>
                </a:solidFill>
                <a:latin typeface="Arial"/>
                <a:ea typeface="ヒラギノ角ゴ Pro W3"/>
              </a:rPr>
              <a:t>7</a:t>
            </a:fld>
            <a:endParaRPr lang="es-MX" sz="1200" b="0" strike="noStrike" spc="-1">
              <a:latin typeface="Arial"/>
            </a:endParaRPr>
          </a:p>
        </p:txBody>
      </p:sp>
      <p:sp>
        <p:nvSpPr>
          <p:cNvPr id="157" name="TextShape 3"/>
          <p:cNvSpPr txBox="1"/>
          <p:nvPr/>
        </p:nvSpPr>
        <p:spPr>
          <a:xfrm>
            <a:off x="539640" y="1917000"/>
            <a:ext cx="2784240" cy="4276800"/>
          </a:xfrm>
          <a:prstGeom prst="rect">
            <a:avLst/>
          </a:prstGeom>
          <a:noFill/>
          <a:ln w="12600">
            <a:noFill/>
          </a:ln>
        </p:spPr>
        <p:txBody>
          <a:bodyPr lIns="0" tIns="0" rIns="0" bIns="0">
            <a:normAutofit/>
          </a:bodyPr>
          <a:lstStyle/>
          <a:p>
            <a:pPr marL="4680" indent="-4680">
              <a:lnSpc>
                <a:spcPct val="114000"/>
              </a:lnSpc>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Esta herramienta es una pro forma con 4 secciones:</a:t>
            </a:r>
          </a:p>
          <a:p>
            <a:pPr marL="4680" indent="-4680">
              <a:lnSpc>
                <a:spcPct val="114000"/>
              </a:lnSpc>
            </a:pPr>
            <a:r>
              <a:rPr lang="en-GB" sz="1600" b="0" strike="noStrike" spc="-1" dirty="0">
                <a:solidFill>
                  <a:srgbClr val="000000"/>
                </a:solidFill>
                <a:latin typeface="Roboto" panose="02000000000000000000" pitchFamily="2" charset="0"/>
                <a:ea typeface="Roboto" panose="02000000000000000000" pitchFamily="2" charset="0"/>
              </a:rPr>
              <a:t> </a:t>
            </a:r>
            <a:endParaRPr lang="es-MX" sz="1600" b="0" strike="noStrike" spc="-1" dirty="0">
              <a:latin typeface="Roboto" panose="02000000000000000000" pitchFamily="2" charset="0"/>
              <a:ea typeface="Roboto" panose="02000000000000000000" pitchFamily="2" charset="0"/>
            </a:endParaRPr>
          </a:p>
          <a:p>
            <a:pPr marL="457200" indent="-457200">
              <a:lnSpc>
                <a:spcPct val="114000"/>
              </a:lnSpc>
              <a:buClr>
                <a:srgbClr val="000000"/>
              </a:buClr>
              <a:buFont typeface="StarSymbol"/>
              <a:buAutoNum type="arabicPeriod"/>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Acciones actuales</a:t>
            </a:r>
          </a:p>
          <a:p>
            <a:pPr marL="457200" indent="-457200">
              <a:lnSpc>
                <a:spcPct val="114000"/>
              </a:lnSpc>
              <a:buClr>
                <a:srgbClr val="000000"/>
              </a:buClr>
              <a:buFont typeface="StarSymbol"/>
              <a:buAutoNum type="arabicPeriod"/>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Actuaciones previstas</a:t>
            </a:r>
          </a:p>
          <a:p>
            <a:pPr marL="457200" indent="-457200">
              <a:lnSpc>
                <a:spcPct val="114000"/>
              </a:lnSpc>
              <a:buClr>
                <a:srgbClr val="000000"/>
              </a:buClr>
              <a:buFont typeface="StarSymbol"/>
              <a:buAutoNum type="arabicPeriod"/>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Indicadores </a:t>
            </a:r>
            <a:r>
              <a:rPr lang="es" sz="1600" spc="-1" dirty="0">
                <a:solidFill>
                  <a:srgbClr val="000000"/>
                </a:solidFill>
                <a:latin typeface="Roboto" panose="02000000000000000000" pitchFamily="2" charset="0"/>
                <a:ea typeface="Roboto" panose="02000000000000000000" pitchFamily="2" charset="0"/>
                <a:cs typeface="Arial"/>
              </a:rPr>
              <a:t>Clave de Desempeño</a:t>
            </a:r>
            <a:endPar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endParaRPr>
          </a:p>
          <a:p>
            <a:pPr marL="457200" indent="-457200">
              <a:lnSpc>
                <a:spcPct val="114000"/>
              </a:lnSpc>
              <a:buClr>
                <a:srgbClr val="000000"/>
              </a:buClr>
              <a:buFont typeface="StarSymbol"/>
              <a:buAutoNum type="arabicPeriod"/>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Resultados</a:t>
            </a:r>
          </a:p>
          <a:p>
            <a:pPr marL="4680" indent="-4680">
              <a:lnSpc>
                <a:spcPct val="114000"/>
              </a:lnSpc>
            </a:pPr>
            <a:r>
              <a:rPr lang="en-GB" sz="1600" b="0" strike="noStrike" spc="-1" dirty="0">
                <a:solidFill>
                  <a:srgbClr val="000000"/>
                </a:solidFill>
                <a:latin typeface="Roboto" panose="02000000000000000000" pitchFamily="2" charset="0"/>
                <a:ea typeface="Roboto" panose="02000000000000000000" pitchFamily="2" charset="0"/>
              </a:rPr>
              <a:t> </a:t>
            </a:r>
            <a:endParaRPr lang="es-MX" sz="1600" b="0" strike="noStrike" spc="-1" dirty="0">
              <a:latin typeface="Roboto" panose="02000000000000000000" pitchFamily="2" charset="0"/>
              <a:ea typeface="Roboto" panose="02000000000000000000" pitchFamily="2" charset="0"/>
            </a:endParaRPr>
          </a:p>
          <a:p>
            <a:pPr marL="4680" indent="-4680">
              <a:lnSpc>
                <a:spcPct val="114000"/>
              </a:lnSpc>
            </a:pPr>
            <a:r>
              <a:rPr lang="en-GB" sz="1600" b="0" strike="noStrike" spc="-1" dirty="0">
                <a:solidFill>
                  <a:srgbClr val="000000"/>
                </a:solidFill>
                <a:latin typeface="Roboto" panose="02000000000000000000" pitchFamily="2" charset="0"/>
                <a:ea typeface="Roboto" panose="02000000000000000000" pitchFamily="2" charset="0"/>
              </a:rPr>
              <a:t> </a:t>
            </a:r>
            <a:endParaRPr lang="es-MX" sz="1600" b="0" strike="noStrike" spc="-1" dirty="0">
              <a:latin typeface="Roboto" panose="02000000000000000000" pitchFamily="2" charset="0"/>
              <a:ea typeface="Roboto" panose="02000000000000000000" pitchFamily="2" charset="0"/>
            </a:endParaRPr>
          </a:p>
          <a:p>
            <a:pPr marL="4680" indent="-4680">
              <a:lnSpc>
                <a:spcPct val="114000"/>
              </a:lnSpc>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En el resto de esta guía se explica cómo completar ambas opciones disponibles</a:t>
            </a:r>
            <a:r>
              <a:rPr lang="es" sz="1600" b="1" i="0" strike="noStrike" cap="none" spc="-1" baseline="0" dirty="0">
                <a:solidFill>
                  <a:srgbClr val="000000"/>
                </a:solidFill>
                <a:effectLst/>
                <a:latin typeface="Roboto" panose="02000000000000000000" pitchFamily="2" charset="0"/>
                <a:ea typeface="Roboto" panose="02000000000000000000" pitchFamily="2" charset="0"/>
                <a:cs typeface="Arial"/>
              </a:rPr>
              <a:t>. </a:t>
            </a:r>
          </a:p>
          <a:p>
            <a:pPr marL="4680" indent="-4680">
              <a:lnSpc>
                <a:spcPct val="114000"/>
              </a:lnSpc>
            </a:pPr>
            <a:r>
              <a:rPr lang="en-GB" sz="1400" b="1" strike="noStrike" spc="-1" dirty="0">
                <a:solidFill>
                  <a:srgbClr val="EC0081"/>
                </a:solidFill>
                <a:latin typeface="Arial"/>
                <a:ea typeface="ヒラギノ角ゴ Pro W3"/>
              </a:rPr>
              <a:t> </a:t>
            </a:r>
            <a:endParaRPr lang="es-MX" sz="1400" b="0" strike="noStrike" spc="-1" dirty="0">
              <a:latin typeface="Arial"/>
            </a:endParaRPr>
          </a:p>
          <a:p>
            <a:pPr marL="4680" indent="-4680">
              <a:lnSpc>
                <a:spcPct val="114000"/>
              </a:lnSpc>
            </a:pPr>
            <a:r>
              <a:rPr lang="en-GB" sz="1400" b="1" strike="noStrike" spc="-1" dirty="0">
                <a:solidFill>
                  <a:srgbClr val="EC0081"/>
                </a:solidFill>
                <a:latin typeface="Arial"/>
                <a:ea typeface="ヒラギノ角ゴ Pro W3"/>
              </a:rPr>
              <a:t> </a:t>
            </a:r>
            <a:endParaRPr lang="es-MX" sz="1400" b="0" strike="noStrike" spc="-1" dirty="0">
              <a:latin typeface="Arial"/>
            </a:endParaRPr>
          </a:p>
        </p:txBody>
      </p:sp>
      <p:sp>
        <p:nvSpPr>
          <p:cNvPr id="161" name="TextShape 4"/>
          <p:cNvSpPr txBox="1"/>
          <p:nvPr/>
        </p:nvSpPr>
        <p:spPr>
          <a:xfrm>
            <a:off x="900000" y="6308640"/>
            <a:ext cx="8064360" cy="549360"/>
          </a:xfrm>
          <a:prstGeom prst="rect">
            <a:avLst/>
          </a:prstGeom>
          <a:noFill/>
          <a:ln>
            <a:noFill/>
          </a:ln>
        </p:spPr>
        <p:txBody>
          <a:bodyPr lIns="0" tIns="0" rIns="0" bIns="0" anchor="ctr">
            <a:noAutofit/>
          </a:bodyPr>
          <a:lstStyle/>
          <a:p>
            <a:pPr marL="173160">
              <a:lnSpc>
                <a:spcPct val="100000"/>
              </a:lnSpc>
            </a:pPr>
            <a:r>
              <a:rPr lang="es" sz="1200" b="0" i="0" strike="noStrike" cap="none" spc="-1" baseline="0">
                <a:solidFill>
                  <a:srgbClr val="FFFFFF"/>
                </a:solidFill>
                <a:effectLst/>
                <a:latin typeface="Arial"/>
                <a:ea typeface="Arial"/>
                <a:cs typeface="Arial"/>
              </a:rPr>
              <a:t>Recurso E: Herramienta de mapeo de acciones </a:t>
            </a:r>
          </a:p>
        </p:txBody>
      </p:sp>
      <p:pic>
        <p:nvPicPr>
          <p:cNvPr id="5" name="Imagen 4" descr="Texto&#10;&#10;Descripción generada automáticamente con confianza baja">
            <a:extLst>
              <a:ext uri="{FF2B5EF4-FFF2-40B4-BE49-F238E27FC236}">
                <a16:creationId xmlns:a16="http://schemas.microsoft.com/office/drawing/2014/main" id="{E7226EB1-1EF9-446E-83F9-D17F8B3640F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33174" y="2332284"/>
            <a:ext cx="3230836" cy="2009536"/>
          </a:xfrm>
          <a:prstGeom prst="rect">
            <a:avLst/>
          </a:prstGeom>
        </p:spPr>
      </p:pic>
      <p:pic>
        <p:nvPicPr>
          <p:cNvPr id="3" name="Imagen 2" descr="Tabla&#10;&#10;Descripción generada automáticamente">
            <a:extLst>
              <a:ext uri="{FF2B5EF4-FFF2-40B4-BE49-F238E27FC236}">
                <a16:creationId xmlns:a16="http://schemas.microsoft.com/office/drawing/2014/main" id="{FB7FFA6C-702C-4B6E-BCF1-99CC7FC0737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72695" y="3365764"/>
            <a:ext cx="3871305" cy="2880809"/>
          </a:xfrm>
          <a:prstGeom prst="rect">
            <a:avLst/>
          </a:prstGeom>
        </p:spPr>
      </p:pic>
      <p:pic>
        <p:nvPicPr>
          <p:cNvPr id="7" name="Imagen 6" descr="Gráfico&#10;&#10;Descripción generada automáticamente con confianza baja">
            <a:extLst>
              <a:ext uri="{FF2B5EF4-FFF2-40B4-BE49-F238E27FC236}">
                <a16:creationId xmlns:a16="http://schemas.microsoft.com/office/drawing/2014/main" id="{7DEDA5F1-4203-41E4-A63E-2BDFFE8D3F1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73303" y="898676"/>
            <a:ext cx="2970697" cy="243837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3000"/>
    </mc:Choice>
    <mc:Fallback xmlns:p15="http://schemas.microsoft.com/office/powerpoint/2012/main" xmlns="">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2" name="TextShape 1"/>
          <p:cNvSpPr txBox="1"/>
          <p:nvPr/>
        </p:nvSpPr>
        <p:spPr>
          <a:xfrm>
            <a:off x="683568" y="2756880"/>
            <a:ext cx="7596072" cy="486000"/>
          </a:xfrm>
          <a:prstGeom prst="rect">
            <a:avLst/>
          </a:prstGeom>
          <a:noFill/>
          <a:ln w="12600">
            <a:noFill/>
          </a:ln>
        </p:spPr>
        <p:txBody>
          <a:bodyPr lIns="0" tIns="0" rIns="0" bIns="0">
            <a:normAutofit/>
          </a:bodyPr>
          <a:lstStyle/>
          <a:p>
            <a:pPr>
              <a:lnSpc>
                <a:spcPct val="100000"/>
              </a:lnSpc>
            </a:pPr>
            <a:r>
              <a:rPr lang="es" sz="2800" b="0" i="0" strike="noStrike" cap="none" baseline="0" dirty="0">
                <a:solidFill>
                  <a:srgbClr val="FF5050"/>
                </a:solidFill>
                <a:effectLst/>
                <a:latin typeface="Playfair Display" pitchFamily="2" charset="0"/>
                <a:ea typeface="Arial"/>
                <a:cs typeface="Arial"/>
              </a:rPr>
              <a:t>Mapeo de acciones</a:t>
            </a:r>
          </a:p>
        </p:txBody>
      </p:sp>
      <p:sp>
        <p:nvSpPr>
          <p:cNvPr id="163" name="TextShape 2"/>
          <p:cNvSpPr txBox="1"/>
          <p:nvPr/>
        </p:nvSpPr>
        <p:spPr>
          <a:xfrm>
            <a:off x="0" y="6308640"/>
            <a:ext cx="9144000" cy="549360"/>
          </a:xfrm>
          <a:prstGeom prst="rect">
            <a:avLst/>
          </a:prstGeom>
          <a:solidFill>
            <a:srgbClr val="CC0000"/>
          </a:solidFill>
          <a:ln>
            <a:noFill/>
          </a:ln>
        </p:spPr>
        <p:txBody>
          <a:bodyPr lIns="0" tIns="0" bIns="0" anchor="ctr">
            <a:noAutofit/>
          </a:bodyPr>
          <a:lstStyle/>
          <a:p>
            <a:pPr marL="531720">
              <a:lnSpc>
                <a:spcPct val="100000"/>
              </a:lnSpc>
            </a:pPr>
            <a:r>
              <a:rPr lang="en-US" sz="1200" b="0" strike="noStrike" spc="-1">
                <a:solidFill>
                  <a:srgbClr val="FFFFFF"/>
                </a:solidFill>
                <a:latin typeface="Arial"/>
                <a:ea typeface="ヒラギノ角ゴ Pro W3"/>
              </a:rPr>
              <a:t>  </a:t>
            </a:r>
            <a:fld id="{367BEB7F-0E70-487F-9923-CB26383D1A9E}" type="slidenum">
              <a:rPr lang="en-US" sz="1200" b="0" strike="noStrike" spc="-1">
                <a:solidFill>
                  <a:srgbClr val="FFFFFF"/>
                </a:solidFill>
                <a:latin typeface="Arial"/>
                <a:ea typeface="ヒラギノ角ゴ Pro W3"/>
              </a:rPr>
              <a:t>8</a:t>
            </a:fld>
            <a:endParaRPr lang="es-MX" sz="1200" b="0" strike="noStrike" spc="-1">
              <a:latin typeface="Arial"/>
            </a:endParaRPr>
          </a:p>
        </p:txBody>
      </p:sp>
      <p:sp>
        <p:nvSpPr>
          <p:cNvPr id="164" name="CustomShape 3"/>
          <p:cNvSpPr/>
          <p:nvPr/>
        </p:nvSpPr>
        <p:spPr>
          <a:xfrm>
            <a:off x="4840560" y="3365640"/>
            <a:ext cx="698400" cy="482400"/>
          </a:xfrm>
          <a:custGeom>
            <a:avLst/>
            <a:gdLst/>
            <a:ahLst/>
            <a:cxnLst/>
            <a:rect l="l" t="t" r="r" b="b"/>
            <a:pathLst>
              <a:path w="31264" h="21600">
                <a:moveTo>
                  <a:pt x="3600" y="0"/>
                </a:moveTo>
                <a:lnTo>
                  <a:pt x="0" y="18000"/>
                </a:lnTo>
                <a:lnTo>
                  <a:pt x="27664" y="21600"/>
                </a:lnTo>
                <a:lnTo>
                  <a:pt x="31264" y="3600"/>
                </a:lnTo>
                <a:close/>
              </a:path>
            </a:pathLst>
          </a:custGeom>
          <a:noFill/>
          <a:ln>
            <a:noFill/>
          </a:ln>
        </p:spPr>
        <p:style>
          <a:lnRef idx="0">
            <a:scrgbClr r="0" g="0" b="0"/>
          </a:lnRef>
          <a:fillRef idx="0">
            <a:scrgbClr r="0" g="0" b="0"/>
          </a:fillRef>
          <a:effectRef idx="0">
            <a:scrgbClr r="0" g="0" b="0"/>
          </a:effectRef>
          <a:fontRef idx="minor"/>
        </p:style>
        <p:txBody>
          <a:bodyPr/>
          <a:lstStyle/>
          <a:p>
            <a:endParaRPr/>
          </a:p>
        </p:txBody>
      </p:sp>
      <p:sp>
        <p:nvSpPr>
          <p:cNvPr id="165" name="TextShape 4"/>
          <p:cNvSpPr txBox="1"/>
          <p:nvPr/>
        </p:nvSpPr>
        <p:spPr>
          <a:xfrm>
            <a:off x="900000" y="6308640"/>
            <a:ext cx="8064360" cy="549360"/>
          </a:xfrm>
          <a:prstGeom prst="rect">
            <a:avLst/>
          </a:prstGeom>
          <a:noFill/>
          <a:ln>
            <a:noFill/>
          </a:ln>
        </p:spPr>
        <p:txBody>
          <a:bodyPr lIns="0" tIns="0" rIns="0" bIns="0" anchor="ctr">
            <a:noAutofit/>
          </a:bodyPr>
          <a:lstStyle/>
          <a:p>
            <a:pPr marL="173160">
              <a:lnSpc>
                <a:spcPct val="100000"/>
              </a:lnSpc>
            </a:pPr>
            <a:r>
              <a:rPr lang="es" sz="1200" b="0" i="0" strike="noStrike" cap="none" spc="-1" baseline="0">
                <a:solidFill>
                  <a:srgbClr val="FFFFFF"/>
                </a:solidFill>
                <a:effectLst/>
                <a:latin typeface="Arial"/>
                <a:ea typeface="Arial"/>
                <a:cs typeface="Arial"/>
              </a:rPr>
              <a:t>Recurso E: Herramienta de mapeo de acciones </a:t>
            </a:r>
          </a:p>
        </p:txBody>
      </p:sp>
    </p:spTree>
  </p:cSld>
  <p:clrMapOvr>
    <a:masterClrMapping/>
  </p:clrMapOvr>
  <mc:AlternateContent xmlns:mc="http://schemas.openxmlformats.org/markup-compatibility/2006" xmlns:p14="http://schemas.microsoft.com/office/powerpoint/2010/main">
    <mc:Choice Requires="p14">
      <p:transition spd="slow" p14:dur="3000"/>
    </mc:Choice>
    <mc:Fallback xmlns:p15="http://schemas.microsoft.com/office/powerpoint/2012/main" xmlns="">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6" name="TextShape 1"/>
          <p:cNvSpPr txBox="1"/>
          <p:nvPr/>
        </p:nvSpPr>
        <p:spPr>
          <a:xfrm>
            <a:off x="539552" y="1539000"/>
            <a:ext cx="3456360" cy="4381560"/>
          </a:xfrm>
          <a:prstGeom prst="rect">
            <a:avLst/>
          </a:prstGeom>
          <a:noFill/>
          <a:ln w="12600">
            <a:noFill/>
          </a:ln>
        </p:spPr>
        <p:txBody>
          <a:bodyPr lIns="0" tIns="0" rIns="0" bIns="0">
            <a:normAutofit fontScale="87500" lnSpcReduction="10000"/>
          </a:bodyPr>
          <a:lstStyle/>
          <a:p>
            <a:pPr marL="4680" indent="-4680">
              <a:lnSpc>
                <a:spcPct val="114000"/>
              </a:lnSpc>
            </a:pPr>
            <a:r>
              <a:rPr lang="es" sz="1700" b="0" i="0" strike="noStrike" cap="none" spc="-1" baseline="0" dirty="0">
                <a:solidFill>
                  <a:srgbClr val="000000"/>
                </a:solidFill>
                <a:effectLst/>
                <a:latin typeface="Roboto" panose="02000000000000000000" pitchFamily="2" charset="0"/>
                <a:ea typeface="Roboto" panose="02000000000000000000" pitchFamily="2" charset="0"/>
                <a:cs typeface="Arial"/>
              </a:rPr>
              <a:t>En esta sección se explica cómo completar la opción 1 del mapeo de acciones.</a:t>
            </a:r>
          </a:p>
          <a:p>
            <a:pPr>
              <a:lnSpc>
                <a:spcPct val="114000"/>
              </a:lnSpc>
              <a:buClr>
                <a:srgbClr val="000000"/>
              </a:buClr>
            </a:pPr>
            <a:r>
              <a:rPr lang="en-GB" sz="1700" b="0" strike="noStrike" spc="-1" dirty="0">
                <a:solidFill>
                  <a:srgbClr val="000000"/>
                </a:solidFill>
                <a:latin typeface="Roboto" panose="02000000000000000000" pitchFamily="2" charset="0"/>
                <a:ea typeface="Roboto" panose="02000000000000000000" pitchFamily="2" charset="0"/>
              </a:rPr>
              <a:t> </a:t>
            </a:r>
            <a:endParaRPr lang="es-MX" sz="1700" b="0" strike="noStrike" spc="-1" dirty="0">
              <a:latin typeface="Roboto" panose="02000000000000000000" pitchFamily="2" charset="0"/>
              <a:ea typeface="Roboto" panose="02000000000000000000" pitchFamily="2" charset="0"/>
            </a:endParaRPr>
          </a:p>
          <a:p>
            <a:pPr marL="4680" indent="-4680">
              <a:lnSpc>
                <a:spcPct val="114000"/>
              </a:lnSpc>
            </a:pPr>
            <a:r>
              <a:rPr lang="es" sz="1700" b="0" i="0" strike="noStrike" cap="none" spc="-1" baseline="0" dirty="0">
                <a:solidFill>
                  <a:srgbClr val="000000"/>
                </a:solidFill>
                <a:effectLst/>
                <a:latin typeface="Roboto" panose="02000000000000000000" pitchFamily="2" charset="0"/>
                <a:ea typeface="Roboto" panose="02000000000000000000" pitchFamily="2" charset="0"/>
                <a:cs typeface="Arial"/>
              </a:rPr>
              <a:t>La herramienta de mapeo de acciones es necesaria para esta opción.</a:t>
            </a:r>
          </a:p>
          <a:p>
            <a:pPr marL="4680" indent="-4680">
              <a:lnSpc>
                <a:spcPct val="114000"/>
              </a:lnSpc>
            </a:pPr>
            <a:r>
              <a:rPr lang="en-GB" sz="1700" b="0" strike="noStrike" spc="-1" dirty="0">
                <a:solidFill>
                  <a:srgbClr val="000000"/>
                </a:solidFill>
                <a:latin typeface="Roboto" panose="02000000000000000000" pitchFamily="2" charset="0"/>
                <a:ea typeface="Roboto" panose="02000000000000000000" pitchFamily="2" charset="0"/>
              </a:rPr>
              <a:t> </a:t>
            </a:r>
            <a:endParaRPr lang="es-MX" sz="1700" b="0" strike="noStrike" spc="-1" dirty="0">
              <a:latin typeface="Roboto" panose="02000000000000000000" pitchFamily="2" charset="0"/>
              <a:ea typeface="Roboto" panose="02000000000000000000" pitchFamily="2" charset="0"/>
            </a:endParaRPr>
          </a:p>
          <a:p>
            <a:pPr marL="4680" indent="-4680">
              <a:lnSpc>
                <a:spcPct val="114000"/>
              </a:lnSpc>
            </a:pPr>
            <a:r>
              <a:rPr lang="es" sz="1700" b="0" i="0" strike="noStrike" cap="none" spc="-1" baseline="0" dirty="0">
                <a:solidFill>
                  <a:srgbClr val="000000"/>
                </a:solidFill>
                <a:effectLst/>
                <a:latin typeface="Roboto" panose="02000000000000000000" pitchFamily="2" charset="0"/>
                <a:ea typeface="Roboto" panose="02000000000000000000" pitchFamily="2" charset="0"/>
                <a:cs typeface="Arial"/>
              </a:rPr>
              <a:t>Sus acciones se mapean automáticamente contra el modelo de Determinantes Más </a:t>
            </a:r>
            <a:r>
              <a:rPr lang="es" sz="1700" spc="-1" dirty="0">
                <a:solidFill>
                  <a:srgbClr val="000000"/>
                </a:solidFill>
                <a:latin typeface="Roboto" panose="02000000000000000000" pitchFamily="2" charset="0"/>
                <a:ea typeface="Roboto" panose="02000000000000000000" pitchFamily="2" charset="0"/>
                <a:cs typeface="Arial"/>
              </a:rPr>
              <a:t>A</a:t>
            </a:r>
            <a:r>
              <a:rPr lang="es" sz="1700" b="0" i="0" strike="noStrike" cap="none" spc="-1" baseline="0" dirty="0">
                <a:solidFill>
                  <a:srgbClr val="000000"/>
                </a:solidFill>
                <a:effectLst/>
                <a:latin typeface="Roboto" panose="02000000000000000000" pitchFamily="2" charset="0"/>
                <a:ea typeface="Roboto" panose="02000000000000000000" pitchFamily="2" charset="0"/>
                <a:cs typeface="Arial"/>
              </a:rPr>
              <a:t>mplios de salud al finalizar.</a:t>
            </a:r>
          </a:p>
          <a:p>
            <a:pPr marL="4680" indent="-4680">
              <a:lnSpc>
                <a:spcPct val="114000"/>
              </a:lnSpc>
            </a:pPr>
            <a:r>
              <a:rPr lang="en-GB" sz="1700" b="0" strike="noStrike" spc="-1" dirty="0">
                <a:solidFill>
                  <a:srgbClr val="000000"/>
                </a:solidFill>
                <a:latin typeface="Roboto" panose="02000000000000000000" pitchFamily="2" charset="0"/>
                <a:ea typeface="Roboto" panose="02000000000000000000" pitchFamily="2" charset="0"/>
              </a:rPr>
              <a:t> </a:t>
            </a:r>
            <a:endParaRPr lang="es-MX" sz="1700" b="0" strike="noStrike" spc="-1" dirty="0">
              <a:latin typeface="Roboto" panose="02000000000000000000" pitchFamily="2" charset="0"/>
              <a:ea typeface="Roboto" panose="02000000000000000000" pitchFamily="2" charset="0"/>
            </a:endParaRPr>
          </a:p>
          <a:p>
            <a:pPr marL="4680" indent="-4680">
              <a:lnSpc>
                <a:spcPct val="114000"/>
              </a:lnSpc>
            </a:pPr>
            <a:r>
              <a:rPr lang="es" sz="1700" b="0" i="0" strike="noStrike" cap="none" spc="-1" baseline="0" dirty="0">
                <a:solidFill>
                  <a:srgbClr val="000000"/>
                </a:solidFill>
                <a:effectLst/>
                <a:latin typeface="Roboto" panose="02000000000000000000" pitchFamily="2" charset="0"/>
                <a:ea typeface="Roboto" panose="02000000000000000000" pitchFamily="2" charset="0"/>
                <a:cs typeface="Arial"/>
              </a:rPr>
              <a:t>La finalización de esta opción proporciona a las partes interesadas una </a:t>
            </a:r>
            <a:r>
              <a:rPr lang="es" sz="1700" b="0" i="0" u="sng" strike="noStrike" cap="none" spc="-1" baseline="0" dirty="0">
                <a:solidFill>
                  <a:srgbClr val="000000"/>
                </a:solidFill>
                <a:effectLst/>
                <a:latin typeface="Roboto" panose="02000000000000000000" pitchFamily="2" charset="0"/>
                <a:ea typeface="Roboto" panose="02000000000000000000" pitchFamily="2" charset="0"/>
                <a:cs typeface="Arial"/>
              </a:rPr>
              <a:t>comprensión básica </a:t>
            </a:r>
            <a:r>
              <a:rPr lang="es" sz="1700" b="0" i="0" strike="noStrike" cap="none" spc="-1" baseline="0" dirty="0">
                <a:solidFill>
                  <a:srgbClr val="000000"/>
                </a:solidFill>
                <a:effectLst/>
                <a:latin typeface="Roboto" panose="02000000000000000000" pitchFamily="2" charset="0"/>
                <a:ea typeface="Roboto" panose="02000000000000000000" pitchFamily="2" charset="0"/>
                <a:cs typeface="Arial"/>
              </a:rPr>
              <a:t>de las acciones realizadas en todo el área local. </a:t>
            </a:r>
          </a:p>
          <a:p>
            <a:pPr marL="4680" indent="-4680">
              <a:lnSpc>
                <a:spcPct val="114000"/>
              </a:lnSpc>
            </a:pPr>
            <a:r>
              <a:rPr lang="en-GB" sz="1700" b="1" strike="noStrike" spc="-1" dirty="0">
                <a:solidFill>
                  <a:srgbClr val="B2459D"/>
                </a:solidFill>
                <a:latin typeface="Roboto" panose="02000000000000000000" pitchFamily="2" charset="0"/>
                <a:ea typeface="Roboto" panose="02000000000000000000" pitchFamily="2" charset="0"/>
              </a:rPr>
              <a:t> </a:t>
            </a:r>
            <a:endParaRPr lang="es-MX" sz="1700" b="0" strike="noStrike" spc="-1" dirty="0">
              <a:latin typeface="Roboto" panose="02000000000000000000" pitchFamily="2" charset="0"/>
              <a:ea typeface="Roboto" panose="02000000000000000000" pitchFamily="2" charset="0"/>
            </a:endParaRPr>
          </a:p>
          <a:p>
            <a:pPr marL="4680" indent="-4680">
              <a:lnSpc>
                <a:spcPct val="114000"/>
              </a:lnSpc>
            </a:pPr>
            <a:r>
              <a:rPr lang="en-GB" sz="1800" b="0" strike="noStrike" spc="-1" dirty="0">
                <a:solidFill>
                  <a:srgbClr val="000000"/>
                </a:solidFill>
                <a:latin typeface="Arial"/>
                <a:ea typeface="ヒラギノ角ゴ Pro W3"/>
              </a:rPr>
              <a:t> </a:t>
            </a:r>
            <a:endParaRPr lang="es-MX" sz="1800" b="0" strike="noStrike" spc="-1" dirty="0">
              <a:latin typeface="Arial"/>
            </a:endParaRPr>
          </a:p>
        </p:txBody>
      </p:sp>
      <p:sp>
        <p:nvSpPr>
          <p:cNvPr id="167" name="TextShape 2"/>
          <p:cNvSpPr txBox="1"/>
          <p:nvPr/>
        </p:nvSpPr>
        <p:spPr>
          <a:xfrm>
            <a:off x="0" y="6308640"/>
            <a:ext cx="9144000" cy="549360"/>
          </a:xfrm>
          <a:prstGeom prst="rect">
            <a:avLst/>
          </a:prstGeom>
          <a:solidFill>
            <a:srgbClr val="CC0000"/>
          </a:solidFill>
          <a:ln>
            <a:noFill/>
          </a:ln>
        </p:spPr>
        <p:txBody>
          <a:bodyPr lIns="0" tIns="0" bIns="0" anchor="ctr">
            <a:noAutofit/>
          </a:bodyPr>
          <a:lstStyle/>
          <a:p>
            <a:pPr marL="531720">
              <a:lnSpc>
                <a:spcPct val="100000"/>
              </a:lnSpc>
            </a:pPr>
            <a:r>
              <a:rPr lang="en-US" sz="1200" b="0" strike="noStrike" spc="-1">
                <a:solidFill>
                  <a:srgbClr val="FFFFFF"/>
                </a:solidFill>
                <a:latin typeface="Arial"/>
                <a:ea typeface="ヒラギノ角ゴ Pro W3"/>
              </a:rPr>
              <a:t>  </a:t>
            </a:r>
            <a:fld id="{720E1C57-ED5E-4D18-9159-9510D777255F}" type="slidenum">
              <a:rPr lang="en-US" sz="1200" b="0" strike="noStrike" spc="-1">
                <a:solidFill>
                  <a:srgbClr val="FFFFFF"/>
                </a:solidFill>
                <a:latin typeface="Arial"/>
                <a:ea typeface="ヒラギノ角ゴ Pro W3"/>
              </a:rPr>
              <a:t>9</a:t>
            </a:fld>
            <a:endParaRPr lang="es-MX" sz="1200" b="0" strike="noStrike" spc="-1">
              <a:latin typeface="Arial"/>
            </a:endParaRPr>
          </a:p>
        </p:txBody>
      </p:sp>
      <p:sp>
        <p:nvSpPr>
          <p:cNvPr id="168" name="CustomShape 3"/>
          <p:cNvSpPr/>
          <p:nvPr/>
        </p:nvSpPr>
        <p:spPr>
          <a:xfrm>
            <a:off x="4572000" y="1484784"/>
            <a:ext cx="4164840" cy="4018680"/>
          </a:xfrm>
          <a:custGeom>
            <a:avLst/>
            <a:gdLst/>
            <a:ahLst/>
            <a:cxnLst/>
            <a:rect l="l" t="t" r="r" b="b"/>
            <a:pathLst>
              <a:path w="22386" h="21600">
                <a:moveTo>
                  <a:pt x="3600" y="0"/>
                </a:moveTo>
                <a:lnTo>
                  <a:pt x="0" y="18000"/>
                </a:lnTo>
                <a:lnTo>
                  <a:pt x="18786" y="21600"/>
                </a:lnTo>
                <a:lnTo>
                  <a:pt x="22386" y="3600"/>
                </a:lnTo>
                <a:close/>
              </a:path>
            </a:pathLst>
          </a:custGeom>
          <a:noFill/>
          <a:ln>
            <a:noFill/>
          </a:ln>
        </p:spPr>
        <p:style>
          <a:lnRef idx="0">
            <a:scrgbClr r="0" g="0" b="0"/>
          </a:lnRef>
          <a:fillRef idx="0">
            <a:scrgbClr r="0" g="0" b="0"/>
          </a:fillRef>
          <a:effectRef idx="0">
            <a:scrgbClr r="0" g="0" b="0"/>
          </a:effectRef>
          <a:fontRef idx="minor"/>
        </p:style>
        <p:txBody>
          <a:bodyPr>
            <a:noAutofit/>
          </a:bodyPr>
          <a:lstStyle/>
          <a:p>
            <a:pPr>
              <a:lnSpc>
                <a:spcPct val="100000"/>
              </a:lnSpc>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Opción 1</a:t>
            </a:r>
          </a:p>
          <a:p>
            <a:pPr>
              <a:lnSpc>
                <a:spcPct val="100000"/>
              </a:lnSpc>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Al final de este proceso habrá:</a:t>
            </a:r>
          </a:p>
          <a:p>
            <a:pPr>
              <a:lnSpc>
                <a:spcPct val="100000"/>
              </a:lnSpc>
            </a:pPr>
            <a:endParaRPr lang="es-MX" sz="1600" b="0" strike="noStrike" spc="-1" dirty="0">
              <a:latin typeface="Roboto" panose="02000000000000000000" pitchFamily="2" charset="0"/>
              <a:ea typeface="Roboto" panose="02000000000000000000" pitchFamily="2" charset="0"/>
            </a:endParaRPr>
          </a:p>
          <a:p>
            <a:pPr marL="457200" indent="-457200">
              <a:lnSpc>
                <a:spcPts val="2134"/>
              </a:lnSpc>
              <a:buClr>
                <a:srgbClr val="98002E"/>
              </a:buClr>
              <a:buFont typeface="Symbol" charset="2"/>
              <a:buChar char=""/>
            </a:pPr>
            <a:r>
              <a:rPr lang="es" sz="1600" spc="-1" dirty="0">
                <a:solidFill>
                  <a:srgbClr val="000000"/>
                </a:solidFill>
                <a:latin typeface="Roboto" panose="02000000000000000000" pitchFamily="2" charset="0"/>
                <a:ea typeface="Roboto" panose="02000000000000000000" pitchFamily="2" charset="0"/>
                <a:cs typeface="Arial"/>
              </a:rPr>
              <a:t>M</a:t>
            </a: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apeado sus acciones actuales y futuras (planificadas) contra el modelo de Determinantes Más Amplios de la Salud.</a:t>
            </a:r>
          </a:p>
          <a:p>
            <a:pPr>
              <a:lnSpc>
                <a:spcPct val="100000"/>
              </a:lnSpc>
            </a:pPr>
            <a:endParaRPr lang="es-MX" sz="1600" b="0" strike="noStrike" spc="-1" dirty="0">
              <a:latin typeface="Roboto" panose="02000000000000000000" pitchFamily="2" charset="0"/>
              <a:ea typeface="Roboto" panose="02000000000000000000" pitchFamily="2" charset="0"/>
            </a:endParaRPr>
          </a:p>
          <a:p>
            <a:pPr>
              <a:lnSpc>
                <a:spcPct val="100000"/>
              </a:lnSpc>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Tiempo requerido: 2 – 5 horas.</a:t>
            </a:r>
          </a:p>
          <a:p>
            <a:pPr>
              <a:lnSpc>
                <a:spcPct val="100000"/>
              </a:lnSpc>
            </a:pPr>
            <a:endParaRPr lang="es-MX" sz="1600" b="0" strike="noStrike" spc="-1" dirty="0">
              <a:latin typeface="Roboto" panose="02000000000000000000" pitchFamily="2" charset="0"/>
              <a:ea typeface="Roboto" panose="02000000000000000000" pitchFamily="2" charset="0"/>
            </a:endParaRPr>
          </a:p>
          <a:p>
            <a:pPr>
              <a:lnSpc>
                <a:spcPct val="100000"/>
              </a:lnSpc>
            </a:pPr>
            <a:r>
              <a:rPr lang="es" sz="1600" b="0" i="0" strike="noStrike" cap="none" spc="-1" baseline="0" dirty="0">
                <a:solidFill>
                  <a:srgbClr val="000000"/>
                </a:solidFill>
                <a:effectLst/>
                <a:latin typeface="Roboto" panose="02000000000000000000" pitchFamily="2" charset="0"/>
                <a:ea typeface="Roboto" panose="02000000000000000000" pitchFamily="2" charset="0"/>
                <a:cs typeface="Arial"/>
              </a:rPr>
              <a:t>¿QUIÉN? A través de la interacción con sus colegas (intersectoriales)</a:t>
            </a:r>
            <a:r>
              <a:rPr lang="es" sz="1600" b="0" i="0" strike="noStrike" cap="none" spc="-1" baseline="0" dirty="0">
                <a:solidFill>
                  <a:srgbClr val="FFFFFF"/>
                </a:solidFill>
                <a:effectLst/>
                <a:latin typeface="Roboto" panose="02000000000000000000" pitchFamily="2" charset="0"/>
                <a:ea typeface="Roboto" panose="02000000000000000000" pitchFamily="2" charset="0"/>
                <a:cs typeface="Arial"/>
              </a:rPr>
              <a:t>).</a:t>
            </a:r>
          </a:p>
          <a:p>
            <a:pPr>
              <a:lnSpc>
                <a:spcPct val="100000"/>
              </a:lnSpc>
            </a:pPr>
            <a:endParaRPr lang="es-MX" sz="1600" b="0" strike="noStrike" spc="-1" dirty="0">
              <a:latin typeface="Arial"/>
            </a:endParaRPr>
          </a:p>
        </p:txBody>
      </p:sp>
      <p:sp>
        <p:nvSpPr>
          <p:cNvPr id="169" name="CustomShape 4"/>
          <p:cNvSpPr/>
          <p:nvPr/>
        </p:nvSpPr>
        <p:spPr>
          <a:xfrm>
            <a:off x="4644007" y="5229200"/>
            <a:ext cx="4176465" cy="1049887"/>
          </a:xfrm>
          <a:custGeom>
            <a:avLst/>
            <a:gdLst/>
            <a:ahLst/>
            <a:cxnLst/>
            <a:rect l="l" t="t" r="r" b="b"/>
            <a:pathLst>
              <a:path w="187862" h="21600">
                <a:moveTo>
                  <a:pt x="3600" y="0"/>
                </a:moveTo>
                <a:lnTo>
                  <a:pt x="0" y="18000"/>
                </a:lnTo>
                <a:lnTo>
                  <a:pt x="184262" y="21600"/>
                </a:lnTo>
                <a:lnTo>
                  <a:pt x="187862" y="3600"/>
                </a:lnTo>
                <a:close/>
              </a:path>
            </a:pathLst>
          </a:custGeom>
          <a:noFill/>
          <a:ln>
            <a:noFill/>
          </a:ln>
        </p:spPr>
        <p:style>
          <a:lnRef idx="0">
            <a:scrgbClr r="0" g="0" b="0"/>
          </a:lnRef>
          <a:fillRef idx="0">
            <a:scrgbClr r="0" g="0" b="0"/>
          </a:fillRef>
          <a:effectRef idx="0">
            <a:scrgbClr r="0" g="0" b="0"/>
          </a:effectRef>
          <a:fontRef idx="minor"/>
        </p:style>
        <p:txBody>
          <a:bodyPr anchor="ctr">
            <a:noAutofit/>
          </a:bodyPr>
          <a:lstStyle/>
          <a:p>
            <a:pPr>
              <a:lnSpc>
                <a:spcPct val="100000"/>
              </a:lnSpc>
            </a:pPr>
            <a:r>
              <a:rPr lang="es" sz="1300" b="0" i="0" strike="noStrike" cap="none" spc="-1" baseline="0" dirty="0">
                <a:solidFill>
                  <a:srgbClr val="000000"/>
                </a:solidFill>
                <a:effectLst/>
                <a:latin typeface="Roboto" panose="02000000000000000000" pitchFamily="2" charset="0"/>
                <a:ea typeface="Roboto" panose="02000000000000000000" pitchFamily="2" charset="0"/>
                <a:cs typeface="Arial"/>
              </a:rPr>
              <a:t>Cómo identificar con qué partes interesadas relevantes trabajar en esta tarea se incluyen en la guía (diapositiva 49)</a:t>
            </a:r>
          </a:p>
        </p:txBody>
      </p:sp>
      <p:sp>
        <p:nvSpPr>
          <p:cNvPr id="170" name="TextShape 5"/>
          <p:cNvSpPr txBox="1"/>
          <p:nvPr/>
        </p:nvSpPr>
        <p:spPr>
          <a:xfrm>
            <a:off x="179640" y="664920"/>
            <a:ext cx="8028000" cy="486000"/>
          </a:xfrm>
          <a:prstGeom prst="rect">
            <a:avLst/>
          </a:prstGeom>
          <a:noFill/>
          <a:ln w="12600">
            <a:noFill/>
          </a:ln>
        </p:spPr>
        <p:txBody>
          <a:bodyPr lIns="0" tIns="0" rIns="0" bIns="0" anchor="ctr">
            <a:normAutofit/>
          </a:bodyPr>
          <a:lstStyle/>
          <a:p>
            <a:pPr marL="363600">
              <a:lnSpc>
                <a:spcPct val="100000"/>
              </a:lnSpc>
            </a:pPr>
            <a:r>
              <a:rPr lang="es" sz="2800" b="0" i="0" strike="noStrike" cap="none" baseline="0" dirty="0">
                <a:solidFill>
                  <a:srgbClr val="FF5050"/>
                </a:solidFill>
                <a:effectLst/>
                <a:latin typeface="Playfair Display" pitchFamily="2" charset="0"/>
                <a:ea typeface="Arial"/>
                <a:cs typeface="Arial"/>
              </a:rPr>
              <a:t>Mapeo de acciones: Opción 1</a:t>
            </a:r>
          </a:p>
        </p:txBody>
      </p:sp>
      <p:sp>
        <p:nvSpPr>
          <p:cNvPr id="171" name="TextShape 6"/>
          <p:cNvSpPr txBox="1"/>
          <p:nvPr/>
        </p:nvSpPr>
        <p:spPr>
          <a:xfrm>
            <a:off x="900000" y="6308640"/>
            <a:ext cx="8064360" cy="549360"/>
          </a:xfrm>
          <a:prstGeom prst="rect">
            <a:avLst/>
          </a:prstGeom>
          <a:solidFill>
            <a:srgbClr val="CC0000"/>
          </a:solidFill>
          <a:ln>
            <a:noFill/>
          </a:ln>
        </p:spPr>
        <p:txBody>
          <a:bodyPr lIns="0" tIns="0" rIns="0" bIns="0" anchor="ctr">
            <a:noAutofit/>
          </a:bodyPr>
          <a:lstStyle/>
          <a:p>
            <a:pPr marL="173160">
              <a:lnSpc>
                <a:spcPct val="100000"/>
              </a:lnSpc>
            </a:pPr>
            <a:r>
              <a:rPr lang="es" sz="1200" b="0" i="0" strike="noStrike" cap="none" spc="-1" baseline="0">
                <a:solidFill>
                  <a:srgbClr val="FFFFFF"/>
                </a:solidFill>
                <a:effectLst/>
                <a:latin typeface="Arial"/>
                <a:ea typeface="Arial"/>
                <a:cs typeface="Arial"/>
              </a:rPr>
              <a:t>Recurso E: Herramienta de mapeo de acciones </a:t>
            </a:r>
          </a:p>
        </p:txBody>
      </p:sp>
    </p:spTree>
  </p:cSld>
  <p:clrMapOvr>
    <a:masterClrMapping/>
  </p:clrMapOvr>
  <mc:AlternateContent xmlns:mc="http://schemas.openxmlformats.org/markup-compatibility/2006" xmlns:p14="http://schemas.microsoft.com/office/powerpoint/2010/main">
    <mc:Choice Requires="p14">
      <p:transition spd="slow" p14:dur="3000"/>
    </mc:Choice>
    <mc:Fallback xmlns:p15="http://schemas.microsoft.com/office/powerpoint/2012/main" xmlns="">
      <p:transition spd="slow"/>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S_OS" val="Unix 3.10 unknown"/>
  <p:tag name="AS_RELEASE_DATE" val="2017.10.31"/>
  <p:tag name="AS_TITLE" val="Aspose.Slides for Java"/>
  <p:tag name="AS_VERSION" val="17.10"/>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tatus xmlns="A83FB088-DA26-4A12-A39A-F5E4F4679778">Borrador</Status>
    <Links xmlns="a83fb088-da26-4a12-a39a-f5e4f4679778" xsi:nil="true"/>
    <Owner xmlns="A83FB088-DA26-4A12-A39A-F5E4F4679778">
      <UserInfo>
        <DisplayName/>
        <AccountId xsi:nil="true"/>
        <AccountType/>
      </UserInfo>
    </Owner>
    <RelatedItems xmlns="A83FB088-DA26-4A12-A39A-F5E4F4679778"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o del sitio del proyecto" ma:contentTypeID="0x0101008A98423170284BEEB635F43C3CF4E98B00CB4FE14F9D3DD9469E577018A91BC1CD" ma:contentTypeVersion="16" ma:contentTypeDescription="" ma:contentTypeScope="" ma:versionID="3003bd4e561e79032c1cea3fdce5df94">
  <xsd:schema xmlns:xsd="http://www.w3.org/2001/XMLSchema" xmlns:xs="http://www.w3.org/2001/XMLSchema" xmlns:p="http://schemas.microsoft.com/office/2006/metadata/properties" xmlns:ns2="A83FB088-DA26-4A12-A39A-F5E4F4679778" xmlns:ns3="a83fb088-da26-4a12-a39a-f5e4f4679778" xmlns:ns4="904cfa4b-4f4e-4539-bac9-76929b16866e" targetNamespace="http://schemas.microsoft.com/office/2006/metadata/properties" ma:root="true" ma:fieldsID="7539a09e2afb028f0cfa13f19e74bd3f" ns2:_="" ns3:_="" ns4:_="">
    <xsd:import namespace="A83FB088-DA26-4A12-A39A-F5E4F4679778"/>
    <xsd:import namespace="a83fb088-da26-4a12-a39a-f5e4f4679778"/>
    <xsd:import namespace="904cfa4b-4f4e-4539-bac9-76929b16866e"/>
    <xsd:element name="properties">
      <xsd:complexType>
        <xsd:sequence>
          <xsd:element name="documentManagement">
            <xsd:complexType>
              <xsd:all>
                <xsd:element ref="ns2:Owner" minOccurs="0"/>
                <xsd:element ref="ns2:Status" minOccurs="0"/>
                <xsd:element ref="ns3:Links" minOccurs="0"/>
                <xsd:element ref="ns2:RelatedItems"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Location" minOccurs="0"/>
                <xsd:element ref="ns4:SharedWithUsers" minOccurs="0"/>
                <xsd:element ref="ns4:SharedWithDetails"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83FB088-DA26-4A12-A39A-F5E4F4679778" elementFormDefault="qualified">
    <xsd:import namespace="http://schemas.microsoft.com/office/2006/documentManagement/types"/>
    <xsd:import namespace="http://schemas.microsoft.com/office/infopath/2007/PartnerControls"/>
    <xsd:element name="Owner" ma:index="4" nillable="true" ma:displayName="Propietario" ma:list="UserInfo"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atus" ma:index="5" nillable="true" ma:displayName="Estado" ma:default="Borrador" ma:format="Dropdown" ma:internalName="Status" ma:readOnly="false">
      <xsd:simpleType>
        <xsd:restriction base="dms:Choice">
          <xsd:enumeration value="Borrador"/>
          <xsd:enumeration value="Listo para revisión"/>
          <xsd:enumeration value="Final"/>
        </xsd:restriction>
      </xsd:simpleType>
    </xsd:element>
    <xsd:element name="RelatedItems" ma:index="7" nillable="true" ma:displayName="Elementos relacionados" ma:internalName="RelatedItems">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a83fb088-da26-4a12-a39a-f5e4f4679778" elementFormDefault="qualified">
    <xsd:import namespace="http://schemas.microsoft.com/office/2006/documentManagement/types"/>
    <xsd:import namespace="http://schemas.microsoft.com/office/infopath/2007/PartnerControls"/>
    <xsd:element name="Links" ma:index="6" nillable="true" ma:displayName="Vínculos" ma:internalName="Links" ma:readOnly="false">
      <xsd:simpleType>
        <xsd:restriction base="dms:Note"/>
      </xsd:simpleType>
    </xsd:element>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AutoTags" ma:index="16" nillable="true" ma:displayName="Tags" ma:internalName="MediaServiceAutoTag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DateTaken" ma:index="20" nillable="true" ma:displayName="MediaServiceDateTaken" ma:hidden="true" ma:internalName="MediaServiceDateTaken" ma:readOnly="true">
      <xsd:simpleType>
        <xsd:restriction base="dms:Text"/>
      </xsd:simpleType>
    </xsd:element>
    <xsd:element name="MediaServiceLocation" ma:index="21" nillable="true" ma:displayName="Location" ma:internalName="MediaServiceLocation" ma:readOnly="true">
      <xsd:simpleType>
        <xsd:restriction base="dms:Text"/>
      </xsd:simpleType>
    </xsd:element>
    <xsd:element name="MediaLengthInSeconds" ma:index="24"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904cfa4b-4f4e-4539-bac9-76929b16866e" elementFormDefault="qualified">
    <xsd:import namespace="http://schemas.microsoft.com/office/2006/documentManagement/types"/>
    <xsd:import namespace="http://schemas.microsoft.com/office/infopath/2007/PartnerControls"/>
    <xsd:element name="SharedWithUsers" ma:index="22"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Detalles de uso compartido"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8" ma:displayName="Tipo de contenido"/>
        <xsd:element ref="dc:title" minOccurs="0" maxOccurs="1" ma:index="3"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0970002-90E1-4AF6-9449-FA1FC5A9AA58}">
  <ds:schemaRefs>
    <ds:schemaRef ds:uri="http://schemas.microsoft.com/sharepoint/v3/contenttype/forms"/>
  </ds:schemaRefs>
</ds:datastoreItem>
</file>

<file path=customXml/itemProps2.xml><?xml version="1.0" encoding="utf-8"?>
<ds:datastoreItem xmlns:ds="http://schemas.openxmlformats.org/officeDocument/2006/customXml" ds:itemID="{74FE59CB-62ED-4393-9393-A900DAAE1F97}">
  <ds:schemaRefs>
    <ds:schemaRef ds:uri="a83fb088-da26-4a12-a39a-f5e4f4679778"/>
    <ds:schemaRef ds:uri="http://schemas.microsoft.com/office/2006/documentManagement/types"/>
    <ds:schemaRef ds:uri="http://purl.org/dc/dcmitype/"/>
    <ds:schemaRef ds:uri="http://schemas.microsoft.com/office/infopath/2007/PartnerControls"/>
    <ds:schemaRef ds:uri="http://purl.org/dc/elements/1.1/"/>
    <ds:schemaRef ds:uri="http://schemas.microsoft.com/office/2006/metadata/properties"/>
    <ds:schemaRef ds:uri="http://schemas.openxmlformats.org/package/2006/metadata/core-properties"/>
    <ds:schemaRef ds:uri="904cfa4b-4f4e-4539-bac9-76929b16866e"/>
    <ds:schemaRef ds:uri="A83FB088-DA26-4A12-A39A-F5E4F4679778"/>
    <ds:schemaRef ds:uri="http://www.w3.org/XML/1998/namespace"/>
    <ds:schemaRef ds:uri="http://purl.org/dc/terms/"/>
  </ds:schemaRefs>
</ds:datastoreItem>
</file>

<file path=customXml/itemProps3.xml><?xml version="1.0" encoding="utf-8"?>
<ds:datastoreItem xmlns:ds="http://schemas.openxmlformats.org/officeDocument/2006/customXml" ds:itemID="{3B9A7564-6854-4D2E-B363-B18BA0B5E0EB}"/>
</file>

<file path=docProps/app.xml><?xml version="1.0" encoding="utf-8"?>
<Properties xmlns="http://schemas.openxmlformats.org/officeDocument/2006/extended-properties" xmlns:vt="http://schemas.openxmlformats.org/officeDocument/2006/docPropsVTypes">
  <TotalTime>1327</TotalTime>
  <Words>4090</Words>
  <Application>Microsoft Office PowerPoint</Application>
  <PresentationFormat>Presentación en pantalla (4:3)</PresentationFormat>
  <Paragraphs>580</Paragraphs>
  <Slides>29</Slides>
  <Notes>9</Notes>
  <HiddenSlides>0</HiddenSlides>
  <MMClips>0</MMClips>
  <ScaleCrop>false</ScaleCrop>
  <HeadingPairs>
    <vt:vector size="6" baseType="variant">
      <vt:variant>
        <vt:lpstr>Fuentes usadas</vt:lpstr>
      </vt:variant>
      <vt:variant>
        <vt:i4>9</vt:i4>
      </vt:variant>
      <vt:variant>
        <vt:lpstr>Tema</vt:lpstr>
      </vt:variant>
      <vt:variant>
        <vt:i4>3</vt:i4>
      </vt:variant>
      <vt:variant>
        <vt:lpstr>Títulos de diapositiva</vt:lpstr>
      </vt:variant>
      <vt:variant>
        <vt:i4>29</vt:i4>
      </vt:variant>
    </vt:vector>
  </HeadingPairs>
  <TitlesOfParts>
    <vt:vector size="41" baseType="lpstr">
      <vt:lpstr>Arial</vt:lpstr>
      <vt:lpstr>Calibri</vt:lpstr>
      <vt:lpstr>Calibri Light</vt:lpstr>
      <vt:lpstr>Playfair Display</vt:lpstr>
      <vt:lpstr>Roboto</vt:lpstr>
      <vt:lpstr>StarSymbol</vt:lpstr>
      <vt:lpstr>Symbol</vt:lpstr>
      <vt:lpstr>Times New Roman</vt:lpstr>
      <vt:lpstr>Wingdings</vt:lpstr>
      <vt:lpstr>Office Theme</vt:lpstr>
      <vt:lpstr>Office Theme</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Glenn Gossling</dc:creator>
  <cp:lastModifiedBy>Carolina Hidalgo</cp:lastModifiedBy>
  <cp:revision>176</cp:revision>
  <dcterms:created xsi:type="dcterms:W3CDTF">2012-10-10T09:02:29Z</dcterms:created>
  <dcterms:modified xsi:type="dcterms:W3CDTF">2021-02-19T20:35:36Z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0x0101008A98423170284BEEB635F43C3CF4E98B00CB4FE14F9D3DD9469E577018A91BC1CD</vt:lpwstr>
  </property>
</Properties>
</file>