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2F5F-4F49-42CA-8218-EB070826BDAC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943DF-66A9-471F-94F9-EF7EB7DF08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Documento_de_Microsoft_Word1.doc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ctrTitle"/>
          </p:nvPr>
        </p:nvSpPr>
        <p:spPr>
          <a:xfrm>
            <a:off x="326231" y="476672"/>
            <a:ext cx="5829945" cy="252028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" sz="4400" b="1" dirty="0" smtClean="0"/>
              <a:t>Interacciones sociales y desarrollo psicológico del poder</a:t>
            </a:r>
            <a:endParaRPr lang="es-ES" sz="4400" b="1" dirty="0"/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848872" cy="2232248"/>
          </a:xfrm>
        </p:spPr>
        <p:txBody>
          <a:bodyPr>
            <a:normAutofit lnSpcReduction="10000"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s-ES" dirty="0" smtClean="0"/>
          </a:p>
          <a:p>
            <a:r>
              <a:rPr lang="es-ES" sz="2800" dirty="0" smtClean="0"/>
              <a:t>Everardo Camacho Gutiérrez.</a:t>
            </a:r>
          </a:p>
          <a:p>
            <a:r>
              <a:rPr lang="es-ES" sz="2800" dirty="0" smtClean="0"/>
              <a:t>XX Congreso Mexicano de Psicología.</a:t>
            </a:r>
          </a:p>
          <a:p>
            <a:r>
              <a:rPr lang="es-ES" sz="2800" dirty="0" smtClean="0"/>
              <a:t>11 octubre 2013.</a:t>
            </a:r>
          </a:p>
          <a:p>
            <a:r>
              <a:rPr lang="es-ES" sz="2800" dirty="0" smtClean="0"/>
              <a:t>Guadalajara, Jal.</a:t>
            </a:r>
            <a:endParaRPr lang="es-ES" sz="2800" dirty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B0D7-50F5-4BED-98E5-20634B99A8F6}" type="datetimeFigureOut">
              <a:rPr lang="es-ES" smtClean="0"/>
              <a:pPr/>
              <a:t>26/05/2015</a:t>
            </a:fld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D1A8-943C-46BF-BDC7-C412711C6B0D}" type="slidenum">
              <a:rPr lang="es-ES" smtClean="0"/>
              <a:pPr/>
              <a:t>1</a:t>
            </a:fld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0"/>
            <a:ext cx="2090737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834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conflictos de poder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Conocimiento vs Riqueza.</a:t>
            </a:r>
          </a:p>
          <a:p>
            <a:r>
              <a:rPr lang="es-MX" dirty="0" smtClean="0"/>
              <a:t>Conocimiento vs Coerción física.</a:t>
            </a:r>
          </a:p>
          <a:p>
            <a:r>
              <a:rPr lang="es-MX" dirty="0" smtClean="0"/>
              <a:t>Coerción física vs Riqueza.</a:t>
            </a:r>
          </a:p>
          <a:p>
            <a:r>
              <a:rPr lang="es-MX" dirty="0" smtClean="0"/>
              <a:t>Conocimiento vs Tiempo Fuera</a:t>
            </a:r>
          </a:p>
          <a:p>
            <a:r>
              <a:rPr lang="es-MX" dirty="0" smtClean="0"/>
              <a:t>Coerción física vs Tiempo Fuera</a:t>
            </a:r>
          </a:p>
          <a:p>
            <a:r>
              <a:rPr lang="es-MX" dirty="0" smtClean="0"/>
              <a:t>Riqueza vs Tiempo Fuera.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Método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Sujetos. Se trabajó con 20 díadas de niños del género masculino, de 7 y 8 años de edad, de una primaria pública en un área suburbana.</a:t>
            </a:r>
          </a:p>
          <a:p>
            <a:endParaRPr lang="es-MX" dirty="0" smtClean="0"/>
          </a:p>
          <a:p>
            <a:r>
              <a:rPr lang="es-MX" dirty="0" smtClean="0"/>
              <a:t>Instrumentos. Videograbadora, rompecabezas, dulces, hojas de registro,  catálogo conductual, programa </a:t>
            </a:r>
            <a:r>
              <a:rPr lang="es-MX" dirty="0" err="1" smtClean="0"/>
              <a:t>Observer</a:t>
            </a:r>
            <a:r>
              <a:rPr lang="es-MX" dirty="0" smtClean="0"/>
              <a:t> de observación de comportamiento de las díadas en interacción social.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Diseño</a:t>
            </a:r>
            <a:endParaRPr lang="es-MX" dirty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074738" y="1600200"/>
          <a:ext cx="699452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o" r:id="rId4" imgW="8408822" imgH="5440726" progId="Word.Document.12">
                  <p:embed/>
                </p:oleObj>
              </mc:Choice>
              <mc:Fallback>
                <p:oleObj name="Documento" r:id="rId4" imgW="8408822" imgH="544072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1600200"/>
                        <a:ext cx="6994525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Procedimiento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Condiciones de línea base.</a:t>
            </a:r>
          </a:p>
          <a:p>
            <a:endParaRPr lang="es-ES" dirty="0" smtClean="0"/>
          </a:p>
          <a:p>
            <a:r>
              <a:rPr lang="es-ES" dirty="0" smtClean="0"/>
              <a:t>Manipulaciones para asignar los distintos tipos de poder.</a:t>
            </a:r>
          </a:p>
          <a:p>
            <a:endParaRPr lang="es-ES" dirty="0" smtClean="0"/>
          </a:p>
          <a:p>
            <a:r>
              <a:rPr lang="es-ES" dirty="0" smtClean="0"/>
              <a:t>Instrucciones.</a:t>
            </a:r>
          </a:p>
          <a:p>
            <a:endParaRPr lang="es-ES" dirty="0" smtClean="0"/>
          </a:p>
          <a:p>
            <a:r>
              <a:rPr lang="es-ES" dirty="0" smtClean="0"/>
              <a:t>Reforzamiento.</a:t>
            </a: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Catálogo de comportamientos</a:t>
            </a:r>
            <a:endParaRPr lang="es-MX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>
            <a:normAutofit/>
          </a:bodyPr>
          <a:lstStyle/>
          <a:p>
            <a:r>
              <a:rPr lang="es-MX" dirty="0" smtClean="0"/>
              <a:t>Amenazar</a:t>
            </a:r>
          </a:p>
          <a:p>
            <a:r>
              <a:rPr lang="es-MX" dirty="0" smtClean="0"/>
              <a:t>Aventar</a:t>
            </a:r>
          </a:p>
          <a:p>
            <a:r>
              <a:rPr lang="es-MX" dirty="0" smtClean="0"/>
              <a:t>Arrebatar</a:t>
            </a:r>
          </a:p>
          <a:p>
            <a:r>
              <a:rPr lang="es-MX" dirty="0" smtClean="0"/>
              <a:t>Negar</a:t>
            </a:r>
          </a:p>
          <a:p>
            <a:r>
              <a:rPr lang="es-MX" dirty="0" smtClean="0"/>
              <a:t>Violentar</a:t>
            </a:r>
          </a:p>
          <a:p>
            <a:r>
              <a:rPr lang="es-MX" dirty="0" smtClean="0"/>
              <a:t>Coaccionar</a:t>
            </a:r>
          </a:p>
          <a:p>
            <a:r>
              <a:rPr lang="es-MX" dirty="0" smtClean="0"/>
              <a:t>Sacar</a:t>
            </a:r>
          </a:p>
          <a:p>
            <a:r>
              <a:rPr lang="es-MX" dirty="0" smtClean="0"/>
              <a:t>Contar propio</a:t>
            </a:r>
          </a:p>
          <a:p>
            <a:r>
              <a:rPr lang="es-MX" dirty="0" smtClean="0"/>
              <a:t>Contar compañero</a:t>
            </a:r>
          </a:p>
          <a:p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</p:spPr>
        <p:txBody>
          <a:bodyPr/>
          <a:lstStyle/>
          <a:p>
            <a:r>
              <a:rPr lang="es-MX" dirty="0" smtClean="0"/>
              <a:t>Reconocer</a:t>
            </a:r>
          </a:p>
          <a:p>
            <a:r>
              <a:rPr lang="es-MX" dirty="0" smtClean="0"/>
              <a:t>Exhortar</a:t>
            </a:r>
          </a:p>
          <a:p>
            <a:r>
              <a:rPr lang="es-MX" dirty="0" smtClean="0"/>
              <a:t>Prometer</a:t>
            </a:r>
          </a:p>
          <a:p>
            <a:r>
              <a:rPr lang="es-MX" dirty="0" smtClean="0"/>
              <a:t>Instruir</a:t>
            </a:r>
          </a:p>
          <a:p>
            <a:r>
              <a:rPr lang="es-MX" dirty="0" smtClean="0"/>
              <a:t>Solicitar</a:t>
            </a:r>
          </a:p>
          <a:p>
            <a:r>
              <a:rPr lang="es-MX" dirty="0" smtClean="0"/>
              <a:t>Otorgar</a:t>
            </a:r>
          </a:p>
          <a:p>
            <a:r>
              <a:rPr lang="es-MX" dirty="0" smtClean="0"/>
              <a:t>Donar</a:t>
            </a:r>
          </a:p>
          <a:p>
            <a:r>
              <a:rPr lang="es-MX" dirty="0" smtClean="0"/>
              <a:t>Colaborar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</a:t>
            </a:r>
            <a:endParaRPr lang="es-MX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21755" y="2019207"/>
            <a:ext cx="5900489" cy="368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9"/>
            <a:ext cx="799288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70485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37" y="908720"/>
            <a:ext cx="872653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El tipo de conflicto de poder modula el </a:t>
            </a:r>
            <a:r>
              <a:rPr lang="es-ES" dirty="0" err="1" smtClean="0"/>
              <a:t>ejericio</a:t>
            </a:r>
            <a:r>
              <a:rPr lang="es-ES" dirty="0" smtClean="0"/>
              <a:t> de los tipos de poder</a:t>
            </a:r>
          </a:p>
          <a:p>
            <a:r>
              <a:rPr lang="es-ES" dirty="0" smtClean="0"/>
              <a:t>A mayor ejercicio de poder mayor dominio del otro</a:t>
            </a:r>
          </a:p>
          <a:p>
            <a:r>
              <a:rPr lang="es-ES" dirty="0" smtClean="0"/>
              <a:t>El ejercicio  de poder está modulado por condiciones </a:t>
            </a:r>
            <a:r>
              <a:rPr lang="es-ES" dirty="0" err="1" smtClean="0"/>
              <a:t>psicoculturales</a:t>
            </a:r>
            <a:r>
              <a:rPr lang="es-ES" dirty="0" smtClean="0"/>
              <a:t> convencionales, como la desaparición del comportamiento violento</a:t>
            </a:r>
          </a:p>
          <a:p>
            <a:r>
              <a:rPr lang="es-ES" dirty="0" smtClean="0"/>
              <a:t>El orden de efectividad por tipos de poder prevalece pero disminuyen las diferencias entre los participantes. La inequidad como condición </a:t>
            </a:r>
            <a:r>
              <a:rPr lang="es-ES" dirty="0" err="1" smtClean="0"/>
              <a:t>aversiva</a:t>
            </a:r>
            <a:r>
              <a:rPr lang="es-ES" dirty="0" smtClean="0"/>
              <a:t>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Pregunta de investigación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¿Existen cambios en los patrones característicos de interacción y resultado en individuos con un tipo de poder como efectos del desarrollo psicológico en conflictos de poder particulares bajo situaciones </a:t>
            </a:r>
            <a:r>
              <a:rPr lang="es-MX" dirty="0" err="1" smtClean="0"/>
              <a:t>contingenciales</a:t>
            </a:r>
            <a:r>
              <a:rPr lang="es-MX" dirty="0" smtClean="0"/>
              <a:t> de competencia con los mismos participantes? </a:t>
            </a:r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Conclusiones II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Autofit/>
          </a:bodyPr>
          <a:lstStyle/>
          <a:p>
            <a:r>
              <a:rPr lang="es-ES" sz="3000" dirty="0" smtClean="0"/>
              <a:t>La práctica y el paso del tiempo orientan a  incrementar los comportamientos mas efectivos para dominar al otro (arrebatos) y a hacer desaparecer los comportamientos menos efectivos (desafíos y donaciones).</a:t>
            </a:r>
            <a:endParaRPr lang="es-MX" sz="3000" dirty="0" smtClean="0"/>
          </a:p>
          <a:p>
            <a:r>
              <a:rPr lang="es-ES" sz="3000" dirty="0" smtClean="0"/>
              <a:t>El poder por tiempo fuera como medida coercitiva prevalece en un estilo directo bilateral (</a:t>
            </a:r>
            <a:r>
              <a:rPr lang="es-ES" sz="3000" dirty="0" err="1" smtClean="0"/>
              <a:t>Falbo</a:t>
            </a:r>
            <a:r>
              <a:rPr lang="es-ES" sz="3000" dirty="0" smtClean="0"/>
              <a:t> y </a:t>
            </a:r>
            <a:r>
              <a:rPr lang="es-ES" sz="3000" dirty="0" err="1" smtClean="0"/>
              <a:t>Peplau</a:t>
            </a:r>
            <a:r>
              <a:rPr lang="es-ES" sz="3000" dirty="0" smtClean="0"/>
              <a:t>, 1980),  que considera al otro en términos empáticos (</a:t>
            </a:r>
            <a:r>
              <a:rPr lang="es-ES" sz="3000" dirty="0" err="1" smtClean="0"/>
              <a:t>Tomasello</a:t>
            </a:r>
            <a:r>
              <a:rPr lang="es-ES" sz="3000" dirty="0" smtClean="0"/>
              <a:t>, 2003) y que incorpora un uso mixto del poder como el más efectivo, en contra de un racionalismo </a:t>
            </a:r>
            <a:r>
              <a:rPr lang="es-ES" sz="3000" dirty="0" err="1" smtClean="0"/>
              <a:t>egoista</a:t>
            </a:r>
            <a:r>
              <a:rPr lang="es-ES" sz="3000" dirty="0" smtClean="0"/>
              <a:t> (</a:t>
            </a:r>
            <a:r>
              <a:rPr lang="es-ES" sz="3000" dirty="0" err="1" smtClean="0"/>
              <a:t>Santoyo</a:t>
            </a:r>
            <a:r>
              <a:rPr lang="es-ES" sz="3000" dirty="0" smtClean="0"/>
              <a:t>, 2009), mostrado en el primer estudio</a:t>
            </a:r>
            <a:br>
              <a:rPr lang="es-ES" sz="3000" dirty="0" smtClean="0"/>
            </a:br>
            <a:r>
              <a:rPr lang="es-ES" sz="3000" dirty="0" smtClean="0"/>
              <a:t>(</a:t>
            </a:r>
            <a:r>
              <a:rPr lang="es-ES" sz="3000" dirty="0" err="1" smtClean="0"/>
              <a:t>Hawley</a:t>
            </a:r>
            <a:r>
              <a:rPr lang="es-ES" sz="3000" dirty="0" smtClean="0"/>
              <a:t>, </a:t>
            </a:r>
            <a:r>
              <a:rPr lang="es-ES" sz="3000" dirty="0" err="1" smtClean="0"/>
              <a:t>Shorey</a:t>
            </a:r>
            <a:r>
              <a:rPr lang="es-ES" sz="3000" dirty="0" smtClean="0"/>
              <a:t> y Alderman, 2009).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Comportamiento social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Las interacciones sociales están reguladas y los individuos se ajustan a la normatividad social.</a:t>
            </a:r>
          </a:p>
          <a:p>
            <a:r>
              <a:rPr lang="es-MX" dirty="0" smtClean="0"/>
              <a:t>Dos o mas individuos en interacción no definen “ lo social”, sino el medio en el cual interactúan.</a:t>
            </a:r>
          </a:p>
          <a:p>
            <a:r>
              <a:rPr lang="es-MX" dirty="0" smtClean="0"/>
              <a:t>El medio de contacto normativo posibilita el surgimiento del comportamiento social.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Que es el poder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MX" dirty="0" smtClean="0"/>
              <a:t>Dimensión de análisis de las interacciones sociales.</a:t>
            </a:r>
          </a:p>
          <a:p>
            <a:pPr>
              <a:lnSpc>
                <a:spcPct val="90000"/>
              </a:lnSpc>
            </a:pPr>
            <a:endParaRPr lang="es-MX" dirty="0" smtClean="0"/>
          </a:p>
          <a:p>
            <a:pPr>
              <a:lnSpc>
                <a:spcPct val="90000"/>
              </a:lnSpc>
            </a:pPr>
            <a:r>
              <a:rPr lang="es-MX" dirty="0" smtClean="0"/>
              <a:t>Categoría de logro que describe el resultado de un proceso de dominación de un individuo con respecto de otro u otros.</a:t>
            </a:r>
          </a:p>
          <a:p>
            <a:pPr>
              <a:lnSpc>
                <a:spcPct val="90000"/>
              </a:lnSpc>
            </a:pPr>
            <a:endParaRPr lang="es-MX" dirty="0" smtClean="0"/>
          </a:p>
          <a:p>
            <a:pPr>
              <a:lnSpc>
                <a:spcPct val="90000"/>
              </a:lnSpc>
            </a:pPr>
            <a:r>
              <a:rPr lang="es-MX" dirty="0" smtClean="0"/>
              <a:t>Elemento </a:t>
            </a:r>
            <a:r>
              <a:rPr lang="es-MX" dirty="0" err="1" smtClean="0"/>
              <a:t>disposicional</a:t>
            </a:r>
            <a:r>
              <a:rPr lang="es-MX" dirty="0" smtClean="0"/>
              <a:t> que puede ponerse en juego como recurso de un individuo para lograr el dominio de otro(s) en el contexto de una interacción social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Noción de desarrollo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r>
              <a:rPr lang="es-MX" sz="3900" dirty="0" smtClean="0"/>
              <a:t>La psicología del desarrollo busca describir las “progresiones y cambios en el comportamiento de los organismos en función de un ambiente específico” (López, 1993).</a:t>
            </a:r>
          </a:p>
          <a:p>
            <a:r>
              <a:rPr lang="es-MX" sz="3900" dirty="0" smtClean="0"/>
              <a:t>la “d</a:t>
            </a:r>
            <a:r>
              <a:rPr lang="es-ES" sz="3900" dirty="0" err="1" smtClean="0"/>
              <a:t>iversidad</a:t>
            </a:r>
            <a:r>
              <a:rPr lang="es-ES" sz="3900" dirty="0" smtClean="0"/>
              <a:t> y similitud en diferentes etapas resultan de la interacción entre el comportamiento de los individuos y ciertas restricciones </a:t>
            </a:r>
            <a:r>
              <a:rPr lang="es-ES" sz="3900" dirty="0" err="1" smtClean="0"/>
              <a:t>contingenciales</a:t>
            </a:r>
            <a:r>
              <a:rPr lang="es-ES" sz="3900" dirty="0" smtClean="0"/>
              <a:t> sociales” (López, 1993). </a:t>
            </a:r>
            <a:endParaRPr lang="es-MX" sz="3900" dirty="0" smtClean="0"/>
          </a:p>
          <a:p>
            <a:endParaRPr lang="es-MX" sz="36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Desarrollo evolutivo del uso del poder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 sujeto tiene que atender sus propias necesidades y a la vez coordinarse con otros durante el proceso de socialización. Se emplean varias estrategias de control de los recursos: </a:t>
            </a:r>
            <a:r>
              <a:rPr lang="es-MX" dirty="0" err="1" smtClean="0"/>
              <a:t>prosociales</a:t>
            </a:r>
            <a:r>
              <a:rPr lang="es-MX" dirty="0" smtClean="0"/>
              <a:t> y coercitivas. La implementación de estas estrategias es una función del desarrollo, las características individuales y el contexto social en que se tiene la interacción. (</a:t>
            </a:r>
            <a:r>
              <a:rPr lang="es-MX" dirty="0" err="1" smtClean="0"/>
              <a:t>Hawley</a:t>
            </a:r>
            <a:r>
              <a:rPr lang="es-MX" dirty="0" smtClean="0"/>
              <a:t>, 1999)</a:t>
            </a:r>
            <a:endParaRPr lang="es-MX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Consideraciones teóricas sobre el poder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Las contingencias de poder tienen que ver con los requerimientos prescriptivos y atribuciones y las reglas que regulan la especificación, administración y supervisión de consecuencias para diferentes conductas.</a:t>
            </a:r>
          </a:p>
          <a:p>
            <a:endParaRPr lang="es-MX" dirty="0" smtClean="0"/>
          </a:p>
          <a:p>
            <a:r>
              <a:rPr lang="es-MX" dirty="0" smtClean="0"/>
              <a:t>Gobernar, regir, proporcionar, dar, conferir, conceder, autorizar, facultar, facilitar, delegar, coaccionar, cambiar creencias, cambiar sentimientos.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Tipos de poder. (</a:t>
            </a:r>
            <a:r>
              <a:rPr lang="es-MX" dirty="0" err="1" smtClean="0"/>
              <a:t>French</a:t>
            </a:r>
            <a:r>
              <a:rPr lang="es-MX" dirty="0" smtClean="0"/>
              <a:t> y </a:t>
            </a:r>
            <a:r>
              <a:rPr lang="es-MX" dirty="0" err="1" smtClean="0"/>
              <a:t>Raven</a:t>
            </a:r>
            <a:r>
              <a:rPr lang="es-MX" dirty="0" smtClean="0"/>
              <a:t>, 1959).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Conocimiento.</a:t>
            </a:r>
          </a:p>
          <a:p>
            <a:endParaRPr lang="es-MX" dirty="0" smtClean="0"/>
          </a:p>
          <a:p>
            <a:r>
              <a:rPr lang="es-MX" dirty="0" smtClean="0"/>
              <a:t>Fuerza o coerción física.</a:t>
            </a:r>
          </a:p>
          <a:p>
            <a:endParaRPr lang="es-MX" dirty="0" smtClean="0"/>
          </a:p>
          <a:p>
            <a:r>
              <a:rPr lang="es-MX" dirty="0" smtClean="0"/>
              <a:t>Recompensa o Riqueza.</a:t>
            </a:r>
          </a:p>
          <a:p>
            <a:endParaRPr lang="es-MX" dirty="0" smtClean="0"/>
          </a:p>
          <a:p>
            <a:r>
              <a:rPr lang="es-MX" dirty="0" smtClean="0"/>
              <a:t>Legítimo o Delegado.</a:t>
            </a:r>
          </a:p>
          <a:p>
            <a:r>
              <a:rPr lang="es-ES" dirty="0" smtClean="0"/>
              <a:t>Carismático</a:t>
            </a:r>
          </a:p>
          <a:p>
            <a:r>
              <a:rPr lang="es-ES" dirty="0" smtClean="0"/>
              <a:t>Información</a:t>
            </a:r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Conflictos de poder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s-MX" dirty="0" smtClean="0"/>
              <a:t>Una situación de competencia es potencialmente una condición de conflicto de poder.</a:t>
            </a:r>
          </a:p>
          <a:p>
            <a:pPr>
              <a:lnSpc>
                <a:spcPct val="90000"/>
              </a:lnSpc>
            </a:pPr>
            <a:r>
              <a:rPr lang="es-MX" dirty="0" smtClean="0"/>
              <a:t>La diferencia en recursos y competencias en las interacciones sociales entre los miembros de un grupo, representa una condición normal.</a:t>
            </a:r>
          </a:p>
          <a:p>
            <a:pPr>
              <a:lnSpc>
                <a:spcPct val="90000"/>
              </a:lnSpc>
            </a:pPr>
            <a:r>
              <a:rPr lang="es-MX" dirty="0" smtClean="0"/>
              <a:t>La situación de interacción se le reconoce como de competencia dado que es incompatible que los dos miembros de la díada obtengan el mismo reforzador o con la misma magnitud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766</Words>
  <Application>Microsoft Office PowerPoint</Application>
  <PresentationFormat>Presentación en pantalla (4:3)</PresentationFormat>
  <Paragraphs>90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Tema de Office</vt:lpstr>
      <vt:lpstr>Documento</vt:lpstr>
      <vt:lpstr>Interacciones sociales y desarrollo psicológico del poder</vt:lpstr>
      <vt:lpstr>Pregunta de investigación</vt:lpstr>
      <vt:lpstr>Comportamiento social</vt:lpstr>
      <vt:lpstr>Que es el poder</vt:lpstr>
      <vt:lpstr>Noción de desarrollo</vt:lpstr>
      <vt:lpstr>Desarrollo evolutivo del uso del poder</vt:lpstr>
      <vt:lpstr>Consideraciones teóricas sobre el poder</vt:lpstr>
      <vt:lpstr>Tipos de poder. (French y Raven, 1959).</vt:lpstr>
      <vt:lpstr>Conflictos de poder</vt:lpstr>
      <vt:lpstr>Tipos de conflictos de poder</vt:lpstr>
      <vt:lpstr>Método</vt:lpstr>
      <vt:lpstr>Diseño</vt:lpstr>
      <vt:lpstr>Procedimiento</vt:lpstr>
      <vt:lpstr>Catálogo de comportamientos</vt:lpstr>
      <vt:lpstr>Resultados</vt:lpstr>
      <vt:lpstr>Presentación de PowerPoint</vt:lpstr>
      <vt:lpstr>Presentación de PowerPoint</vt:lpstr>
      <vt:lpstr>Presentación de PowerPoint</vt:lpstr>
      <vt:lpstr>Conclusiones</vt:lpstr>
      <vt:lpstr>Conclusiones II</vt:lpstr>
    </vt:vector>
  </TitlesOfParts>
  <Company>ITESO A.C.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Usuario de Windows</dc:creator>
  <cp:lastModifiedBy>PAOLA</cp:lastModifiedBy>
  <cp:revision>2</cp:revision>
  <dcterms:created xsi:type="dcterms:W3CDTF">2013-10-08T18:26:44Z</dcterms:created>
  <dcterms:modified xsi:type="dcterms:W3CDTF">2015-05-26T23:50:44Z</dcterms:modified>
</cp:coreProperties>
</file>