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omments/modernComment_1B2_B32FFC99.xml" ContentType="application/vnd.ms-powerpoint.comment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5.xml" ContentType="application/vnd.openxmlformats-officedocument.presentationml.notesSlide+xml"/>
  <Override PartName="/ppt/comments/modernComment_1BA_E1A87667.xml" ContentType="application/vnd.ms-powerpoint.comments+xml"/>
  <Override PartName="/ppt/notesSlides/notesSlide16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7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52"/>
  </p:notesMasterIdLst>
  <p:sldIdLst>
    <p:sldId id="256" r:id="rId2"/>
    <p:sldId id="257" r:id="rId3"/>
    <p:sldId id="263" r:id="rId4"/>
    <p:sldId id="414" r:id="rId5"/>
    <p:sldId id="445" r:id="rId6"/>
    <p:sldId id="353" r:id="rId7"/>
    <p:sldId id="351" r:id="rId8"/>
    <p:sldId id="363" r:id="rId9"/>
    <p:sldId id="347" r:id="rId10"/>
    <p:sldId id="349" r:id="rId11"/>
    <p:sldId id="367" r:id="rId12"/>
    <p:sldId id="312" r:id="rId13"/>
    <p:sldId id="358" r:id="rId14"/>
    <p:sldId id="434" r:id="rId15"/>
    <p:sldId id="442" r:id="rId16"/>
    <p:sldId id="444" r:id="rId17"/>
    <p:sldId id="453" r:id="rId18"/>
    <p:sldId id="320" r:id="rId19"/>
    <p:sldId id="268" r:id="rId20"/>
    <p:sldId id="346" r:id="rId21"/>
    <p:sldId id="370" r:id="rId22"/>
    <p:sldId id="371" r:id="rId23"/>
    <p:sldId id="369" r:id="rId24"/>
    <p:sldId id="310" r:id="rId25"/>
    <p:sldId id="276" r:id="rId26"/>
    <p:sldId id="431" r:id="rId27"/>
    <p:sldId id="396" r:id="rId28"/>
    <p:sldId id="332" r:id="rId29"/>
    <p:sldId id="337" r:id="rId30"/>
    <p:sldId id="432" r:id="rId31"/>
    <p:sldId id="433" r:id="rId32"/>
    <p:sldId id="462" r:id="rId33"/>
    <p:sldId id="326" r:id="rId34"/>
    <p:sldId id="463" r:id="rId35"/>
    <p:sldId id="430" r:id="rId36"/>
    <p:sldId id="443" r:id="rId37"/>
    <p:sldId id="435" r:id="rId38"/>
    <p:sldId id="436" r:id="rId39"/>
    <p:sldId id="437" r:id="rId40"/>
    <p:sldId id="458" r:id="rId41"/>
    <p:sldId id="459" r:id="rId42"/>
    <p:sldId id="461" r:id="rId43"/>
    <p:sldId id="460" r:id="rId44"/>
    <p:sldId id="465" r:id="rId45"/>
    <p:sldId id="429" r:id="rId46"/>
    <p:sldId id="457" r:id="rId47"/>
    <p:sldId id="454" r:id="rId48"/>
    <p:sldId id="456" r:id="rId49"/>
    <p:sldId id="455" r:id="rId50"/>
    <p:sldId id="464" r:id="rId51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53"/>
      <p:bold r:id="rId54"/>
      <p:italic r:id="rId55"/>
      <p:boldItalic r:id="rId56"/>
    </p:embeddedFont>
    <p:embeddedFont>
      <p:font typeface="Raleway" pitchFamily="2" charset="0"/>
      <p:regular r:id="rId57"/>
      <p:bold r:id="rId58"/>
      <p:italic r:id="rId59"/>
      <p:boldItalic r:id="rId60"/>
    </p:embeddedFont>
    <p:embeddedFont>
      <p:font typeface="Raleway ExtraLight" pitchFamily="2" charset="0"/>
      <p:regular r:id="rId61"/>
      <p:bold r:id="rId62"/>
      <p:italic r:id="rId63"/>
      <p:boldItalic r:id="rId64"/>
    </p:embeddedFont>
    <p:embeddedFont>
      <p:font typeface="Raleway Light" pitchFamily="2" charset="0"/>
      <p:regular r:id="rId65"/>
      <p:bold r:id="rId66"/>
      <p:italic r:id="rId67"/>
      <p:boldItalic r:id="rId68"/>
    </p:embeddedFont>
    <p:embeddedFont>
      <p:font typeface="Raleway Medium" pitchFamily="2" charset="0"/>
      <p:regular r:id="rId69"/>
      <p:bold r:id="rId70"/>
      <p:italic r:id="rId71"/>
      <p:boldItalic r:id="rId7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3E51762-F2D6-79A7-D04E-90A3979DABDF}" name="ALVAREZ GUTIERREZ, REBECA MONSERRAT" initials="AM" userId="S::ar717417@iteso.mx::4c895f1e-9b8b-44ea-9b0d-8df3cd05fdc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D7963"/>
    <a:srgbClr val="8DA592"/>
    <a:srgbClr val="BECFC6"/>
    <a:srgbClr val="37473A"/>
    <a:srgbClr val="D3DEDC"/>
    <a:srgbClr val="6C8A72"/>
    <a:srgbClr val="A0B8B8"/>
    <a:srgbClr val="ABD9D3"/>
    <a:srgbClr val="ECECEC"/>
    <a:srgbClr val="989D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2BD23A-FA77-4EC7-A66A-8459B93635F8}" v="890" dt="2022-07-13T20:31:18.628"/>
    <p1510:client id="{2330DE9B-D0E5-D495-5316-1C333BC3DE12}" v="23" dt="2022-07-13T16:39:21.284"/>
    <p1510:client id="{27E94F78-2415-4530-85E0-BEA701668900}" v="6051" dt="2022-07-13T20:23:35.093"/>
    <p1510:client id="{2A0D7065-E6B6-61F9-201D-38062A6EA707}" v="3" dt="2022-07-13T16:20:40.345"/>
    <p1510:client id="{7CA0CCB5-D664-8EDF-A81E-398CA284DE5A}" v="2" dt="2022-07-13T18:56:20.976"/>
    <p1510:client id="{880987A6-940D-89BC-5F4A-8721FA0DF60B}" v="77" dt="2022-07-13T20:28:13.427"/>
    <p1510:client id="{E81FB97E-32A4-BFB4-1F6B-4BD6CF1E83C9}" v="2" dt="2022-07-13T19:39:36.6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Estilo claro 1 - Acento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7" d="100"/>
          <a:sy n="137" d="100"/>
        </p:scale>
        <p:origin x="864" y="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11.fntdata"/><Relationship Id="rId68" Type="http://schemas.openxmlformats.org/officeDocument/2006/relationships/font" Target="fonts/font16.fntdata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1.fntdata"/><Relationship Id="rId58" Type="http://schemas.openxmlformats.org/officeDocument/2006/relationships/font" Target="fonts/font6.fntdata"/><Relationship Id="rId66" Type="http://schemas.openxmlformats.org/officeDocument/2006/relationships/font" Target="fonts/font14.fntdata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font" Target="fonts/font9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4.fntdata"/><Relationship Id="rId64" Type="http://schemas.openxmlformats.org/officeDocument/2006/relationships/font" Target="fonts/font12.fntdata"/><Relationship Id="rId69" Type="http://schemas.openxmlformats.org/officeDocument/2006/relationships/font" Target="fonts/font17.fntdata"/><Relationship Id="rId77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font" Target="fonts/font20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7.fntdata"/><Relationship Id="rId67" Type="http://schemas.openxmlformats.org/officeDocument/2006/relationships/font" Target="fonts/font15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2.fntdata"/><Relationship Id="rId62" Type="http://schemas.openxmlformats.org/officeDocument/2006/relationships/font" Target="fonts/font10.fntdata"/><Relationship Id="rId70" Type="http://schemas.openxmlformats.org/officeDocument/2006/relationships/font" Target="fonts/font18.fntdata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5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60" Type="http://schemas.openxmlformats.org/officeDocument/2006/relationships/font" Target="fonts/font8.fntdata"/><Relationship Id="rId65" Type="http://schemas.openxmlformats.org/officeDocument/2006/relationships/font" Target="fonts/font13.fntdata"/><Relationship Id="rId73" Type="http://schemas.openxmlformats.org/officeDocument/2006/relationships/presProps" Target="presProps.xml"/><Relationship Id="rId78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font" Target="fonts/font3.fntdata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font" Target="fonts/font19.fntdata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cap="all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/>
              <a:t>CASAS ESCRITURADAS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cap="all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MX"/>
        </a:p>
      </c:txPr>
    </c:title>
    <c:autoTitleDeleted val="0"/>
    <c:view3D>
      <c:rotX val="5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Hoja1!$B$1</c:f>
              <c:strCache>
                <c:ptCount val="1"/>
                <c:pt idx="0">
                  <c:v>CASAS ESCRITURADAS</c:v>
                </c:pt>
              </c:strCache>
            </c:strRef>
          </c:tx>
          <c:dPt>
            <c:idx val="0"/>
            <c:bubble3D val="0"/>
            <c:spPr>
              <a:solidFill>
                <a:srgbClr val="BECFC6">
                  <a:alpha val="90000"/>
                </a:srgbClr>
              </a:solidFill>
              <a:ln w="19050">
                <a:solidFill>
                  <a:schemeClr val="accent3">
                    <a:shade val="58000"/>
                    <a:lumMod val="75000"/>
                  </a:schemeClr>
                </a:solidFill>
              </a:ln>
              <a:effectLst>
                <a:innerShdw blurRad="114300">
                  <a:schemeClr val="accent3">
                    <a:shade val="58000"/>
                    <a:lumMod val="75000"/>
                  </a:schemeClr>
                </a:innerShdw>
              </a:effectLst>
              <a:scene3d>
                <a:camera prst="orthographicFront"/>
                <a:lightRig rig="threePt" dir="t"/>
              </a:scene3d>
              <a:sp3d contourW="19050" prstMaterial="flat">
                <a:contourClr>
                  <a:schemeClr val="accent3">
                    <a:shade val="58000"/>
                    <a:lumMod val="75000"/>
                  </a:schemeClr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590D-488F-A654-88126568A41B}"/>
              </c:ext>
            </c:extLst>
          </c:dPt>
          <c:dPt>
            <c:idx val="1"/>
            <c:bubble3D val="0"/>
            <c:spPr>
              <a:solidFill>
                <a:srgbClr val="5D7963">
                  <a:alpha val="90000"/>
                </a:srgbClr>
              </a:solidFill>
              <a:ln w="19050">
                <a:solidFill>
                  <a:schemeClr val="accent3">
                    <a:shade val="86000"/>
                    <a:lumMod val="75000"/>
                  </a:schemeClr>
                </a:solidFill>
              </a:ln>
              <a:effectLst>
                <a:innerShdw blurRad="114300">
                  <a:schemeClr val="accent3">
                    <a:shade val="86000"/>
                    <a:lumMod val="75000"/>
                  </a:schemeClr>
                </a:innerShdw>
              </a:effectLst>
              <a:scene3d>
                <a:camera prst="orthographicFront"/>
                <a:lightRig rig="threePt" dir="t"/>
              </a:scene3d>
              <a:sp3d contourW="19050" prstMaterial="flat">
                <a:contourClr>
                  <a:schemeClr val="accent3">
                    <a:shade val="86000"/>
                    <a:lumMod val="75000"/>
                  </a:schemeClr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2-590D-488F-A654-88126568A41B}"/>
              </c:ext>
            </c:extLst>
          </c:dPt>
          <c:dPt>
            <c:idx val="2"/>
            <c:bubble3D val="0"/>
            <c:spPr>
              <a:solidFill>
                <a:schemeClr val="accent3">
                  <a:tint val="86000"/>
                  <a:alpha val="90000"/>
                </a:schemeClr>
              </a:solidFill>
              <a:ln w="19050">
                <a:solidFill>
                  <a:schemeClr val="accent3">
                    <a:tint val="86000"/>
                    <a:lumMod val="75000"/>
                  </a:schemeClr>
                </a:solidFill>
              </a:ln>
              <a:effectLst>
                <a:innerShdw blurRad="114300">
                  <a:schemeClr val="accent3">
                    <a:tint val="86000"/>
                    <a:lumMod val="75000"/>
                  </a:schemeClr>
                </a:innerShdw>
              </a:effectLst>
              <a:scene3d>
                <a:camera prst="orthographicFront"/>
                <a:lightRig rig="threePt" dir="t"/>
              </a:scene3d>
              <a:sp3d contourW="19050" prstMaterial="flat">
                <a:contourClr>
                  <a:schemeClr val="accent3">
                    <a:tint val="86000"/>
                    <a:lumMod val="75000"/>
                  </a:schemeClr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590D-488F-A654-88126568A41B}"/>
              </c:ext>
            </c:extLst>
          </c:dPt>
          <c:dPt>
            <c:idx val="3"/>
            <c:bubble3D val="0"/>
            <c:spPr>
              <a:solidFill>
                <a:schemeClr val="accent3">
                  <a:tint val="58000"/>
                  <a:alpha val="90000"/>
                </a:schemeClr>
              </a:solidFill>
              <a:ln w="19050">
                <a:solidFill>
                  <a:schemeClr val="accent3">
                    <a:tint val="58000"/>
                    <a:lumMod val="75000"/>
                  </a:schemeClr>
                </a:solidFill>
              </a:ln>
              <a:effectLst>
                <a:innerShdw blurRad="114300">
                  <a:schemeClr val="accent3">
                    <a:tint val="58000"/>
                    <a:lumMod val="75000"/>
                  </a:schemeClr>
                </a:innerShdw>
              </a:effectLst>
              <a:scene3d>
                <a:camera prst="orthographicFront"/>
                <a:lightRig rig="threePt" dir="t"/>
              </a:scene3d>
              <a:sp3d contourW="19050" prstMaterial="flat">
                <a:contourClr>
                  <a:schemeClr val="accent3">
                    <a:tint val="58000"/>
                    <a:lumMod val="75000"/>
                  </a:schemeClr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4-590D-488F-A654-88126568A41B}"/>
              </c:ext>
            </c:extLst>
          </c:dPt>
          <c:dLbls>
            <c:dLbl>
              <c:idx val="0"/>
              <c:tx>
                <c:rich>
                  <a:bodyPr rot="0" spcFirstLastPara="1" vertOverflow="clip" horzOverflow="clip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1330" b="0" i="0" u="none" strike="noStrike" kern="1200" baseline="0">
                        <a:solidFill>
                          <a:schemeClr val="accent3"/>
                        </a:solidFill>
                        <a:effectLst/>
                        <a:latin typeface="+mn-lt"/>
                        <a:ea typeface="+mn-ea"/>
                        <a:cs typeface="+mn-cs"/>
                      </a:defRPr>
                    </a:pPr>
                    <a:fld id="{165442B1-AD3A-42EA-8EA3-10A7709F080D}" type="CATEGORYNAME">
                      <a:rPr lang="en-US" sz="900"/>
                      <a:pPr>
                        <a:defRPr>
                          <a:solidFill>
                            <a:schemeClr val="accent3"/>
                          </a:solidFill>
                        </a:defRPr>
                      </a:pPr>
                      <a:t>[NOMBRE DE CATEGORÍA]</a:t>
                    </a:fld>
                    <a:endParaRPr lang="es-MX"/>
                  </a:p>
                </c:rich>
              </c:tx>
              <c:spPr>
                <a:solidFill>
                  <a:schemeClr val="lt1">
                    <a:alpha val="90000"/>
                  </a:schemeClr>
                </a:solidFill>
                <a:ln w="12700" cap="flat" cmpd="sng" algn="ctr">
                  <a:solidFill>
                    <a:schemeClr val="accent3">
                      <a:shade val="58000"/>
                    </a:schemeClr>
                  </a:solidFill>
                  <a:round/>
                </a:ln>
                <a:effectLst>
                  <a:outerShdw blurRad="50800" dist="38100" dir="2700000" algn="tl" rotWithShape="0">
                    <a:schemeClr val="accent3">
                      <a:shade val="58000"/>
                      <a:lumMod val="75000"/>
                      <a:alpha val="40000"/>
                    </a:schemeClr>
                  </a:outerShdw>
                </a:effectLst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0" i="0" u="none" strike="noStrike" kern="1200" baseline="0">
                      <a:solidFill>
                        <a:schemeClr val="accent3"/>
                      </a:solidFill>
                      <a:effectLst/>
                      <a:latin typeface="+mn-lt"/>
                      <a:ea typeface="+mn-ea"/>
                      <a:cs typeface="+mn-cs"/>
                    </a:defRPr>
                  </a:pPr>
                  <a:endParaRPr lang="es-MX"/>
                </a:p>
              </c:txPr>
              <c:dLblPos val="in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590D-488F-A654-88126568A41B}"/>
                </c:ext>
              </c:extLst>
            </c:dLbl>
            <c:dLbl>
              <c:idx val="1"/>
              <c:tx>
                <c:rich>
                  <a:bodyPr rot="0" spcFirstLastPara="1" vertOverflow="clip" horzOverflow="clip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1330" b="0" i="0" u="none" strike="noStrike" kern="1200" baseline="0">
                        <a:solidFill>
                          <a:schemeClr val="accent3"/>
                        </a:solidFill>
                        <a:effectLst/>
                        <a:latin typeface="+mn-lt"/>
                        <a:ea typeface="+mn-ea"/>
                        <a:cs typeface="+mn-cs"/>
                      </a:defRPr>
                    </a:pPr>
                    <a:fld id="{3207614A-707B-4DEF-813B-C05FC9B8F15A}" type="CATEGORYNAME">
                      <a:rPr lang="en-US" sz="900"/>
                      <a:pPr>
                        <a:defRPr>
                          <a:solidFill>
                            <a:schemeClr val="accent3"/>
                          </a:solidFill>
                        </a:defRPr>
                      </a:pPr>
                      <a:t>[NOMBRE DE CATEGORÍA]</a:t>
                    </a:fld>
                    <a:endParaRPr lang="es-MX"/>
                  </a:p>
                </c:rich>
              </c:tx>
              <c:spPr>
                <a:solidFill>
                  <a:schemeClr val="lt1">
                    <a:alpha val="90000"/>
                  </a:schemeClr>
                </a:solidFill>
                <a:ln w="12700" cap="flat" cmpd="sng" algn="ctr">
                  <a:solidFill>
                    <a:schemeClr val="accent3">
                      <a:shade val="86000"/>
                    </a:schemeClr>
                  </a:solidFill>
                  <a:round/>
                </a:ln>
                <a:effectLst>
                  <a:outerShdw blurRad="50800" dist="38100" dir="2700000" algn="tl" rotWithShape="0">
                    <a:schemeClr val="accent3">
                      <a:shade val="86000"/>
                      <a:lumMod val="75000"/>
                      <a:alpha val="40000"/>
                    </a:schemeClr>
                  </a:outerShdw>
                </a:effectLst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0" i="0" u="none" strike="noStrike" kern="1200" baseline="0">
                      <a:solidFill>
                        <a:schemeClr val="accent3"/>
                      </a:solidFill>
                      <a:effectLst/>
                      <a:latin typeface="+mn-lt"/>
                      <a:ea typeface="+mn-ea"/>
                      <a:cs typeface="+mn-cs"/>
                    </a:defRPr>
                  </a:pPr>
                  <a:endParaRPr lang="es-MX"/>
                </a:p>
              </c:txPr>
              <c:dLblPos val="in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590D-488F-A654-88126568A41B}"/>
                </c:ext>
              </c:extLst>
            </c:dLbl>
            <c:dLbl>
              <c:idx val="2"/>
              <c:spPr>
                <a:solidFill>
                  <a:schemeClr val="lt1">
                    <a:alpha val="90000"/>
                  </a:schemeClr>
                </a:solidFill>
                <a:ln w="12700" cap="flat" cmpd="sng" algn="ctr">
                  <a:solidFill>
                    <a:schemeClr val="accent3">
                      <a:tint val="86000"/>
                    </a:schemeClr>
                  </a:solidFill>
                  <a:round/>
                </a:ln>
                <a:effectLst>
                  <a:outerShdw blurRad="50800" dist="38100" dir="2700000" algn="tl" rotWithShape="0">
                    <a:schemeClr val="accent3">
                      <a:tint val="86000"/>
                      <a:lumMod val="75000"/>
                      <a:alpha val="40000"/>
                    </a:schemeClr>
                  </a:outerShdw>
                </a:effectLst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0" i="0" u="none" strike="noStrike" kern="1200" baseline="0">
                      <a:solidFill>
                        <a:schemeClr val="accent3">
                          <a:tint val="86000"/>
                        </a:schemeClr>
                      </a:solidFill>
                      <a:effectLst/>
                      <a:latin typeface="+mn-lt"/>
                      <a:ea typeface="+mn-ea"/>
                      <a:cs typeface="+mn-cs"/>
                    </a:defRPr>
                  </a:pPr>
                  <a:endParaRPr lang="es-MX"/>
                </a:p>
              </c:txPr>
              <c:dLblPos val="in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590D-488F-A654-88126568A41B}"/>
                </c:ext>
              </c:extLst>
            </c:dLbl>
            <c:dLbl>
              <c:idx val="3"/>
              <c:spPr>
                <a:solidFill>
                  <a:schemeClr val="lt1">
                    <a:alpha val="90000"/>
                  </a:schemeClr>
                </a:solidFill>
                <a:ln w="12700" cap="flat" cmpd="sng" algn="ctr">
                  <a:solidFill>
                    <a:schemeClr val="accent3">
                      <a:tint val="58000"/>
                    </a:schemeClr>
                  </a:solidFill>
                  <a:round/>
                </a:ln>
                <a:effectLst>
                  <a:outerShdw blurRad="50800" dist="38100" dir="2700000" algn="tl" rotWithShape="0">
                    <a:schemeClr val="accent3">
                      <a:tint val="58000"/>
                      <a:lumMod val="75000"/>
                      <a:alpha val="40000"/>
                    </a:schemeClr>
                  </a:outerShdw>
                </a:effectLst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0" i="0" u="none" strike="noStrike" kern="1200" baseline="0">
                      <a:solidFill>
                        <a:schemeClr val="accent3">
                          <a:tint val="58000"/>
                        </a:schemeClr>
                      </a:solidFill>
                      <a:effectLst/>
                      <a:latin typeface="+mn-lt"/>
                      <a:ea typeface="+mn-ea"/>
                      <a:cs typeface="+mn-cs"/>
                    </a:defRPr>
                  </a:pPr>
                  <a:endParaRPr lang="es-MX"/>
                </a:p>
              </c:txPr>
              <c:dLblPos val="in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590D-488F-A654-88126568A41B}"/>
                </c:ext>
              </c:extLst>
            </c:dLbl>
            <c:spPr>
              <a:solidFill>
                <a:srgbClr val="FFFFFF">
                  <a:alpha val="90000"/>
                </a:srgbClr>
              </a:solidFill>
              <a:ln w="12700" cap="flat" cmpd="sng" algn="ctr">
                <a:solidFill>
                  <a:srgbClr val="78909C"/>
                </a:solidFill>
                <a:round/>
              </a:ln>
              <a:effectLst>
                <a:outerShdw blurRad="50800" dist="38100" dir="2700000" algn="tl" rotWithShape="0">
                  <a:srgbClr val="78909C">
                    <a:lumMod val="75000"/>
                    <a:alpha val="40000"/>
                  </a:srgbClr>
                </a:outerShdw>
              </a:effectLst>
            </c:spPr>
            <c:dLblPos val="inEnd"/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Hoja1!$A$2:$A$5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Hoja1!$B$2:$B$5</c:f>
              <c:numCache>
                <c:formatCode>General</c:formatCode>
                <c:ptCount val="4"/>
                <c:pt idx="0">
                  <c:v>65</c:v>
                </c:pt>
                <c:pt idx="1">
                  <c:v>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90D-488F-A654-88126568A41B}"/>
            </c:ext>
          </c:extLst>
        </c:ser>
        <c:dLbls>
          <c:dLblPos val="in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MX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Hoja1!$B$1</c:f>
              <c:strCache>
                <c:ptCount val="1"/>
                <c:pt idx="0">
                  <c:v>GASTOS vs SALARIO </c:v>
                </c:pt>
              </c:strCache>
            </c:strRef>
          </c:tx>
          <c:spPr>
            <a:solidFill>
              <a:srgbClr val="BECFC6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Pt>
            <c:idx val="0"/>
            <c:invertIfNegative val="0"/>
            <c:bubble3D val="0"/>
            <c:spPr>
              <a:solidFill>
                <a:srgbClr val="BECFC6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3-6EDA-418D-9694-3AF7BEA93288}"/>
              </c:ext>
            </c:extLst>
          </c:dPt>
          <c:dPt>
            <c:idx val="1"/>
            <c:invertIfNegative val="0"/>
            <c:bubble3D val="0"/>
            <c:spPr>
              <a:solidFill>
                <a:srgbClr val="5D7963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4-6EDA-418D-9694-3AF7BEA93288}"/>
              </c:ext>
            </c:extLst>
          </c:dPt>
          <c:dPt>
            <c:idx val="2"/>
            <c:invertIfNegative val="0"/>
            <c:bubble3D val="0"/>
            <c:spPr>
              <a:solidFill>
                <a:srgbClr val="8DA592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4-1B49-40EC-BBBA-269E1BD4F39A}"/>
              </c:ext>
            </c:extLst>
          </c:dPt>
          <c:dLbls>
            <c:dLbl>
              <c:idx val="0"/>
              <c:layout>
                <c:manualLayout>
                  <c:x val="4.4023009821984121E-2"/>
                  <c:y val="-3.49886906633722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$7,840.8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6EDA-418D-9694-3AF7BEA93288}"/>
                </c:ext>
              </c:extLst>
            </c:dLbl>
            <c:dLbl>
              <c:idx val="1"/>
              <c:layout>
                <c:manualLayout>
                  <c:x val="2.2011504910992061E-2"/>
                  <c:y val="-3.4988690663372193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$5,255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6EDA-418D-9694-3AF7BEA932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MX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Hoja1!$A$2:$A$4</c:f>
              <c:strCache>
                <c:ptCount val="3"/>
                <c:pt idx="0">
                  <c:v>Gasto fijo mensual </c:v>
                </c:pt>
                <c:pt idx="1">
                  <c:v>Salario minimo mensual</c:v>
                </c:pt>
                <c:pt idx="2">
                  <c:v>Salario promedio mensual </c:v>
                </c:pt>
              </c:strCache>
            </c:strRef>
          </c:cat>
          <c:val>
            <c:numRef>
              <c:f>Hoja1!$B$2:$B$4</c:f>
              <c:numCache>
                <c:formatCode>"$"#,##0_);[Red]\("$"#,##0\)</c:formatCode>
                <c:ptCount val="3"/>
                <c:pt idx="0" formatCode="&quot;$&quot;#,##0.00_);[Red]\(&quot;$&quot;#,##0.00\)">
                  <c:v>7740.8</c:v>
                </c:pt>
                <c:pt idx="1">
                  <c:v>5255</c:v>
                </c:pt>
                <c:pt idx="2">
                  <c:v>7760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EDA-418D-9694-3AF7BEA9328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289878512"/>
        <c:axId val="289878928"/>
        <c:axId val="0"/>
      </c:bar3DChart>
      <c:catAx>
        <c:axId val="2898785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MX"/>
          </a:p>
        </c:txPr>
        <c:crossAx val="289878928"/>
        <c:crosses val="autoZero"/>
        <c:auto val="1"/>
        <c:lblAlgn val="ctr"/>
        <c:lblOffset val="100"/>
        <c:noMultiLvlLbl val="0"/>
      </c:catAx>
      <c:valAx>
        <c:axId val="2898789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$&quot;#,##0.00_);[Red]\(&quot;$&quot;#,##0.0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MX"/>
          </a:p>
        </c:txPr>
        <c:crossAx val="2898785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MX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MX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Hoja1!$B$1</c:f>
              <c:strCache>
                <c:ptCount val="1"/>
                <c:pt idx="0">
                  <c:v>GASTOS vs SALARIO </c:v>
                </c:pt>
              </c:strCache>
            </c:strRef>
          </c:tx>
          <c:spPr>
            <a:solidFill>
              <a:srgbClr val="BECFC6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Pt>
            <c:idx val="0"/>
            <c:invertIfNegative val="0"/>
            <c:bubble3D val="0"/>
            <c:spPr>
              <a:solidFill>
                <a:srgbClr val="BECFC6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3-6EDA-418D-9694-3AF7BEA93288}"/>
              </c:ext>
            </c:extLst>
          </c:dPt>
          <c:dPt>
            <c:idx val="1"/>
            <c:invertIfNegative val="0"/>
            <c:bubble3D val="0"/>
            <c:spPr>
              <a:solidFill>
                <a:srgbClr val="5D7963"/>
              </a:soli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4-6EDA-418D-9694-3AF7BEA93288}"/>
              </c:ext>
            </c:extLst>
          </c:dPt>
          <c:dLbls>
            <c:dLbl>
              <c:idx val="0"/>
              <c:layout>
                <c:manualLayout>
                  <c:x val="4.4023009821984121E-2"/>
                  <c:y val="-3.49886906633722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$7,840.8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6EDA-418D-9694-3AF7BEA93288}"/>
                </c:ext>
              </c:extLst>
            </c:dLbl>
            <c:dLbl>
              <c:idx val="1"/>
              <c:layout>
                <c:manualLayout>
                  <c:x val="2.2011504910992061E-2"/>
                  <c:y val="-3.4988690663372193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$5,255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6EDA-418D-9694-3AF7BEA932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MX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Hoja1!$A$2:$A$5</c:f>
              <c:strCache>
                <c:ptCount val="2"/>
                <c:pt idx="0">
                  <c:v>Gastos fijos </c:v>
                </c:pt>
                <c:pt idx="1">
                  <c:v>Salario minimo mensual</c:v>
                </c:pt>
              </c:strCache>
            </c:strRef>
          </c:cat>
          <c:val>
            <c:numRef>
              <c:f>Hoja1!$B$2:$B$5</c:f>
              <c:numCache>
                <c:formatCode>"$"#,##0_);[Red]\("$"#,##0\)</c:formatCode>
                <c:ptCount val="2"/>
                <c:pt idx="0" formatCode="&quot;$&quot;#,##0.00_);[Red]\(&quot;$&quot;#,##0.00\)">
                  <c:v>7740.8</c:v>
                </c:pt>
                <c:pt idx="1">
                  <c:v>5255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EDA-418D-9694-3AF7BEA9328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289878512"/>
        <c:axId val="289878928"/>
        <c:axId val="0"/>
      </c:bar3DChart>
      <c:catAx>
        <c:axId val="2898785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MX"/>
          </a:p>
        </c:txPr>
        <c:crossAx val="289878928"/>
        <c:crosses val="autoZero"/>
        <c:auto val="1"/>
        <c:lblAlgn val="ctr"/>
        <c:lblOffset val="100"/>
        <c:noMultiLvlLbl val="0"/>
      </c:catAx>
      <c:valAx>
        <c:axId val="2898789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$&quot;#,##0.00_);[Red]\(&quot;$&quot;#,##0.0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MX"/>
          </a:p>
        </c:txPr>
        <c:crossAx val="2898785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MX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MX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colors2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colors3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style1.xml><?xml version="1.0" encoding="utf-8"?>
<cs:chartStyle xmlns:cs="http://schemas.microsoft.com/office/drawing/2012/chartStyle" xmlns:a="http://schemas.openxmlformats.org/drawingml/2006/main" id="263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587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>
      <cs:styleClr val="auto"/>
    </cs:lnRef>
    <cs:fillRef idx="0"/>
    <cs:effectRef idx="0">
      <cs:styleClr val="auto"/>
    </cs:effectRef>
    <cs:fontRef idx="minor">
      <cs:styleClr val="auto"/>
    </cs:fontRef>
    <cs:spPr>
      <a:solidFill>
        <a:schemeClr val="lt1">
          <a:alpha val="90000"/>
        </a:schemeClr>
      </a:solidFill>
      <a:ln w="12700" cap="flat" cmpd="sng" algn="ctr">
        <a:solidFill>
          <a:schemeClr val="phClr"/>
        </a:solidFill>
        <a:round/>
      </a:ln>
      <a:effectLst>
        <a:outerShdw blurRad="50800" dist="38100" dir="2700000" algn="tl" rotWithShape="0">
          <a:schemeClr val="phClr">
            <a:lumMod val="75000"/>
            <a:alpha val="40000"/>
          </a:schemeClr>
        </a:outerShdw>
      </a:effectLst>
    </cs:spPr>
    <cs:defRPr sz="1330" b="0" i="0" u="none" strike="noStrike" kern="1200" baseline="0">
      <a:effectLst/>
    </cs:defRPr>
    <cs:bodyPr rot="0" spcFirstLastPara="1" vertOverflow="clip" horzOverflow="clip" vert="horz" wrap="square" lIns="38100" tIns="19050" rIns="38100" bIns="19050" anchor="ctr" anchorCtr="1">
      <a:spAutoFit/>
    </cs:bodyPr>
  </cs:dataLabel>
  <cs:dataLabelCallout>
    <cs:lnRef idx="0">
      <cs:styleClr val="auto"/>
    </cs:lnRef>
    <cs:fillRef idx="0"/>
    <cs:effectRef idx="0">
      <cs:styleClr val="auto"/>
    </cs:effectRef>
    <cs:fontRef idx="minor">
      <cs:styleClr val="auto"/>
    </cs:fontRef>
    <cs:spPr>
      <a:solidFill>
        <a:schemeClr val="lt1">
          <a:alpha val="90000"/>
        </a:schemeClr>
      </a:solidFill>
      <a:ln w="12700" cap="flat" cmpd="sng" algn="ctr">
        <a:solidFill>
          <a:schemeClr val="phClr"/>
        </a:solidFill>
        <a:round/>
      </a:ln>
      <a:effectLst>
        <a:outerShdw blurRad="50800" dist="38100" dir="2700000" algn="tl" rotWithShape="0">
          <a:schemeClr val="phClr">
            <a:lumMod val="75000"/>
            <a:alpha val="40000"/>
          </a:schemeClr>
        </a:outerShdw>
      </a:effectLst>
    </cs:spPr>
    <cs:defRPr sz="1330" b="0" i="0" u="none" strike="noStrike" kern="1200" baseline="0">
      <a:effectLst/>
    </cs:defRPr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>
          <a:alpha val="70000"/>
        </a:schemeClr>
      </a:solidFill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tx1"/>
    </cs:fontRef>
    <cs:spPr>
      <a:solidFill>
        <a:schemeClr val="phClr">
          <a:alpha val="90000"/>
        </a:schemeClr>
      </a:solidFill>
      <a:ln w="19050">
        <a:solidFill>
          <a:schemeClr val="phClr">
            <a:lumMod val="75000"/>
          </a:schemeClr>
        </a:solidFill>
      </a:ln>
      <a:effectLst>
        <a:innerShdw blurRad="114300">
          <a:schemeClr val="phClr">
            <a:lumMod val="75000"/>
          </a:schemeClr>
        </a:innerShdw>
      </a:effectLst>
      <a:scene3d>
        <a:camera prst="orthographicFront"/>
        <a:lightRig rig="threePt" dir="t"/>
      </a:scene3d>
      <a:sp3d contourW="19050" prstMaterial="flat">
        <a:contourClr>
          <a:schemeClr val="accent4">
            <a:lumMod val="75000"/>
          </a:schemeClr>
        </a:contourClr>
      </a:sp3d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1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587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omments/modernComment_1B2_B32FFC9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9A42C7E-A11A-40B2-98F4-657EB9E875AF}" authorId="{43E51762-F2D6-79A7-D04E-90A3979DABDF}" created="2022-07-05T22:23:57.816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006266521" sldId="434"/>
      <ac:spMk id="12" creationId="{803FB3AE-35F8-3CB5-1313-16B8CBC5D8C1}"/>
      <ac:txMk cp="0" len="30">
        <ac:context len="38" hash="1540540617"/>
      </ac:txMk>
    </ac:txMkLst>
    <p188:pos x="1137397" y="336176"/>
    <p188:replyLst>
      <p188:reply id="{F172E679-4304-4DC2-BD9F-2808305CD529}" authorId="{43E51762-F2D6-79A7-D04E-90A3979DABDF}" created="2022-07-05T22:24:37.051">
        <p188:txBody>
          <a:bodyPr/>
          <a:lstStyle/>
          <a:p>
            <a:r>
              <a:rPr lang="es-ES"/>
              <a:t>Mujeres jefes de familia (madres solteras, etc.)</a:t>
            </a:r>
          </a:p>
        </p188:txBody>
      </p188:reply>
    </p188:replyLst>
    <p188:txBody>
      <a:bodyPr/>
      <a:lstStyle/>
      <a:p>
        <a:r>
          <a:rPr lang="es-ES"/>
          <a:t>Poner ejemplo</a:t>
        </a:r>
      </a:p>
    </p188:txBody>
  </p188:cm>
</p188:cmLst>
</file>

<file path=ppt/comments/modernComment_1BA_E1A8766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8FD9123-EA25-42D6-AF85-2511A63A1724}" authorId="{43E51762-F2D6-79A7-D04E-90A3979DABDF}" created="2022-07-05T22:18:19.14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785913959" sldId="442"/>
      <ac:spMk id="21" creationId="{F715E71B-EBC8-8DA4-43F6-32961985ED46}"/>
    </ac:deMkLst>
    <p188:txBody>
      <a:bodyPr/>
      <a:lstStyle/>
      <a:p>
        <a:r>
          <a:rPr lang="es-ES"/>
          <a:t>Agregar referencia de viviendas en total</a:t>
        </a:r>
      </a:p>
    </p188:txBody>
  </p188:cm>
  <p188:cm id="{09D47EFC-DA4B-4D9C-ACD2-F8246971BB33}" authorId="{43E51762-F2D6-79A7-D04E-90A3979DABDF}" created="2022-07-05T22:18:33.366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785913959" sldId="442"/>
      <ac:spMk id="6" creationId="{ACC781D1-E38D-BC19-65AC-DD95459BA5A6}"/>
      <ac:txMk cp="83" len="1">
        <ac:context len="97" hash="1623732927"/>
      </ac:txMk>
    </ac:txMkLst>
    <p188:pos x="2235573" y="1288676"/>
    <p188:replyLst>
      <p188:reply id="{28353B68-3963-4922-8B90-82715013FE2F}" authorId="{43E51762-F2D6-79A7-D04E-90A3979DABDF}" created="2022-07-05T22:19:37.884">
        <p188:txBody>
          <a:bodyPr/>
          <a:lstStyle/>
          <a:p>
            <a:r>
              <a:rPr lang="es-ES"/>
              <a:t>Déficit de vivienda en Jalisco</a:t>
            </a:r>
          </a:p>
        </p188:txBody>
      </p188:reply>
      <p188:reply id="{EE651E2E-D7A0-4032-8A90-3A0192ACB555}" authorId="{43E51762-F2D6-79A7-D04E-90A3979DABDF}" created="2022-07-05T22:28:40.920">
        <p188:txBody>
          <a:bodyPr/>
          <a:lstStyle/>
          <a:p>
            <a:r>
              <a:rPr lang="es-ES"/>
              <a:t>Obj de desarrollo de la ONU en 2030 en México o Jalisco y cuántas se van a necesitar</a:t>
            </a:r>
          </a:p>
        </p188:txBody>
      </p188:reply>
    </p188:replyLst>
    <p188:txBody>
      <a:bodyPr/>
      <a:lstStyle/>
      <a:p>
        <a:r>
          <a:rPr lang="es-ES"/>
          <a:t>Buscar datos más actuales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d8fdfc3fea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d8fdfc3fea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d8fdfc3fea_0_1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d8fdfc3fea_0_1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>
                <a:latin typeface="Calibri"/>
                <a:cs typeface="Calibri"/>
              </a:rPr>
              <a:t>Para que </a:t>
            </a:r>
            <a:r>
              <a:rPr lang="en-US" err="1">
                <a:latin typeface="Calibri"/>
                <a:cs typeface="Calibri"/>
              </a:rPr>
              <a:t>una</a:t>
            </a:r>
            <a:r>
              <a:rPr lang="en-US">
                <a:latin typeface="Calibri"/>
                <a:cs typeface="Calibri"/>
              </a:rPr>
              <a:t> </a:t>
            </a:r>
            <a:r>
              <a:rPr lang="en-US" err="1">
                <a:latin typeface="Calibri"/>
                <a:cs typeface="Calibri"/>
              </a:rPr>
              <a:t>vivienda</a:t>
            </a:r>
            <a:r>
              <a:rPr lang="en-US">
                <a:latin typeface="Calibri"/>
                <a:cs typeface="Calibri"/>
              </a:rPr>
              <a:t> sea </a:t>
            </a:r>
            <a:r>
              <a:rPr lang="en-US" err="1">
                <a:latin typeface="Calibri"/>
                <a:cs typeface="Calibri"/>
              </a:rPr>
              <a:t>adecuada</a:t>
            </a:r>
            <a:r>
              <a:rPr lang="en-US">
                <a:latin typeface="Calibri"/>
                <a:cs typeface="Calibri"/>
              </a:rPr>
              <a:t> </a:t>
            </a:r>
            <a:r>
              <a:rPr lang="en-US" err="1">
                <a:latin typeface="Calibri"/>
                <a:cs typeface="Calibri"/>
              </a:rPr>
              <a:t>necesita</a:t>
            </a:r>
            <a:r>
              <a:rPr lang="en-US">
                <a:latin typeface="Calibri"/>
                <a:cs typeface="Calibri"/>
              </a:rPr>
              <a:t> </a:t>
            </a:r>
            <a:r>
              <a:rPr lang="en-US" err="1">
                <a:latin typeface="Calibri"/>
                <a:cs typeface="Calibri"/>
              </a:rPr>
              <a:t>cumplir</a:t>
            </a:r>
            <a:r>
              <a:rPr lang="en-US">
                <a:latin typeface="Calibri"/>
                <a:cs typeface="Calibri"/>
              </a:rPr>
              <a:t> 7 </a:t>
            </a:r>
            <a:r>
              <a:rPr lang="en-US" err="1">
                <a:latin typeface="Calibri"/>
                <a:cs typeface="Calibri"/>
              </a:rPr>
              <a:t>elementos</a:t>
            </a:r>
            <a:r>
              <a:rPr lang="en-US">
                <a:latin typeface="Calibri"/>
                <a:cs typeface="Calibri"/>
              </a:rPr>
              <a:t>, </a:t>
            </a:r>
            <a:r>
              <a:rPr lang="en-US" err="1">
                <a:latin typeface="Calibri"/>
                <a:cs typeface="Calibri"/>
              </a:rPr>
              <a:t>los</a:t>
            </a:r>
            <a:r>
              <a:rPr lang="en-US">
                <a:latin typeface="Calibri"/>
                <a:cs typeface="Calibri"/>
              </a:rPr>
              <a:t> </a:t>
            </a:r>
            <a:r>
              <a:rPr lang="en-US" err="1">
                <a:latin typeface="Calibri"/>
                <a:cs typeface="Calibri"/>
              </a:rPr>
              <a:t>cuales</a:t>
            </a:r>
            <a:r>
              <a:rPr lang="en-US">
                <a:latin typeface="Calibri"/>
                <a:cs typeface="Calibri"/>
              </a:rPr>
              <a:t> son </a:t>
            </a:r>
            <a:r>
              <a:rPr lang="en-US" err="1">
                <a:latin typeface="Calibri"/>
                <a:cs typeface="Calibri"/>
              </a:rPr>
              <a:t>seguridad</a:t>
            </a:r>
            <a:r>
              <a:rPr lang="en-US">
                <a:latin typeface="Calibri"/>
                <a:cs typeface="Calibri"/>
              </a:rPr>
              <a:t> y </a:t>
            </a:r>
            <a:r>
              <a:rPr lang="en-US" err="1">
                <a:latin typeface="Calibri"/>
                <a:cs typeface="Calibri"/>
              </a:rPr>
              <a:t>tenencia</a:t>
            </a:r>
            <a:r>
              <a:rPr lang="en-US">
                <a:latin typeface="Calibri"/>
                <a:cs typeface="Calibri"/>
              </a:rPr>
              <a:t>, </a:t>
            </a:r>
            <a:r>
              <a:rPr lang="en-US" err="1">
                <a:latin typeface="Calibri"/>
                <a:cs typeface="Calibri"/>
              </a:rPr>
              <a:t>disponibilidad</a:t>
            </a:r>
            <a:r>
              <a:rPr lang="en-US">
                <a:latin typeface="Calibri"/>
                <a:cs typeface="Calibri"/>
              </a:rPr>
              <a:t> de </a:t>
            </a:r>
            <a:r>
              <a:rPr lang="en-US" err="1">
                <a:latin typeface="Calibri"/>
                <a:cs typeface="Calibri"/>
              </a:rPr>
              <a:t>servicios</a:t>
            </a:r>
            <a:r>
              <a:rPr lang="en-US">
                <a:latin typeface="Calibri"/>
                <a:cs typeface="Calibri"/>
              </a:rPr>
              <a:t> …...</a:t>
            </a:r>
          </a:p>
        </p:txBody>
      </p:sp>
    </p:spTree>
    <p:extLst>
      <p:ext uri="{BB962C8B-B14F-4D97-AF65-F5344CB8AC3E}">
        <p14:creationId xmlns:p14="http://schemas.microsoft.com/office/powerpoint/2010/main" val="424155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456465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715513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814888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702548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s-MX"/>
              <a:t>Techaluta está ubicado al sur de jalisco, a 76 km de Guadalajara</a:t>
            </a:r>
          </a:p>
          <a:p>
            <a:pPr marL="0" indent="0">
              <a:buNone/>
            </a:pPr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983934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s-ES"/>
              <a:t>Está sobre la carretera estatal 401 al oeste de la laguna de sayula</a:t>
            </a:r>
          </a:p>
        </p:txBody>
      </p:sp>
    </p:spTree>
    <p:extLst>
      <p:ext uri="{BB962C8B-B14F-4D97-AF65-F5344CB8AC3E}">
        <p14:creationId xmlns:p14="http://schemas.microsoft.com/office/powerpoint/2010/main" val="32356121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s-MX"/>
              <a:t>El predio esta ubicado al oeste del municipio por la calle </a:t>
            </a:r>
            <a:r>
              <a:rPr lang="es-MX" err="1"/>
              <a:t>leandro</a:t>
            </a:r>
            <a:r>
              <a:rPr lang="es-MX"/>
              <a:t> valle y su </a:t>
            </a:r>
            <a:r>
              <a:rPr lang="es-MX" err="1"/>
              <a:t>area</a:t>
            </a:r>
            <a:r>
              <a:rPr lang="es-MX"/>
              <a:t> es de 3 hectáreas aproximadamente</a:t>
            </a:r>
          </a:p>
          <a:p>
            <a:pPr marL="0" indent="0">
              <a:buNone/>
            </a:pPr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595684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d8fdfc3fea_0_6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d8fdfc3fea_0_6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/>
              <a:t>Como contexto, presentaremos datos cualitativos de la situación actual de vivienda en México y </a:t>
            </a:r>
            <a:r>
              <a:rPr lang="es-MX" err="1"/>
              <a:t>jalico</a:t>
            </a:r>
            <a:r>
              <a:rPr lang="es-MX"/>
              <a:t>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1704636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440959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/>
              <a:t>Además se da un contexto nacional en relación al genero en el que… 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1824521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/>
              <a:t>Faltan 280,000 viviendas que tengan las condiciones, ubicación y precios aptos para la compra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3447255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314237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565647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21216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g1138d5027e3_0_2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0" name="Google Shape;240;g1138d5027e3_0_2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335292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0e169c91ac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0e169c91ac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/>
              <a:t>Se hacen la mecánica de suelos, los planos de red hidráulica, sanitaria y pluvial como requisito para el proyecto definitivo de urbanización 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5736455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g1138d5027e3_0_2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0" name="Google Shape;240;g1138d5027e3_0_2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525072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138d5027e3_0_3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138d5027e3_0_3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/>
              <a:t>dar contexto de la imagen urbana y dar un </a:t>
            </a:r>
            <a:r>
              <a:rPr lang="es-MX" err="1"/>
              <a:t>praducto</a:t>
            </a:r>
            <a:r>
              <a:rPr lang="es-MX"/>
              <a:t> que se adecue al contexto del lugar</a:t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138d5027e3_0_3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138d5027e3_0_3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/>
              <a:t>El pavimento varía dependiendo de que tan lejos se encuentre del centro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8958288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738601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s-ES"/>
              <a:t>En la visita de casas </a:t>
            </a:r>
          </a:p>
        </p:txBody>
      </p:sp>
    </p:spTree>
    <p:extLst>
      <p:ext uri="{BB962C8B-B14F-4D97-AF65-F5344CB8AC3E}">
        <p14:creationId xmlns:p14="http://schemas.microsoft.com/office/powerpoint/2010/main" val="38486294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9227997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r>
              <a:rPr lang="es-ES"/>
              <a:t>En la visita de casas </a:t>
            </a:r>
          </a:p>
        </p:txBody>
      </p:sp>
    </p:spTree>
    <p:extLst>
      <p:ext uri="{BB962C8B-B14F-4D97-AF65-F5344CB8AC3E}">
        <p14:creationId xmlns:p14="http://schemas.microsoft.com/office/powerpoint/2010/main" val="169415828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4076494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138d5027e3_0_3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138d5027e3_0_3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/>
              <a:t>Las áreas de cesión son obligatorias pero dependen del área total de la nueva urbanización. Al tener 3 ha, nos piden un 16%, del  cual dejamos el 19% repartidas al este de las manzanas y una más grande al sur. (gris oscuro)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1243165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138d5027e3_0_3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138d5027e3_0_3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1149755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138d5027e3_0_3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138d5027e3_0_3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223217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138d5027e3_0_3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138d5027e3_0_3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6219712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138d5027e3_0_3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138d5027e3_0_3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5553143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4082629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5105285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57292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138d5027e3_0_3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138d5027e3_0_3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3322652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1138d5027e3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1138d5027e3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4982384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d8fdfc3fea_0_1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d8fdfc3fea_0_1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4941422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d8fdfc3fea_0_1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d8fdfc3fea_0_1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5357450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d8fdfc3fea_0_1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d8fdfc3fea_0_1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26164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326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bg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‹Nº›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60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cid:4cfdd142-1e14-4bff-980d-fc37bc8c6c59@namprd10.prod.outlook.com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11" Type="http://schemas.openxmlformats.org/officeDocument/2006/relationships/image" Target="../media/image31.jpe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3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5.png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microsoft.com/office/2007/relationships/hdphoto" Target="../media/hdphoto2.wd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7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43.svg"/><Relationship Id="rId4" Type="http://schemas.openxmlformats.org/officeDocument/2006/relationships/image" Target="../media/image38.svg"/><Relationship Id="rId9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microsoft.com/office/2018/10/relationships/comments" Target="../comments/modernComment_1B2_B32FFC99.xml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1.xml"/><Relationship Id="rId5" Type="http://schemas.openxmlformats.org/officeDocument/2006/relationships/image" Target="../media/image38.svg"/><Relationship Id="rId10" Type="http://schemas.openxmlformats.org/officeDocument/2006/relationships/image" Target="../media/image47.svg"/><Relationship Id="rId4" Type="http://schemas.openxmlformats.org/officeDocument/2006/relationships/image" Target="../media/image37.png"/><Relationship Id="rId9" Type="http://schemas.openxmlformats.org/officeDocument/2006/relationships/image" Target="../media/image4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3.svg"/><Relationship Id="rId3" Type="http://schemas.microsoft.com/office/2018/10/relationships/comments" Target="../comments/modernComment_1BA_E1A87667.xml"/><Relationship Id="rId7" Type="http://schemas.openxmlformats.org/officeDocument/2006/relationships/image" Target="../media/image51.svg"/><Relationship Id="rId12" Type="http://schemas.openxmlformats.org/officeDocument/2006/relationships/image" Target="../media/image4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png"/><Relationship Id="rId11" Type="http://schemas.openxmlformats.org/officeDocument/2006/relationships/image" Target="../media/image53.svg"/><Relationship Id="rId5" Type="http://schemas.openxmlformats.org/officeDocument/2006/relationships/image" Target="../media/image49.svg"/><Relationship Id="rId10" Type="http://schemas.openxmlformats.org/officeDocument/2006/relationships/image" Target="../media/image52.png"/><Relationship Id="rId4" Type="http://schemas.openxmlformats.org/officeDocument/2006/relationships/image" Target="../media/image48.png"/><Relationship Id="rId9" Type="http://schemas.openxmlformats.org/officeDocument/2006/relationships/image" Target="../media/image38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svg"/><Relationship Id="rId18" Type="http://schemas.openxmlformats.org/officeDocument/2006/relationships/image" Target="../media/image66.png"/><Relationship Id="rId3" Type="http://schemas.openxmlformats.org/officeDocument/2006/relationships/image" Target="../media/image37.png"/><Relationship Id="rId21" Type="http://schemas.openxmlformats.org/officeDocument/2006/relationships/image" Target="../media/image69.svg"/><Relationship Id="rId7" Type="http://schemas.openxmlformats.org/officeDocument/2006/relationships/image" Target="../media/image55.svg"/><Relationship Id="rId12" Type="http://schemas.openxmlformats.org/officeDocument/2006/relationships/image" Target="../media/image60.png"/><Relationship Id="rId17" Type="http://schemas.openxmlformats.org/officeDocument/2006/relationships/image" Target="../media/image65.svg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64.png"/><Relationship Id="rId20" Type="http://schemas.openxmlformats.org/officeDocument/2006/relationships/image" Target="../media/image6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11" Type="http://schemas.openxmlformats.org/officeDocument/2006/relationships/image" Target="../media/image59.svg"/><Relationship Id="rId5" Type="http://schemas.openxmlformats.org/officeDocument/2006/relationships/chart" Target="../charts/chart2.xml"/><Relationship Id="rId15" Type="http://schemas.openxmlformats.org/officeDocument/2006/relationships/image" Target="../media/image63.svg"/><Relationship Id="rId10" Type="http://schemas.openxmlformats.org/officeDocument/2006/relationships/image" Target="../media/image58.png"/><Relationship Id="rId19" Type="http://schemas.openxmlformats.org/officeDocument/2006/relationships/image" Target="../media/image67.svg"/><Relationship Id="rId4" Type="http://schemas.openxmlformats.org/officeDocument/2006/relationships/image" Target="../media/image38.svg"/><Relationship Id="rId9" Type="http://schemas.openxmlformats.org/officeDocument/2006/relationships/image" Target="../media/image57.svg"/><Relationship Id="rId14" Type="http://schemas.openxmlformats.org/officeDocument/2006/relationships/image" Target="../media/image6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37.png"/><Relationship Id="rId7" Type="http://schemas.openxmlformats.org/officeDocument/2006/relationships/chart" Target="../charts/chart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1.svg"/><Relationship Id="rId5" Type="http://schemas.openxmlformats.org/officeDocument/2006/relationships/image" Target="../media/image70.png"/><Relationship Id="rId4" Type="http://schemas.openxmlformats.org/officeDocument/2006/relationships/image" Target="../media/image38.svg"/><Relationship Id="rId9" Type="http://schemas.openxmlformats.org/officeDocument/2006/relationships/image" Target="../media/image73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4.jpeg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cid:c352e1d4-8e33-4191-9ca5-396fd938ea0e@namprd10.prod.outlook.com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jpeg"/><Relationship Id="rId3" Type="http://schemas.openxmlformats.org/officeDocument/2006/relationships/image" Target="../media/image4.svg"/><Relationship Id="rId7" Type="http://schemas.openxmlformats.org/officeDocument/2006/relationships/image" Target="../media/image8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4" Type="http://schemas.openxmlformats.org/officeDocument/2006/relationships/image" Target="../media/image7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2.jpeg"/><Relationship Id="rId4" Type="http://schemas.openxmlformats.org/officeDocument/2006/relationships/image" Target="../media/image4.sv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13" Type="http://schemas.openxmlformats.org/officeDocument/2006/relationships/image" Target="../media/image89.png"/><Relationship Id="rId18" Type="http://schemas.openxmlformats.org/officeDocument/2006/relationships/image" Target="../media/image94.svg"/><Relationship Id="rId3" Type="http://schemas.openxmlformats.org/officeDocument/2006/relationships/image" Target="../media/image3.png"/><Relationship Id="rId7" Type="http://schemas.openxmlformats.org/officeDocument/2006/relationships/image" Target="../media/image52.png"/><Relationship Id="rId12" Type="http://schemas.openxmlformats.org/officeDocument/2006/relationships/image" Target="../media/image88.svg"/><Relationship Id="rId17" Type="http://schemas.openxmlformats.org/officeDocument/2006/relationships/image" Target="../media/image93.png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92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4.svg"/><Relationship Id="rId11" Type="http://schemas.openxmlformats.org/officeDocument/2006/relationships/image" Target="../media/image87.png"/><Relationship Id="rId5" Type="http://schemas.openxmlformats.org/officeDocument/2006/relationships/image" Target="../media/image83.png"/><Relationship Id="rId15" Type="http://schemas.openxmlformats.org/officeDocument/2006/relationships/image" Target="../media/image91.png"/><Relationship Id="rId10" Type="http://schemas.openxmlformats.org/officeDocument/2006/relationships/image" Target="../media/image86.svg"/><Relationship Id="rId4" Type="http://schemas.openxmlformats.org/officeDocument/2006/relationships/image" Target="../media/image4.svg"/><Relationship Id="rId9" Type="http://schemas.openxmlformats.org/officeDocument/2006/relationships/image" Target="../media/image85.png"/><Relationship Id="rId14" Type="http://schemas.openxmlformats.org/officeDocument/2006/relationships/image" Target="../media/image90.sv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svg"/><Relationship Id="rId3" Type="http://schemas.openxmlformats.org/officeDocument/2006/relationships/image" Target="../media/image105.png"/><Relationship Id="rId7" Type="http://schemas.openxmlformats.org/officeDocument/2006/relationships/image" Target="../media/image10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3.svg"/><Relationship Id="rId11" Type="http://schemas.openxmlformats.org/officeDocument/2006/relationships/image" Target="../media/image111.jpeg"/><Relationship Id="rId5" Type="http://schemas.openxmlformats.org/officeDocument/2006/relationships/image" Target="../media/image72.png"/><Relationship Id="rId10" Type="http://schemas.openxmlformats.org/officeDocument/2006/relationships/image" Target="../media/image110.svg"/><Relationship Id="rId4" Type="http://schemas.openxmlformats.org/officeDocument/2006/relationships/image" Target="../media/image106.png"/><Relationship Id="rId9" Type="http://schemas.openxmlformats.org/officeDocument/2006/relationships/image" Target="../media/image10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4.png"/><Relationship Id="rId4" Type="http://schemas.openxmlformats.org/officeDocument/2006/relationships/image" Target="../media/image113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3" Type="http://schemas.openxmlformats.org/officeDocument/2006/relationships/image" Target="../media/image115.png"/><Relationship Id="rId7" Type="http://schemas.openxmlformats.org/officeDocument/2006/relationships/image" Target="../media/image117.svg"/><Relationship Id="rId12" Type="http://schemas.openxmlformats.org/officeDocument/2006/relationships/image" Target="../media/image1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6.png"/><Relationship Id="rId11" Type="http://schemas.openxmlformats.org/officeDocument/2006/relationships/image" Target="../media/image121.svg"/><Relationship Id="rId5" Type="http://schemas.openxmlformats.org/officeDocument/2006/relationships/image" Target="../media/image106.png"/><Relationship Id="rId10" Type="http://schemas.openxmlformats.org/officeDocument/2006/relationships/image" Target="../media/image120.png"/><Relationship Id="rId4" Type="http://schemas.microsoft.com/office/2007/relationships/hdphoto" Target="../media/hdphoto3.wdp"/><Relationship Id="rId9" Type="http://schemas.openxmlformats.org/officeDocument/2006/relationships/image" Target="../media/image119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microsoft.com/office/2007/relationships/hdphoto" Target="../media/hdphoto5.wdp"/><Relationship Id="rId5" Type="http://schemas.openxmlformats.org/officeDocument/2006/relationships/image" Target="../media/image124.png"/><Relationship Id="rId4" Type="http://schemas.microsoft.com/office/2007/relationships/hdphoto" Target="../media/hdphoto4.wdp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26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sv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7" Type="http://schemas.microsoft.com/office/2007/relationships/hdphoto" Target="../media/hdphoto2.wdp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131.png"/><Relationship Id="rId4" Type="http://schemas.openxmlformats.org/officeDocument/2006/relationships/image" Target="../media/image129.sv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33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sv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7" Type="http://schemas.microsoft.com/office/2007/relationships/hdphoto" Target="../media/hdphoto2.wdp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129.svg"/><Relationship Id="rId4" Type="http://schemas.openxmlformats.org/officeDocument/2006/relationships/image" Target="../media/image128.png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27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svg"/><Relationship Id="rId5" Type="http://schemas.openxmlformats.org/officeDocument/2006/relationships/image" Target="../media/image128.png"/><Relationship Id="rId4" Type="http://schemas.openxmlformats.org/officeDocument/2006/relationships/image" Target="../media/image135.png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27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svg"/><Relationship Id="rId5" Type="http://schemas.openxmlformats.org/officeDocument/2006/relationships/image" Target="../media/image128.png"/><Relationship Id="rId4" Type="http://schemas.openxmlformats.org/officeDocument/2006/relationships/image" Target="../media/image13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svg"/><Relationship Id="rId5" Type="http://schemas.openxmlformats.org/officeDocument/2006/relationships/image" Target="../media/image128.png"/><Relationship Id="rId4" Type="http://schemas.openxmlformats.org/officeDocument/2006/relationships/image" Target="../media/image138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svg"/><Relationship Id="rId5" Type="http://schemas.openxmlformats.org/officeDocument/2006/relationships/image" Target="../media/image128.png"/><Relationship Id="rId4" Type="http://schemas.openxmlformats.org/officeDocument/2006/relationships/image" Target="../media/image14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1.png"/><Relationship Id="rId5" Type="http://schemas.openxmlformats.org/officeDocument/2006/relationships/image" Target="../media/image129.svg"/><Relationship Id="rId4" Type="http://schemas.openxmlformats.org/officeDocument/2006/relationships/image" Target="../media/image128.png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27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svg"/><Relationship Id="rId5" Type="http://schemas.openxmlformats.org/officeDocument/2006/relationships/image" Target="../media/image128.png"/><Relationship Id="rId4" Type="http://schemas.openxmlformats.org/officeDocument/2006/relationships/image" Target="../media/image142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jpeg"/><Relationship Id="rId3" Type="http://schemas.openxmlformats.org/officeDocument/2006/relationships/image" Target="../media/image128.png"/><Relationship Id="rId7" Type="http://schemas.openxmlformats.org/officeDocument/2006/relationships/image" Target="../media/image144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6" Type="http://schemas.microsoft.com/office/2007/relationships/hdphoto" Target="../media/hdphoto6.wdp"/><Relationship Id="rId5" Type="http://schemas.openxmlformats.org/officeDocument/2006/relationships/image" Target="../media/image143.png"/><Relationship Id="rId4" Type="http://schemas.openxmlformats.org/officeDocument/2006/relationships/image" Target="../media/image129.sv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sv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8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7.sv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hyperlink" Target="https://centrourbano.com/vivienda/van-50000-casas-interes-social-jalisco/amp/" TargetMode="External"/><Relationship Id="rId3" Type="http://schemas.openxmlformats.org/officeDocument/2006/relationships/hyperlink" Target="https://onuhabitat.org.mx/index.php/elementos-de-una-vivienda-adecuada" TargetMode="External"/><Relationship Id="rId7" Type="http://schemas.openxmlformats.org/officeDocument/2006/relationships/hyperlink" Target="https://www.gob.mx/cms/uploads/attachment/file/611488/Informe_anual_2021_mun_14089.pdf" TargetMode="External"/><Relationship Id="rId12" Type="http://schemas.openxmlformats.org/officeDocument/2006/relationships/image" Target="../media/image151.svg"/><Relationship Id="rId2" Type="http://schemas.openxmlformats.org/officeDocument/2006/relationships/hyperlink" Target="https://www.gob.mx/cms/uploads/attachment/file/645469/Diagn_stico_Fonagavip_E014_.pd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iieg.gob.mx/ns/wp-content/uploads/2021/10/IIEGVivTotalespormpioytasadecrec1950-2020.xlsx" TargetMode="External"/><Relationship Id="rId11" Type="http://schemas.openxmlformats.org/officeDocument/2006/relationships/image" Target="../media/image150.png"/><Relationship Id="rId5" Type="http://schemas.openxmlformats.org/officeDocument/2006/relationships/hyperlink" Target="https://www.meganoticias.mx/guadalajara/noticia/jalisco-con-deficit-de-280-mil-viviendascanadevi/74117" TargetMode="External"/><Relationship Id="rId10" Type="http://schemas.openxmlformats.org/officeDocument/2006/relationships/hyperlink" Target="https://www.gob.mx/conasami/prensa/la-brecha-salarial-de-genero-en-el-empleo-formal-ha-disminuido-de-2018-a-2021" TargetMode="External"/><Relationship Id="rId4" Type="http://schemas.openxmlformats.org/officeDocument/2006/relationships/hyperlink" Target="https://onuhabitat.org.mx/index.php/mujeres-y-vivienda-adecuada" TargetMode="External"/><Relationship Id="rId9" Type="http://schemas.openxmlformats.org/officeDocument/2006/relationships/hyperlink" Target="https://www.inegi.org.mx/app/tabulados/default.html?nc=6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8E89C07B-5210-AA0B-1011-31E91CD24E37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957" b="5229"/>
          <a:stretch/>
        </p:blipFill>
        <p:spPr bwMode="auto">
          <a:xfrm>
            <a:off x="1" y="0"/>
            <a:ext cx="9166450" cy="5357474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/>
          <p:nvPr/>
        </p:nvSpPr>
        <p:spPr>
          <a:xfrm>
            <a:off x="-6708" y="0"/>
            <a:ext cx="9144000" cy="5357474"/>
          </a:xfrm>
          <a:prstGeom prst="rect">
            <a:avLst/>
          </a:prstGeom>
          <a:solidFill>
            <a:srgbClr val="000000">
              <a:alpha val="4091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13"/>
          <p:cNvSpPr txBox="1"/>
          <p:nvPr/>
        </p:nvSpPr>
        <p:spPr>
          <a:xfrm>
            <a:off x="304142" y="2499224"/>
            <a:ext cx="8383880" cy="21236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-ES" sz="3000" b="1">
                <a:solidFill>
                  <a:schemeClr val="lt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   </a:t>
            </a:r>
            <a:endParaRPr lang="es-ES">
              <a:solidFill>
                <a:schemeClr val="lt1"/>
              </a:solidFill>
            </a:endParaRPr>
          </a:p>
          <a:p>
            <a:r>
              <a:rPr lang="es-ES" sz="2400" b="1">
                <a:solidFill>
                  <a:schemeClr val="lt1"/>
                </a:solidFill>
                <a:latin typeface="Raleway Medium"/>
                <a:ea typeface="Raleway ExtraLight"/>
                <a:cs typeface="Raleway ExtraLight"/>
                <a:sym typeface="Raleway"/>
              </a:rPr>
              <a:t>P R O D U C C I Ó N   S O C I A L   D E    V I V I E N D A   </a:t>
            </a:r>
            <a:endParaRPr lang="es-ES" sz="2400" b="1">
              <a:solidFill>
                <a:schemeClr val="lt1"/>
              </a:solidFill>
              <a:latin typeface="Raleway Medium"/>
              <a:ea typeface="Raleway ExtraLight"/>
              <a:cs typeface="Raleway ExtraLight"/>
            </a:endParaRPr>
          </a:p>
          <a:p>
            <a:r>
              <a:rPr lang="es-ES" sz="2400" b="1">
                <a:solidFill>
                  <a:schemeClr val="lt1"/>
                </a:solidFill>
                <a:latin typeface="Raleway Medium"/>
                <a:ea typeface="Raleway ExtraLight"/>
                <a:cs typeface="Raleway ExtraLight"/>
                <a:sym typeface="Raleway"/>
              </a:rPr>
              <a:t>E N   L A   R E G I Ó N   S U R   D E   J A L I S C O</a:t>
            </a:r>
            <a:endParaRPr lang="es-ES" sz="2400" b="1">
              <a:solidFill>
                <a:schemeClr val="lt1"/>
              </a:solidFill>
              <a:latin typeface="Raleway Medium"/>
              <a:ea typeface="Raleway ExtraLight"/>
              <a:cs typeface="Raleway ExtraLight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-ES" sz="2400" b="1">
              <a:solidFill>
                <a:schemeClr val="lt1"/>
              </a:solidFill>
              <a:latin typeface="Raleway Medium"/>
              <a:ea typeface="Raleway ExtraLight"/>
              <a:cs typeface="Raleway ExtraLight"/>
            </a:endParaRPr>
          </a:p>
          <a:p>
            <a:endParaRPr lang="es-ES" sz="2400" b="1">
              <a:solidFill>
                <a:schemeClr val="lt1"/>
              </a:solidFill>
              <a:latin typeface="Raleway Medium"/>
              <a:ea typeface="Raleway ExtraLight"/>
              <a:cs typeface="Raleway ExtraLight"/>
            </a:endParaRPr>
          </a:p>
        </p:txBody>
      </p:sp>
      <p:sp>
        <p:nvSpPr>
          <p:cNvPr id="57" name="Google Shape;57;p13"/>
          <p:cNvSpPr txBox="1"/>
          <p:nvPr/>
        </p:nvSpPr>
        <p:spPr>
          <a:xfrm>
            <a:off x="326592" y="3770490"/>
            <a:ext cx="4238700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  <a:buClr>
                <a:schemeClr val="dk1"/>
              </a:buClr>
              <a:buSzPts val="1100"/>
            </a:pPr>
            <a:r>
              <a:rPr lang="es" sz="900" spc="3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TECHALUTA, JALISCO</a:t>
            </a:r>
            <a:endParaRPr lang="es-ES" sz="1200" spc="300">
              <a:solidFill>
                <a:schemeClr val="lt1"/>
              </a:solidFill>
              <a:latin typeface="Raleway ExtraLight"/>
              <a:ea typeface="Raleway ExtraLight"/>
              <a:cs typeface="Raleway ExtraLight"/>
            </a:endParaRPr>
          </a:p>
        </p:txBody>
      </p:sp>
      <p:sp>
        <p:nvSpPr>
          <p:cNvPr id="58" name="Google Shape;58;p13"/>
          <p:cNvSpPr txBox="1"/>
          <p:nvPr/>
        </p:nvSpPr>
        <p:spPr>
          <a:xfrm>
            <a:off x="330100" y="4155805"/>
            <a:ext cx="1431525" cy="9279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ARQUITECTURA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Fernanda Pasta</a:t>
            </a: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Rebeca Álvarez</a:t>
            </a: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>
              <a:lnSpc>
                <a:spcPct val="114999"/>
              </a:lnSpc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</a:rPr>
              <a:t>Luciana Gómez</a:t>
            </a:r>
          </a:p>
          <a:p>
            <a:pPr>
              <a:lnSpc>
                <a:spcPct val="114999"/>
              </a:lnSpc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</a:rPr>
              <a:t>Karina Tejeda </a:t>
            </a:r>
          </a:p>
          <a:p>
            <a:pPr>
              <a:lnSpc>
                <a:spcPct val="114999"/>
              </a:lnSpc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</a:rPr>
              <a:t>Diego Vásquez</a:t>
            </a:r>
          </a:p>
        </p:txBody>
      </p:sp>
      <p:sp>
        <p:nvSpPr>
          <p:cNvPr id="59" name="Google Shape;59;p13"/>
          <p:cNvSpPr txBox="1"/>
          <p:nvPr/>
        </p:nvSpPr>
        <p:spPr>
          <a:xfrm>
            <a:off x="3544828" y="4155805"/>
            <a:ext cx="3733500" cy="14234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PAP, Hacienda Barrio, Construyamos junto con la gente.</a:t>
            </a: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Asesores: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Mtro. Arq. Gerardo Cano</a:t>
            </a: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Dra. Susana Larios</a:t>
            </a: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>
              <a:lnSpc>
                <a:spcPct val="115000"/>
              </a:lnSpc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13 julio 2022</a:t>
            </a: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ITESO, Universidad Jesuita de Guadalajara</a:t>
            </a: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-MX" sz="700">
              <a:solidFill>
                <a:srgbClr val="FFFFFF"/>
              </a:solidFill>
              <a:latin typeface="Raleway Light"/>
              <a:ea typeface="Raleway Medium"/>
              <a:cs typeface="Raleway Medium"/>
            </a:endParaRPr>
          </a:p>
        </p:txBody>
      </p:sp>
      <p:pic>
        <p:nvPicPr>
          <p:cNvPr id="60" name="Google Shape;60;p13"/>
          <p:cNvPicPr preferRelativeResize="0"/>
          <p:nvPr/>
        </p:nvPicPr>
        <p:blipFill rotWithShape="1">
          <a:blip r:embed="rId4">
            <a:alphaModFix/>
          </a:blip>
          <a:srcRect l="20878" t="17699" r="16668" b="16649"/>
          <a:stretch/>
        </p:blipFill>
        <p:spPr>
          <a:xfrm>
            <a:off x="8515286" y="4389414"/>
            <a:ext cx="452428" cy="620809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58;p13">
            <a:extLst>
              <a:ext uri="{FF2B5EF4-FFF2-40B4-BE49-F238E27FC236}">
                <a16:creationId xmlns:a16="http://schemas.microsoft.com/office/drawing/2014/main" id="{3295B15C-3BE5-8373-BEA8-A395CA1A0134}"/>
              </a:ext>
            </a:extLst>
          </p:cNvPr>
          <p:cNvSpPr txBox="1"/>
          <p:nvPr/>
        </p:nvSpPr>
        <p:spPr>
          <a:xfrm>
            <a:off x="1915193" y="4155805"/>
            <a:ext cx="2492400" cy="6801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  <a:sym typeface="Raleway Medium"/>
              </a:rPr>
              <a:t>INGENIERÍA CIVIL</a:t>
            </a:r>
          </a:p>
          <a:p>
            <a:pPr>
              <a:lnSpc>
                <a:spcPct val="115000"/>
              </a:lnSpc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</a:rPr>
              <a:t>Cuauhtémoc Ahumada</a:t>
            </a:r>
          </a:p>
          <a:p>
            <a:pPr>
              <a:lnSpc>
                <a:spcPct val="114999"/>
              </a:lnSpc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</a:rPr>
              <a:t>Fernanda Sánchez</a:t>
            </a:r>
          </a:p>
          <a:p>
            <a:pPr>
              <a:lnSpc>
                <a:spcPct val="114999"/>
              </a:lnSpc>
            </a:pPr>
            <a:r>
              <a:rPr lang="es-MX" sz="700">
                <a:solidFill>
                  <a:srgbClr val="FFFFFF"/>
                </a:solidFill>
                <a:latin typeface="Raleway Light"/>
                <a:ea typeface="Raleway Medium"/>
                <a:cs typeface="Raleway Medium"/>
              </a:rPr>
              <a:t>Alejandro Espinosa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B9F6A2DB-7B11-149D-4B68-EE758D2E961D}"/>
              </a:ext>
            </a:extLst>
          </p:cNvPr>
          <p:cNvSpPr/>
          <p:nvPr/>
        </p:nvSpPr>
        <p:spPr>
          <a:xfrm>
            <a:off x="0" y="0"/>
            <a:ext cx="7660888" cy="51435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>
              <a:solidFill>
                <a:sysClr val="windowText" lastClr="000000"/>
              </a:solidFill>
            </a:endParaRPr>
          </a:p>
        </p:txBody>
      </p:sp>
      <p:sp>
        <p:nvSpPr>
          <p:cNvPr id="66" name="Google Shape;66;p14"/>
          <p:cNvSpPr txBox="1"/>
          <p:nvPr/>
        </p:nvSpPr>
        <p:spPr>
          <a:xfrm>
            <a:off x="4964861" y="78150"/>
            <a:ext cx="3385800" cy="24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r"/>
            <a:r>
              <a:rPr lang="es" sz="5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Í N D I C</a:t>
            </a:r>
            <a:r>
              <a:rPr lang="es" sz="5000" b="1">
                <a:solidFill>
                  <a:srgbClr val="6D766E"/>
                </a:solidFill>
                <a:latin typeface="Raleway"/>
                <a:ea typeface="Raleway"/>
                <a:cs typeface="Raleway"/>
                <a:sym typeface="Raleway"/>
              </a:rPr>
              <a:t> </a:t>
            </a:r>
            <a:r>
              <a:rPr lang="es-ES" sz="5000" b="1">
                <a:solidFill>
                  <a:srgbClr val="8DA592"/>
                </a:solidFill>
                <a:latin typeface="Raleway"/>
                <a:ea typeface="Raleway"/>
                <a:cs typeface="Raleway"/>
                <a:sym typeface="Raleway"/>
              </a:rPr>
              <a:t>E</a:t>
            </a:r>
            <a:r>
              <a:rPr lang="es-ES" sz="5000" b="1">
                <a:solidFill>
                  <a:srgbClr val="A0B8B8"/>
                </a:solidFill>
                <a:latin typeface="Raleway"/>
                <a:ea typeface="Raleway"/>
                <a:cs typeface="Raleway"/>
                <a:sym typeface="Raleway"/>
              </a:rPr>
              <a:t> </a:t>
            </a:r>
            <a:endParaRPr lang="es-ES" sz="5000" b="1">
              <a:solidFill>
                <a:srgbClr val="8BA98D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7" name="Google Shape;67;p14"/>
          <p:cNvSpPr txBox="1"/>
          <p:nvPr/>
        </p:nvSpPr>
        <p:spPr>
          <a:xfrm>
            <a:off x="5152134" y="799001"/>
            <a:ext cx="3686100" cy="338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00">
                <a:solidFill>
                  <a:schemeClr val="lt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T E C H A L U T A</a:t>
            </a:r>
            <a:r>
              <a:rPr lang="es-MX" sz="1000">
                <a:solidFill>
                  <a:schemeClr val="lt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 </a:t>
            </a:r>
            <a:endParaRPr lang="es-MX" sz="1000" b="1">
              <a:solidFill>
                <a:schemeClr val="lt1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69" name="Google Shape;69;p14"/>
          <p:cNvSpPr txBox="1"/>
          <p:nvPr/>
        </p:nvSpPr>
        <p:spPr>
          <a:xfrm>
            <a:off x="2645199" y="1560504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01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70" name="Google Shape;70;p14"/>
          <p:cNvSpPr txBox="1"/>
          <p:nvPr/>
        </p:nvSpPr>
        <p:spPr>
          <a:xfrm>
            <a:off x="4772524" y="1560504"/>
            <a:ext cx="1008600" cy="800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02</a:t>
            </a:r>
            <a:endParaRPr lang="es-ES" sz="4000" b="1">
              <a:solidFill>
                <a:schemeClr val="lt1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75" name="Google Shape;75;p14"/>
          <p:cNvSpPr/>
          <p:nvPr/>
        </p:nvSpPr>
        <p:spPr>
          <a:xfrm>
            <a:off x="2921249" y="2355254"/>
            <a:ext cx="276300" cy="52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14"/>
          <p:cNvSpPr/>
          <p:nvPr/>
        </p:nvSpPr>
        <p:spPr>
          <a:xfrm>
            <a:off x="5035849" y="2355254"/>
            <a:ext cx="276300" cy="52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4"/>
          <p:cNvSpPr txBox="1"/>
          <p:nvPr/>
        </p:nvSpPr>
        <p:spPr>
          <a:xfrm>
            <a:off x="2274149" y="2524879"/>
            <a:ext cx="1570500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BR" sz="900" b="1" spc="3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CONTEXTO</a:t>
            </a:r>
          </a:p>
        </p:txBody>
      </p:sp>
      <p:sp>
        <p:nvSpPr>
          <p:cNvPr id="83" name="Google Shape;83;p14"/>
          <p:cNvSpPr txBox="1"/>
          <p:nvPr/>
        </p:nvSpPr>
        <p:spPr>
          <a:xfrm>
            <a:off x="380112" y="2524879"/>
            <a:ext cx="1570500" cy="7386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 b="1" spc="3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INTRODUCCIÓN</a:t>
            </a:r>
            <a:r>
              <a:rPr lang="es-MX" sz="9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  </a:t>
            </a:r>
            <a:endParaRPr sz="9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88" name="Google Shape;88;p14"/>
          <p:cNvSpPr txBox="1"/>
          <p:nvPr/>
        </p:nvSpPr>
        <p:spPr>
          <a:xfrm>
            <a:off x="4437503" y="2524879"/>
            <a:ext cx="1378788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900">
                <a:solidFill>
                  <a:schemeClr val="lt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 </a:t>
            </a:r>
            <a:r>
              <a:rPr lang="es-MX" sz="900" b="1" spc="300">
                <a:solidFill>
                  <a:schemeClr val="lt1"/>
                </a:solidFill>
                <a:latin typeface="Raleway"/>
                <a:ea typeface="Raleway ExtraLight"/>
                <a:cs typeface="Raleway ExtraLight"/>
                <a:sym typeface="Raleway"/>
              </a:rPr>
              <a:t>DESARROLLO</a:t>
            </a:r>
            <a:endParaRPr sz="900" spc="3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29" name="Google Shape;71;p14">
            <a:extLst>
              <a:ext uri="{FF2B5EF4-FFF2-40B4-BE49-F238E27FC236}">
                <a16:creationId xmlns:a16="http://schemas.microsoft.com/office/drawing/2014/main" id="{8849EB33-7785-493B-8751-0AB000D30005}"/>
              </a:ext>
            </a:extLst>
          </p:cNvPr>
          <p:cNvSpPr txBox="1"/>
          <p:nvPr/>
        </p:nvSpPr>
        <p:spPr>
          <a:xfrm>
            <a:off x="726122" y="2980437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03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30" name="Google Shape;77;p14">
            <a:extLst>
              <a:ext uri="{FF2B5EF4-FFF2-40B4-BE49-F238E27FC236}">
                <a16:creationId xmlns:a16="http://schemas.microsoft.com/office/drawing/2014/main" id="{E3F8B81D-D3D4-4E05-A4D4-0197D8C5DC83}"/>
              </a:ext>
            </a:extLst>
          </p:cNvPr>
          <p:cNvSpPr/>
          <p:nvPr/>
        </p:nvSpPr>
        <p:spPr>
          <a:xfrm>
            <a:off x="966172" y="3775187"/>
            <a:ext cx="276300" cy="52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84;p14">
            <a:extLst>
              <a:ext uri="{FF2B5EF4-FFF2-40B4-BE49-F238E27FC236}">
                <a16:creationId xmlns:a16="http://schemas.microsoft.com/office/drawing/2014/main" id="{357D38BD-B53E-4C29-B631-19E804D51324}"/>
              </a:ext>
            </a:extLst>
          </p:cNvPr>
          <p:cNvSpPr txBox="1"/>
          <p:nvPr/>
        </p:nvSpPr>
        <p:spPr>
          <a:xfrm>
            <a:off x="419710" y="3944812"/>
            <a:ext cx="1494600" cy="7386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 spc="300">
                <a:solidFill>
                  <a:schemeClr val="lt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RESULTADOS</a:t>
            </a:r>
            <a:endParaRPr sz="900" spc="3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 b="1" spc="3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DEL PROYECTO</a:t>
            </a:r>
            <a:endParaRPr sz="9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32" name="Google Shape;75;p14">
            <a:extLst>
              <a:ext uri="{FF2B5EF4-FFF2-40B4-BE49-F238E27FC236}">
                <a16:creationId xmlns:a16="http://schemas.microsoft.com/office/drawing/2014/main" id="{C8507849-7738-9A8B-1C17-D412A0A668A5}"/>
              </a:ext>
            </a:extLst>
          </p:cNvPr>
          <p:cNvSpPr/>
          <p:nvPr/>
        </p:nvSpPr>
        <p:spPr>
          <a:xfrm>
            <a:off x="986548" y="2355254"/>
            <a:ext cx="276300" cy="52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69;p14">
            <a:extLst>
              <a:ext uri="{FF2B5EF4-FFF2-40B4-BE49-F238E27FC236}">
                <a16:creationId xmlns:a16="http://schemas.microsoft.com/office/drawing/2014/main" id="{62B14D8F-9F46-FBE5-9CB2-6300D3216BE9}"/>
              </a:ext>
            </a:extLst>
          </p:cNvPr>
          <p:cNvSpPr txBox="1"/>
          <p:nvPr/>
        </p:nvSpPr>
        <p:spPr>
          <a:xfrm>
            <a:off x="2667672" y="2965139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04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7" name="Google Shape;70;p14">
            <a:extLst>
              <a:ext uri="{FF2B5EF4-FFF2-40B4-BE49-F238E27FC236}">
                <a16:creationId xmlns:a16="http://schemas.microsoft.com/office/drawing/2014/main" id="{5FB02631-8FC0-0B90-594C-6B27C001F517}"/>
              </a:ext>
            </a:extLst>
          </p:cNvPr>
          <p:cNvSpPr txBox="1"/>
          <p:nvPr/>
        </p:nvSpPr>
        <p:spPr>
          <a:xfrm>
            <a:off x="4794997" y="2965139"/>
            <a:ext cx="1008600" cy="800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05</a:t>
            </a:r>
            <a:endParaRPr lang="es-ES" sz="4000" b="1">
              <a:solidFill>
                <a:schemeClr val="lt1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18" name="Google Shape;75;p14">
            <a:extLst>
              <a:ext uri="{FF2B5EF4-FFF2-40B4-BE49-F238E27FC236}">
                <a16:creationId xmlns:a16="http://schemas.microsoft.com/office/drawing/2014/main" id="{FDAFAC5B-0243-F98B-6E94-C41813D51AB2}"/>
              </a:ext>
            </a:extLst>
          </p:cNvPr>
          <p:cNvSpPr/>
          <p:nvPr/>
        </p:nvSpPr>
        <p:spPr>
          <a:xfrm>
            <a:off x="2943722" y="3759889"/>
            <a:ext cx="276300" cy="52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76;p14">
            <a:extLst>
              <a:ext uri="{FF2B5EF4-FFF2-40B4-BE49-F238E27FC236}">
                <a16:creationId xmlns:a16="http://schemas.microsoft.com/office/drawing/2014/main" id="{86594EEC-66AD-C79D-8830-1004EF55846D}"/>
              </a:ext>
            </a:extLst>
          </p:cNvPr>
          <p:cNvSpPr/>
          <p:nvPr/>
        </p:nvSpPr>
        <p:spPr>
          <a:xfrm>
            <a:off x="5058322" y="3759889"/>
            <a:ext cx="276300" cy="52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80;p14">
            <a:extLst>
              <a:ext uri="{FF2B5EF4-FFF2-40B4-BE49-F238E27FC236}">
                <a16:creationId xmlns:a16="http://schemas.microsoft.com/office/drawing/2014/main" id="{CF8BD68F-5145-DE5D-D0F2-FA0DF312461B}"/>
              </a:ext>
            </a:extLst>
          </p:cNvPr>
          <p:cNvSpPr txBox="1"/>
          <p:nvPr/>
        </p:nvSpPr>
        <p:spPr>
          <a:xfrm>
            <a:off x="2296622" y="3929514"/>
            <a:ext cx="1570500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BR" sz="900" b="1" spc="3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CONCLUSIONES</a:t>
            </a:r>
          </a:p>
        </p:txBody>
      </p:sp>
      <p:sp>
        <p:nvSpPr>
          <p:cNvPr id="21" name="Google Shape;88;p14">
            <a:extLst>
              <a:ext uri="{FF2B5EF4-FFF2-40B4-BE49-F238E27FC236}">
                <a16:creationId xmlns:a16="http://schemas.microsoft.com/office/drawing/2014/main" id="{92F632D8-899C-35D2-F385-05F1B07F9EF7}"/>
              </a:ext>
            </a:extLst>
          </p:cNvPr>
          <p:cNvSpPr txBox="1"/>
          <p:nvPr/>
        </p:nvSpPr>
        <p:spPr>
          <a:xfrm>
            <a:off x="4459975" y="3929514"/>
            <a:ext cx="1494599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900">
                <a:solidFill>
                  <a:schemeClr val="lt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 </a:t>
            </a:r>
            <a:r>
              <a:rPr lang="es-MX" sz="900" b="1" spc="300">
                <a:solidFill>
                  <a:schemeClr val="lt1"/>
                </a:solidFill>
                <a:latin typeface="Raleway"/>
                <a:ea typeface="Raleway ExtraLight"/>
                <a:cs typeface="Raleway ExtraLight"/>
                <a:sym typeface="Raleway"/>
              </a:rPr>
              <a:t>SEGUIMIENTO</a:t>
            </a:r>
            <a:endParaRPr sz="900" spc="3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0"/>
          <p:cNvSpPr txBox="1"/>
          <p:nvPr/>
        </p:nvSpPr>
        <p:spPr>
          <a:xfrm>
            <a:off x="6328391" y="319514"/>
            <a:ext cx="2184252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PROBLEMÁTICA</a:t>
            </a:r>
          </a:p>
        </p:txBody>
      </p:sp>
      <p:sp>
        <p:nvSpPr>
          <p:cNvPr id="168" name="Google Shape;168;p20"/>
          <p:cNvSpPr/>
          <p:nvPr/>
        </p:nvSpPr>
        <p:spPr>
          <a:xfrm>
            <a:off x="8594100" y="282133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8594100" y="282133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Historia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698272" y="368197"/>
            <a:ext cx="364271" cy="364271"/>
          </a:xfrm>
          <a:prstGeom prst="rect">
            <a:avLst/>
          </a:prstGeom>
        </p:spPr>
      </p:pic>
      <p:sp>
        <p:nvSpPr>
          <p:cNvPr id="34" name="Google Shape;172;p20">
            <a:extLst>
              <a:ext uri="{FF2B5EF4-FFF2-40B4-BE49-F238E27FC236}">
                <a16:creationId xmlns:a16="http://schemas.microsoft.com/office/drawing/2014/main" id="{4A80E2DC-F7C3-4D0C-BE02-1CB09538295E}"/>
              </a:ext>
            </a:extLst>
          </p:cNvPr>
          <p:cNvSpPr txBox="1"/>
          <p:nvPr/>
        </p:nvSpPr>
        <p:spPr>
          <a:xfrm>
            <a:off x="4708549" y="1759038"/>
            <a:ext cx="3613755" cy="2608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La falta de vivienda adecuada en el país existe debido a diversos factores: la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falta de accesibilidad al suelo 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para sectores vulnerables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y la poca regularización 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de la vivienda.</a:t>
            </a: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  <a:sym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La ineficacia de este proceso implica un crecimiento desordenado y sin servicios que da como resultado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viviendas no adecuadas. </a:t>
            </a:r>
          </a:p>
          <a:p>
            <a:pPr algn="just"/>
            <a:endParaRPr lang="es-MX" sz="1050" b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  <a:sym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Además, la relación entre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la poca capacidad adquisitiva 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de amplios sectores del país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vs los altos precios de una vivienda y costos de vida. 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Los salarios no aumentan en proporción a los gastos.</a:t>
            </a:r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5D35AEB0-BD92-EE82-B521-A2490BDD9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856037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Google Shape;172;p20">
            <a:extLst>
              <a:ext uri="{FF2B5EF4-FFF2-40B4-BE49-F238E27FC236}">
                <a16:creationId xmlns:a16="http://schemas.microsoft.com/office/drawing/2014/main" id="{FA01DAAF-F282-1B2C-63A9-DF4A2A6C5742}"/>
              </a:ext>
            </a:extLst>
          </p:cNvPr>
          <p:cNvSpPr txBox="1"/>
          <p:nvPr/>
        </p:nvSpPr>
        <p:spPr>
          <a:xfrm>
            <a:off x="32056" y="4820365"/>
            <a:ext cx="3866951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ángulo 34">
            <a:extLst>
              <a:ext uri="{FF2B5EF4-FFF2-40B4-BE49-F238E27FC236}">
                <a16:creationId xmlns:a16="http://schemas.microsoft.com/office/drawing/2014/main" id="{9AEC49C8-56F4-AA19-EABF-B0EDC3ED6C21}"/>
              </a:ext>
            </a:extLst>
          </p:cNvPr>
          <p:cNvSpPr/>
          <p:nvPr/>
        </p:nvSpPr>
        <p:spPr>
          <a:xfrm>
            <a:off x="2932015" y="492770"/>
            <a:ext cx="685760" cy="465073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Google Shape;172;p20">
            <a:extLst>
              <a:ext uri="{FF2B5EF4-FFF2-40B4-BE49-F238E27FC236}">
                <a16:creationId xmlns:a16="http://schemas.microsoft.com/office/drawing/2014/main" id="{321F5D9D-B37D-F21E-7E6D-61DADC9C2BBF}"/>
              </a:ext>
            </a:extLst>
          </p:cNvPr>
          <p:cNvSpPr txBox="1"/>
          <p:nvPr/>
        </p:nvSpPr>
        <p:spPr>
          <a:xfrm>
            <a:off x="3701041" y="583820"/>
            <a:ext cx="4926442" cy="43857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-ES" sz="1050">
                <a:latin typeface="Raleway"/>
                <a:ea typeface="Raleway"/>
              </a:rPr>
              <a:t>Protección jurídica ante desalojo forzoso, hostigamiento y amenazas.</a:t>
            </a:r>
          </a:p>
          <a:p>
            <a:endParaRPr lang="es-ES" sz="1050">
              <a:latin typeface="Raleway" pitchFamily="2" charset="0"/>
              <a:ea typeface="Raleway"/>
            </a:endParaRPr>
          </a:p>
          <a:p>
            <a:endParaRPr lang="es-ES" sz="1050">
              <a:latin typeface="Raleway" pitchFamily="2" charset="0"/>
              <a:ea typeface="Raleway"/>
            </a:endParaRPr>
          </a:p>
          <a:p>
            <a:endParaRPr lang="es-ES" sz="1050">
              <a:latin typeface="Raleway" pitchFamily="2" charset="0"/>
              <a:ea typeface="Raleway"/>
            </a:endParaRPr>
          </a:p>
          <a:p>
            <a:r>
              <a:rPr lang="es-ES" sz="1050">
                <a:latin typeface="Raleway"/>
              </a:rPr>
              <a:t>Acceso a agua potable, alumbrado, instalaciones adecuadas y energía.</a:t>
            </a:r>
          </a:p>
          <a:p>
            <a:endParaRPr lang="es-ES" sz="1050">
              <a:latin typeface="Raleway" pitchFamily="2" charset="0"/>
            </a:endParaRPr>
          </a:p>
          <a:p>
            <a:endParaRPr lang="es-ES" sz="1050">
              <a:latin typeface="Raleway" pitchFamily="2" charset="0"/>
            </a:endParaRPr>
          </a:p>
          <a:p>
            <a:endParaRPr lang="es-ES" sz="1050">
              <a:latin typeface="Raleway" pitchFamily="2" charset="0"/>
            </a:endParaRPr>
          </a:p>
          <a:p>
            <a:r>
              <a:rPr lang="es-ES" sz="1050">
                <a:latin typeface="Raleway"/>
              </a:rPr>
              <a:t>Costo accesible sin poner en peligro el acceso a otros satisfactores básicos.</a:t>
            </a:r>
          </a:p>
          <a:p>
            <a:endParaRPr lang="es-ES" sz="1050">
              <a:latin typeface="Raleway" pitchFamily="2" charset="0"/>
            </a:endParaRPr>
          </a:p>
          <a:p>
            <a:endParaRPr lang="es-ES" sz="1050">
              <a:latin typeface="Raleway" pitchFamily="2" charset="0"/>
            </a:endParaRPr>
          </a:p>
          <a:p>
            <a:endParaRPr lang="es-ES" sz="1050">
              <a:latin typeface="Raleway"/>
              <a:ea typeface="Raleway"/>
            </a:endParaRPr>
          </a:p>
          <a:p>
            <a:r>
              <a:rPr lang="es-ES" sz="1050">
                <a:latin typeface="Raleway"/>
                <a:ea typeface="Raleway"/>
              </a:rPr>
              <a:t>Seguridad ante el frío, lluvias, calor, humedad, viento y riesgos a la salud.</a:t>
            </a:r>
            <a:endParaRPr lang="es-ES">
              <a:latin typeface="Raleway"/>
            </a:endParaRPr>
          </a:p>
          <a:p>
            <a:endParaRPr lang="es-ES" sz="1050">
              <a:latin typeface="Raleway" pitchFamily="2" charset="0"/>
              <a:ea typeface="Raleway"/>
            </a:endParaRPr>
          </a:p>
          <a:p>
            <a:endParaRPr lang="es-ES" sz="1050">
              <a:latin typeface="Raleway" pitchFamily="2" charset="0"/>
              <a:ea typeface="Raleway"/>
            </a:endParaRPr>
          </a:p>
          <a:p>
            <a:endParaRPr lang="es-ES" sz="1050">
              <a:latin typeface="Raleway" pitchFamily="2" charset="0"/>
              <a:ea typeface="Raleway"/>
            </a:endParaRPr>
          </a:p>
          <a:p>
            <a:r>
              <a:rPr lang="es-ES" sz="1050">
                <a:latin typeface="Raleway"/>
              </a:rPr>
              <a:t>Diseño que considera las necesidades de grupos marginados, desfavorecidos y con discapacidad física.</a:t>
            </a:r>
          </a:p>
          <a:p>
            <a:endParaRPr lang="es-MX" sz="1050">
              <a:latin typeface="Raleway" pitchFamily="2" charset="0"/>
            </a:endParaRPr>
          </a:p>
          <a:p>
            <a:endParaRPr lang="es-MX" sz="1050">
              <a:latin typeface="Raleway" pitchFamily="2" charset="0"/>
            </a:endParaRPr>
          </a:p>
          <a:p>
            <a:r>
              <a:rPr lang="es-ES" sz="1050">
                <a:latin typeface="Raleway"/>
              </a:rPr>
              <a:t>Toma en cuenta la expresión cultural de la zona en la que se encuentra.</a:t>
            </a:r>
          </a:p>
          <a:p>
            <a:endParaRPr lang="es-ES" sz="1050">
              <a:latin typeface="Raleway" pitchFamily="2" charset="0"/>
            </a:endParaRPr>
          </a:p>
          <a:p>
            <a:endParaRPr lang="es-ES" sz="1050">
              <a:latin typeface="Raleway" pitchFamily="2" charset="0"/>
            </a:endParaRPr>
          </a:p>
          <a:p>
            <a:endParaRPr lang="es-ES" sz="1050">
              <a:latin typeface="Raleway" pitchFamily="2" charset="0"/>
            </a:endParaRPr>
          </a:p>
          <a:p>
            <a:r>
              <a:rPr lang="es-ES" sz="1050">
                <a:latin typeface="Raleway"/>
              </a:rPr>
              <a:t>Localización que cuente con servicios cercanos (hospital, escuelas, empleo, etc.).</a:t>
            </a:r>
            <a:endParaRPr lang="es-MX" sz="1050">
              <a:latin typeface="Raleway"/>
            </a:endParaRPr>
          </a:p>
        </p:txBody>
      </p:sp>
      <p:pic>
        <p:nvPicPr>
          <p:cNvPr id="11" name="Gráfico 6" descr="Contrato con relleno sólido">
            <a:extLst>
              <a:ext uri="{FF2B5EF4-FFF2-40B4-BE49-F238E27FC236}">
                <a16:creationId xmlns:a16="http://schemas.microsoft.com/office/drawing/2014/main" id="{228393BE-6899-AB37-09CA-629DC6FD9D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90824" y="600882"/>
            <a:ext cx="379567" cy="382620"/>
          </a:xfrm>
          <a:prstGeom prst="rect">
            <a:avLst/>
          </a:prstGeom>
        </p:spPr>
      </p:pic>
      <p:pic>
        <p:nvPicPr>
          <p:cNvPr id="13" name="Gráfico 8" descr="Grifo con fugas con relleno sólido">
            <a:extLst>
              <a:ext uri="{FF2B5EF4-FFF2-40B4-BE49-F238E27FC236}">
                <a16:creationId xmlns:a16="http://schemas.microsoft.com/office/drawing/2014/main" id="{1A4BCAAB-A70E-1CD3-8A9A-E582F893C1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11092" y="1227721"/>
            <a:ext cx="526012" cy="520944"/>
          </a:xfrm>
          <a:prstGeom prst="rect">
            <a:avLst/>
          </a:prstGeom>
        </p:spPr>
      </p:pic>
      <p:pic>
        <p:nvPicPr>
          <p:cNvPr id="15" name="Gráfico 12" descr="Monedas con relleno sólido">
            <a:extLst>
              <a:ext uri="{FF2B5EF4-FFF2-40B4-BE49-F238E27FC236}">
                <a16:creationId xmlns:a16="http://schemas.microsoft.com/office/drawing/2014/main" id="{1DC78B4A-C756-ADC0-E12E-5EB47B589F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23865" y="1891385"/>
            <a:ext cx="378498" cy="351968"/>
          </a:xfrm>
          <a:prstGeom prst="rect">
            <a:avLst/>
          </a:prstGeom>
        </p:spPr>
      </p:pic>
      <p:pic>
        <p:nvPicPr>
          <p:cNvPr id="25" name="Gráfico 3" descr="Persona en silla de ruedas con relleno sólido">
            <a:extLst>
              <a:ext uri="{FF2B5EF4-FFF2-40B4-BE49-F238E27FC236}">
                <a16:creationId xmlns:a16="http://schemas.microsoft.com/office/drawing/2014/main" id="{E4CC2367-5276-B7AE-1321-35DC6D925C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80562" y="3088198"/>
            <a:ext cx="478634" cy="470494"/>
          </a:xfrm>
          <a:prstGeom prst="rect">
            <a:avLst/>
          </a:prstGeom>
        </p:spPr>
      </p:pic>
      <p:pic>
        <p:nvPicPr>
          <p:cNvPr id="27" name="Gráfico 4" descr="Escena suburbana con relleno sólido">
            <a:extLst>
              <a:ext uri="{FF2B5EF4-FFF2-40B4-BE49-F238E27FC236}">
                <a16:creationId xmlns:a16="http://schemas.microsoft.com/office/drawing/2014/main" id="{0EDA5470-FEB8-5CDF-0F0D-E67AC395C55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090824" y="2434416"/>
            <a:ext cx="437361" cy="470494"/>
          </a:xfrm>
          <a:prstGeom prst="rect">
            <a:avLst/>
          </a:prstGeom>
        </p:spPr>
      </p:pic>
      <p:pic>
        <p:nvPicPr>
          <p:cNvPr id="29" name="Gráfico 6" descr="Puntos cardinales con relleno sólido">
            <a:extLst>
              <a:ext uri="{FF2B5EF4-FFF2-40B4-BE49-F238E27FC236}">
                <a16:creationId xmlns:a16="http://schemas.microsoft.com/office/drawing/2014/main" id="{AA3AA99C-A4B3-3E31-1BD7-E2D1D151007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050212" y="4359502"/>
            <a:ext cx="445397" cy="428526"/>
          </a:xfrm>
          <a:prstGeom prst="rect">
            <a:avLst/>
          </a:prstGeom>
        </p:spPr>
      </p:pic>
      <p:pic>
        <p:nvPicPr>
          <p:cNvPr id="31" name="Gráfico 6" descr="Agricultura con relleno sólido">
            <a:extLst>
              <a:ext uri="{FF2B5EF4-FFF2-40B4-BE49-F238E27FC236}">
                <a16:creationId xmlns:a16="http://schemas.microsoft.com/office/drawing/2014/main" id="{7C2B666D-D0A0-ED0B-A1B5-85C6BC30519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051399" y="3722151"/>
            <a:ext cx="445397" cy="445397"/>
          </a:xfrm>
          <a:prstGeom prst="rect">
            <a:avLst/>
          </a:prstGeom>
        </p:spPr>
      </p:pic>
      <p:sp>
        <p:nvSpPr>
          <p:cNvPr id="33" name="Google Shape;144;p18">
            <a:extLst>
              <a:ext uri="{FF2B5EF4-FFF2-40B4-BE49-F238E27FC236}">
                <a16:creationId xmlns:a16="http://schemas.microsoft.com/office/drawing/2014/main" id="{376AFF4C-3E47-5733-A6DD-3BAE144F080E}"/>
              </a:ext>
            </a:extLst>
          </p:cNvPr>
          <p:cNvSpPr txBox="1"/>
          <p:nvPr/>
        </p:nvSpPr>
        <p:spPr>
          <a:xfrm>
            <a:off x="0" y="-43105"/>
            <a:ext cx="5198990" cy="507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s" b="1">
                <a:solidFill>
                  <a:schemeClr val="tx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PRINCIPIOS DE LA VIVIENDA ADECUADA</a:t>
            </a:r>
            <a:endParaRPr lang="es-ES" b="1">
              <a:solidFill>
                <a:schemeClr val="tx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6C73FFEC-31B4-55B2-6D54-7C4FFE44B00D}"/>
              </a:ext>
            </a:extLst>
          </p:cNvPr>
          <p:cNvSpPr txBox="1"/>
          <p:nvPr/>
        </p:nvSpPr>
        <p:spPr>
          <a:xfrm>
            <a:off x="208430" y="584210"/>
            <a:ext cx="2620846" cy="4293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s-MX" sz="1050" b="1">
                <a:solidFill>
                  <a:schemeClr val="tx1"/>
                </a:solidFill>
                <a:latin typeface="Raleway" pitchFamily="2" charset="0"/>
              </a:rPr>
              <a:t>SEGURIDAD Y TENENCIA DEL SUELO</a:t>
            </a: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r>
              <a:rPr lang="es-MX" sz="1050" b="1">
                <a:solidFill>
                  <a:schemeClr val="tx1"/>
                </a:solidFill>
                <a:latin typeface="Raleway" pitchFamily="2" charset="0"/>
              </a:rPr>
              <a:t>DISPONIBILIDAD DE SERVICIOS</a:t>
            </a: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r>
              <a:rPr lang="es-MX" sz="1050" b="1">
                <a:solidFill>
                  <a:schemeClr val="tx1"/>
                </a:solidFill>
                <a:latin typeface="Raleway" pitchFamily="2" charset="0"/>
              </a:rPr>
              <a:t>ASEQUIBILIDAD</a:t>
            </a: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r>
              <a:rPr lang="es-MX" sz="1050" b="1">
                <a:solidFill>
                  <a:schemeClr val="tx1"/>
                </a:solidFill>
                <a:latin typeface="Raleway" pitchFamily="2" charset="0"/>
              </a:rPr>
              <a:t>HABITABILIDAD</a:t>
            </a: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r>
              <a:rPr lang="es-MX" sz="1050" b="1">
                <a:solidFill>
                  <a:schemeClr val="tx1"/>
                </a:solidFill>
                <a:latin typeface="Raleway" pitchFamily="2" charset="0"/>
              </a:rPr>
              <a:t>ACCESIBILIDAD</a:t>
            </a: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r>
              <a:rPr lang="es-MX" sz="1050" b="1">
                <a:solidFill>
                  <a:schemeClr val="tx1"/>
                </a:solidFill>
                <a:latin typeface="Raleway" pitchFamily="2" charset="0"/>
              </a:rPr>
              <a:t>ADECUACIÓN CULTURAL</a:t>
            </a: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endParaRPr lang="es-MX" sz="1050" b="1">
              <a:solidFill>
                <a:schemeClr val="tx1"/>
              </a:solidFill>
              <a:latin typeface="Raleway" pitchFamily="2" charset="0"/>
            </a:endParaRPr>
          </a:p>
          <a:p>
            <a:pPr algn="r"/>
            <a:r>
              <a:rPr lang="es-MX" sz="1050" b="1">
                <a:solidFill>
                  <a:schemeClr val="tx1"/>
                </a:solidFill>
                <a:latin typeface="Raleway" pitchFamily="2" charset="0"/>
              </a:rPr>
              <a:t>UBICACIÓN </a:t>
            </a:r>
            <a:endParaRPr lang="es-ES" sz="1050" b="1">
              <a:solidFill>
                <a:schemeClr val="tx1"/>
              </a:solidFill>
              <a:latin typeface="Raleway" pitchFamily="2" charset="0"/>
            </a:endParaRP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0C54DC42-9428-FFEF-4658-183077D71816}"/>
              </a:ext>
            </a:extLst>
          </p:cNvPr>
          <p:cNvSpPr txBox="1"/>
          <p:nvPr/>
        </p:nvSpPr>
        <p:spPr>
          <a:xfrm>
            <a:off x="7471530" y="4912668"/>
            <a:ext cx="174269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MX" sz="900" i="1">
                <a:latin typeface="Raleway"/>
                <a:cs typeface="Segoe UI"/>
              </a:rPr>
              <a:t>Fuente: ONU Hábitat, 2019.</a:t>
            </a:r>
            <a:endParaRPr lang="es-ES" sz="900" i="1">
              <a:latin typeface="Raleway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99378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:a16="http://schemas.microsoft.com/office/drawing/2014/main" id="{0DAB9D2A-B683-FE4C-ABAF-A1EFBAE8B4E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931065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20"/>
          <p:cNvSpPr txBox="1"/>
          <p:nvPr/>
        </p:nvSpPr>
        <p:spPr>
          <a:xfrm>
            <a:off x="6356100" y="319514"/>
            <a:ext cx="2184252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ANTECEDENTES</a:t>
            </a:r>
          </a:p>
        </p:txBody>
      </p:sp>
      <p:sp>
        <p:nvSpPr>
          <p:cNvPr id="168" name="Google Shape;168;p20"/>
          <p:cNvSpPr/>
          <p:nvPr/>
        </p:nvSpPr>
        <p:spPr>
          <a:xfrm>
            <a:off x="8594100" y="282133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8594100" y="282133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Historia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8698272" y="368197"/>
            <a:ext cx="364271" cy="364271"/>
          </a:xfrm>
          <a:prstGeom prst="rect">
            <a:avLst/>
          </a:prstGeom>
        </p:spPr>
      </p:pic>
      <p:sp>
        <p:nvSpPr>
          <p:cNvPr id="34" name="Google Shape;172;p20">
            <a:extLst>
              <a:ext uri="{FF2B5EF4-FFF2-40B4-BE49-F238E27FC236}">
                <a16:creationId xmlns:a16="http://schemas.microsoft.com/office/drawing/2014/main" id="{4A80E2DC-F7C3-4D0C-BE02-1CB09538295E}"/>
              </a:ext>
            </a:extLst>
          </p:cNvPr>
          <p:cNvSpPr txBox="1"/>
          <p:nvPr/>
        </p:nvSpPr>
        <p:spPr>
          <a:xfrm>
            <a:off x="4717473" y="1330094"/>
            <a:ext cx="3613755" cy="2769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El ITESO se centra en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colaborar con comunidades 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en el sur de Jalisco  desde los años 90 enfocados en vivienda y desarrollo urbano. </a:t>
            </a:r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  <a:sym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En 1993, se involucra en el predio </a:t>
            </a:r>
            <a:r>
              <a:rPr lang="es-MX" sz="1050" err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Chuluapan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 en Cd. Guzmán.</a:t>
            </a: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</a:rPr>
              <a:t>El PAP Haciendo Barrio comienza a trabajar en 2012 en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</a:rPr>
              <a:t>Atoyac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</a:rPr>
              <a:t> con un grupo de 300 familias llamado Construyendo Juntos nuestro Porvenir A.C.</a:t>
            </a: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</a:rPr>
              <a:t>A principios del 2022 inicia un proyecto de vivienda por objetivo social con la asociación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</a:rPr>
              <a:t>Vistas de Techaluta A.C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</a:rPr>
              <a:t>. conformado por 110 familias. </a:t>
            </a:r>
            <a:endParaRPr lang="es-MX"/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8" name="Google Shape;172;p20">
            <a:extLst>
              <a:ext uri="{FF2B5EF4-FFF2-40B4-BE49-F238E27FC236}">
                <a16:creationId xmlns:a16="http://schemas.microsoft.com/office/drawing/2014/main" id="{CF903445-8685-5D93-B360-C9C63B534084}"/>
              </a:ext>
            </a:extLst>
          </p:cNvPr>
          <p:cNvSpPr txBox="1"/>
          <p:nvPr/>
        </p:nvSpPr>
        <p:spPr>
          <a:xfrm>
            <a:off x="32056" y="4820365"/>
            <a:ext cx="3866951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852453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</a:rPr>
              <a:t>JUSTIFICACIÓN</a:t>
            </a:r>
            <a:endParaRPr lang="es-MX" sz="1200">
              <a:solidFill>
                <a:schemeClr val="dk1"/>
              </a:solidFill>
              <a:latin typeface="Raleway Medium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Historia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34" name="Google Shape;172;p20">
            <a:extLst>
              <a:ext uri="{FF2B5EF4-FFF2-40B4-BE49-F238E27FC236}">
                <a16:creationId xmlns:a16="http://schemas.microsoft.com/office/drawing/2014/main" id="{4A80E2DC-F7C3-4D0C-BE02-1CB09538295E}"/>
              </a:ext>
            </a:extLst>
          </p:cNvPr>
          <p:cNvSpPr txBox="1"/>
          <p:nvPr/>
        </p:nvSpPr>
        <p:spPr>
          <a:xfrm>
            <a:off x="567910" y="1691808"/>
            <a:ext cx="3626766" cy="1154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endParaRPr lang="es-MX" sz="1050">
              <a:solidFill>
                <a:srgbClr val="202124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El proyecto es pertinente para que las familias cuenten con un </a:t>
            </a:r>
            <a:r>
              <a:rPr lang="es-MX" sz="1050" b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patrimonio adecuado y propio</a:t>
            </a:r>
            <a:r>
              <a:rPr lang="es-MX" sz="1050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 sin la necesidad de gastar sus ingresos en la renta de un inmueble que no cumple con sus requerimientos ni con sus necesidades.</a:t>
            </a:r>
          </a:p>
        </p:txBody>
      </p:sp>
      <p:sp>
        <p:nvSpPr>
          <p:cNvPr id="10" name="Google Shape;172;p20">
            <a:extLst>
              <a:ext uri="{FF2B5EF4-FFF2-40B4-BE49-F238E27FC236}">
                <a16:creationId xmlns:a16="http://schemas.microsoft.com/office/drawing/2014/main" id="{C65A9581-2E73-BAE1-B73E-17D10219FF24}"/>
              </a:ext>
            </a:extLst>
          </p:cNvPr>
          <p:cNvSpPr txBox="1"/>
          <p:nvPr/>
        </p:nvSpPr>
        <p:spPr>
          <a:xfrm>
            <a:off x="547210" y="2844432"/>
            <a:ext cx="3626766" cy="83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50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Además de que les permitirá </a:t>
            </a:r>
            <a:r>
              <a:rPr lang="es-MX" sz="1050" b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avanzar con la construcción según sus posibilidades económicas</a:t>
            </a:r>
            <a:r>
              <a:rPr lang="es-MX" sz="1050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, y así las familias podrán construir su patrimonio de una manera </a:t>
            </a:r>
            <a:r>
              <a:rPr lang="es-MX" sz="1050" b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asequible</a:t>
            </a:r>
            <a:r>
              <a:rPr lang="es-MX" sz="1050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 para ellos.</a:t>
            </a:r>
          </a:p>
        </p:txBody>
      </p:sp>
      <p:sp>
        <p:nvSpPr>
          <p:cNvPr id="11" name="Google Shape;172;p20">
            <a:extLst>
              <a:ext uri="{FF2B5EF4-FFF2-40B4-BE49-F238E27FC236}">
                <a16:creationId xmlns:a16="http://schemas.microsoft.com/office/drawing/2014/main" id="{A53D3C7E-692F-4E1B-2E52-7A55D977865C}"/>
              </a:ext>
            </a:extLst>
          </p:cNvPr>
          <p:cNvSpPr txBox="1"/>
          <p:nvPr/>
        </p:nvSpPr>
        <p:spPr>
          <a:xfrm>
            <a:off x="6631503" y="4820365"/>
            <a:ext cx="3953762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  <p:pic>
        <p:nvPicPr>
          <p:cNvPr id="13" name="Imagen 12">
            <a:extLst>
              <a:ext uri="{FF2B5EF4-FFF2-40B4-BE49-F238E27FC236}">
                <a16:creationId xmlns:a16="http://schemas.microsoft.com/office/drawing/2014/main" id="{ADB4FCA5-5AF7-347D-4C5B-CC7A108E6646}"/>
              </a:ext>
            </a:extLst>
          </p:cNvPr>
          <p:cNvPicPr/>
          <p:nvPr/>
        </p:nvPicPr>
        <p:blipFill rotWithShape="1"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77"/>
          <a:stretch>
            <a:fillRect/>
          </a:stretch>
        </p:blipFill>
        <p:spPr bwMode="auto">
          <a:xfrm>
            <a:off x="4832203" y="1"/>
            <a:ext cx="4311797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334EBC35-FD5C-EB79-5B54-A4A0295EB35C}"/>
              </a:ext>
            </a:extLst>
          </p:cNvPr>
          <p:cNvSpPr txBox="1"/>
          <p:nvPr/>
        </p:nvSpPr>
        <p:spPr>
          <a:xfrm>
            <a:off x="5321064" y="4912669"/>
            <a:ext cx="395478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MX" sz="900" i="1">
                <a:solidFill>
                  <a:srgbClr val="FFFFFF"/>
                </a:solidFill>
                <a:latin typeface="Raleway"/>
              </a:rPr>
              <a:t>Fuente: Fotografía tomada por PAP Haciendo Barrio. Verano 2022</a:t>
            </a:r>
            <a:endParaRPr lang="es-ES" sz="900"/>
          </a:p>
        </p:txBody>
      </p:sp>
    </p:spTree>
    <p:extLst>
      <p:ext uri="{BB962C8B-B14F-4D97-AF65-F5344CB8AC3E}">
        <p14:creationId xmlns:p14="http://schemas.microsoft.com/office/powerpoint/2010/main" val="1079284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5" descr="Una estación de tren al lado de un edificio&#10;&#10;Descripción generada automáticamente">
            <a:extLst>
              <a:ext uri="{FF2B5EF4-FFF2-40B4-BE49-F238E27FC236}">
                <a16:creationId xmlns:a16="http://schemas.microsoft.com/office/drawing/2014/main" id="{167174EF-CCB0-261E-383A-111B07E6F8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250" t="-65" r="2667" b="-29"/>
          <a:stretch/>
        </p:blipFill>
        <p:spPr>
          <a:xfrm>
            <a:off x="5092041" y="457"/>
            <a:ext cx="4051968" cy="5140722"/>
          </a:xfrm>
          <a:prstGeom prst="rect">
            <a:avLst/>
          </a:prstGeom>
        </p:spPr>
      </p:pic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8771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OBJETIVO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>
                <a:solidFill>
                  <a:schemeClr val="dk1"/>
                </a:solidFill>
                <a:latin typeface="Raleway ExtraLight"/>
                <a:sym typeface="Raleway Medium"/>
              </a:rPr>
              <a:t>DEL PROYECTO</a:t>
            </a:r>
            <a:endParaRPr sz="900">
              <a:solidFill>
                <a:schemeClr val="dk1"/>
              </a:solidFill>
              <a:latin typeface="Raleway ExtraLight"/>
              <a:sym typeface="Raleway Medium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Historia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7" name="Google Shape;172;p20">
            <a:extLst>
              <a:ext uri="{FF2B5EF4-FFF2-40B4-BE49-F238E27FC236}">
                <a16:creationId xmlns:a16="http://schemas.microsoft.com/office/drawing/2014/main" id="{5E12A063-E5E4-CA3A-9CC0-71101E1AE955}"/>
              </a:ext>
            </a:extLst>
          </p:cNvPr>
          <p:cNvSpPr txBox="1"/>
          <p:nvPr/>
        </p:nvSpPr>
        <p:spPr>
          <a:xfrm>
            <a:off x="427166" y="2448661"/>
            <a:ext cx="4482541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Colaborar con la asociación Vistas de Techaluta A.C.  para </a:t>
            </a:r>
            <a:r>
              <a:rPr lang="es-MX" sz="100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desarrollar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 un proceso de producción social de vivienda fundamentada en la Acción Urbanística por Objetivo Social. </a:t>
            </a:r>
            <a:endParaRPr lang="es-MX" sz="1050" b="1">
              <a:latin typeface="Raleway" pitchFamily="2" charset="0"/>
              <a:ea typeface="Raleway"/>
              <a:cs typeface="Raleway"/>
            </a:endParaRPr>
          </a:p>
        </p:txBody>
      </p:sp>
      <p:sp>
        <p:nvSpPr>
          <p:cNvPr id="8" name="Google Shape;102;p16">
            <a:extLst>
              <a:ext uri="{FF2B5EF4-FFF2-40B4-BE49-F238E27FC236}">
                <a16:creationId xmlns:a16="http://schemas.microsoft.com/office/drawing/2014/main" id="{FB5546C9-B754-B330-0099-C801241814C8}"/>
              </a:ext>
            </a:extLst>
          </p:cNvPr>
          <p:cNvSpPr txBox="1"/>
          <p:nvPr/>
        </p:nvSpPr>
        <p:spPr>
          <a:xfrm>
            <a:off x="1142130" y="1940089"/>
            <a:ext cx="3062258" cy="507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MX" b="1">
                <a:latin typeface="Raleway"/>
                <a:sym typeface="Raleway Medium"/>
              </a:rPr>
              <a:t>O B J E T I V O   </a:t>
            </a:r>
            <a:r>
              <a:rPr lang="es" b="1">
                <a:latin typeface="Raleway"/>
                <a:sym typeface="Raleway ExtraLight"/>
              </a:rPr>
              <a:t>G E N E R A L</a:t>
            </a:r>
            <a:endParaRPr lang="es-ES" b="1">
              <a:latin typeface="Raleway"/>
            </a:endParaRPr>
          </a:p>
        </p:txBody>
      </p:sp>
      <p:sp>
        <p:nvSpPr>
          <p:cNvPr id="4" name="Google Shape;172;p20">
            <a:extLst>
              <a:ext uri="{FF2B5EF4-FFF2-40B4-BE49-F238E27FC236}">
                <a16:creationId xmlns:a16="http://schemas.microsoft.com/office/drawing/2014/main" id="{759A9DCC-709F-C880-6628-2ED43E59BFBF}"/>
              </a:ext>
            </a:extLst>
          </p:cNvPr>
          <p:cNvSpPr txBox="1"/>
          <p:nvPr/>
        </p:nvSpPr>
        <p:spPr>
          <a:xfrm>
            <a:off x="5281389" y="4820365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558303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144;p18">
            <a:extLst>
              <a:ext uri="{FF2B5EF4-FFF2-40B4-BE49-F238E27FC236}">
                <a16:creationId xmlns:a16="http://schemas.microsoft.com/office/drawing/2014/main" id="{A2A0B7A7-78FE-4EE7-97EB-5B9E9FDAADEE}"/>
              </a:ext>
            </a:extLst>
          </p:cNvPr>
          <p:cNvSpPr txBox="1"/>
          <p:nvPr/>
        </p:nvSpPr>
        <p:spPr>
          <a:xfrm>
            <a:off x="666101" y="604038"/>
            <a:ext cx="3942895" cy="4385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100" b="1">
                <a:latin typeface="Raleway Medium"/>
                <a:ea typeface="Raleway Medium"/>
                <a:cs typeface="Raleway Medium"/>
                <a:sym typeface="Raleway Medium"/>
              </a:rPr>
              <a:t>ACCIÓN URBANÍSTICA POR OBJETIVO SOCIAL</a:t>
            </a:r>
            <a:endParaRPr lang="es-ES" sz="1100" b="1"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1B46133C-F2A7-3C69-AC2C-F6FECD355777}"/>
              </a:ext>
            </a:extLst>
          </p:cNvPr>
          <p:cNvSpPr txBox="1"/>
          <p:nvPr/>
        </p:nvSpPr>
        <p:spPr>
          <a:xfrm>
            <a:off x="1045716" y="1348657"/>
            <a:ext cx="3183663" cy="15465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MX" sz="1050">
                <a:latin typeface="Raleway"/>
                <a:cs typeface="Segoe UI"/>
              </a:rPr>
              <a:t>Esto se refiere a urbanizaciones que </a:t>
            </a:r>
            <a:r>
              <a:rPr lang="es-MX" sz="1050" b="1">
                <a:latin typeface="Raleway"/>
                <a:cs typeface="Segoe UI"/>
              </a:rPr>
              <a:t>crecen</a:t>
            </a:r>
            <a:r>
              <a:rPr lang="es-MX" sz="1050">
                <a:latin typeface="Raleway"/>
                <a:cs typeface="Segoe UI"/>
              </a:rPr>
              <a:t> de forma </a:t>
            </a:r>
            <a:r>
              <a:rPr lang="es-MX" sz="1050" b="1">
                <a:latin typeface="Raleway"/>
                <a:cs typeface="Segoe UI"/>
              </a:rPr>
              <a:t>progresiva</a:t>
            </a:r>
            <a:r>
              <a:rPr lang="es-MX" sz="1050">
                <a:latin typeface="Raleway"/>
                <a:cs typeface="Segoe UI"/>
              </a:rPr>
              <a:t> y responde a la demanda de </a:t>
            </a:r>
            <a:r>
              <a:rPr lang="es-MX" sz="1050" b="1">
                <a:latin typeface="Raleway"/>
                <a:cs typeface="Segoe UI"/>
              </a:rPr>
              <a:t>suelo urbano </a:t>
            </a:r>
            <a:r>
              <a:rPr lang="es-MX" sz="1050">
                <a:latin typeface="Raleway"/>
                <a:cs typeface="Segoe UI"/>
              </a:rPr>
              <a:t>para vivienda de</a:t>
            </a:r>
            <a:r>
              <a:rPr lang="es-MX" sz="1050" b="1">
                <a:latin typeface="Raleway"/>
                <a:cs typeface="Segoe UI"/>
              </a:rPr>
              <a:t> interés social </a:t>
            </a:r>
            <a:r>
              <a:rPr lang="es-MX" sz="1050">
                <a:latin typeface="Raleway"/>
                <a:cs typeface="Segoe UI"/>
              </a:rPr>
              <a:t>y evitar asentamientos irregulares mediante la </a:t>
            </a:r>
            <a:r>
              <a:rPr lang="es-MX" sz="1050" b="1">
                <a:latin typeface="Raleway"/>
                <a:cs typeface="Segoe UI"/>
              </a:rPr>
              <a:t>gestión pública </a:t>
            </a:r>
            <a:r>
              <a:rPr lang="es-MX" sz="1050">
                <a:latin typeface="Raleway"/>
                <a:cs typeface="Segoe UI"/>
              </a:rPr>
              <a:t>de los municipios. </a:t>
            </a:r>
            <a:endParaRPr lang="es-ES"/>
          </a:p>
          <a:p>
            <a:pPr algn="ctr"/>
            <a:endParaRPr lang="es-MX" sz="1050">
              <a:latin typeface="Raleway"/>
              <a:cs typeface="Segoe UI"/>
            </a:endParaRPr>
          </a:p>
          <a:p>
            <a:pPr algn="ctr"/>
            <a:endParaRPr lang="es-MX" sz="1050">
              <a:latin typeface="Raleway"/>
              <a:cs typeface="Segoe UI"/>
            </a:endParaRPr>
          </a:p>
          <a:p>
            <a:pPr algn="ctr"/>
            <a:r>
              <a:rPr lang="es-MX" sz="1050">
                <a:latin typeface="Raleway"/>
                <a:cs typeface="Segoe UI"/>
              </a:rPr>
              <a:t>Fuente: Ley de Desarrollo Urbano del Estado de Jalisco (1993) en el Decreto 15097.</a:t>
            </a:r>
            <a:endParaRPr lang="es-ES" sz="1050">
              <a:latin typeface="Raleway"/>
              <a:cs typeface="Segoe UI"/>
            </a:endParaRPr>
          </a:p>
        </p:txBody>
      </p:sp>
      <p:grpSp>
        <p:nvGrpSpPr>
          <p:cNvPr id="10" name="Grupo 9">
            <a:extLst>
              <a:ext uri="{FF2B5EF4-FFF2-40B4-BE49-F238E27FC236}">
                <a16:creationId xmlns:a16="http://schemas.microsoft.com/office/drawing/2014/main" id="{30D00073-B7C0-E099-CD13-08F47BB47548}"/>
              </a:ext>
            </a:extLst>
          </p:cNvPr>
          <p:cNvGrpSpPr/>
          <p:nvPr/>
        </p:nvGrpSpPr>
        <p:grpSpPr>
          <a:xfrm>
            <a:off x="1874855" y="3408983"/>
            <a:ext cx="1566276" cy="1130482"/>
            <a:chOff x="5728770" y="2840283"/>
            <a:chExt cx="1978049" cy="1427683"/>
          </a:xfrm>
          <a:solidFill>
            <a:srgbClr val="A0B8B8"/>
          </a:solidFill>
        </p:grpSpPr>
        <p:pic>
          <p:nvPicPr>
            <p:cNvPr id="11" name="Gráfico 10" descr="Escena suburbana con relleno sólido">
              <a:extLst>
                <a:ext uri="{FF2B5EF4-FFF2-40B4-BE49-F238E27FC236}">
                  <a16:creationId xmlns:a16="http://schemas.microsoft.com/office/drawing/2014/main" id="{C9FAF7E8-842E-9254-2FF5-73E104BCFA0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728770" y="2869795"/>
              <a:ext cx="649816" cy="649816"/>
            </a:xfrm>
            <a:prstGeom prst="rect">
              <a:avLst/>
            </a:prstGeom>
          </p:spPr>
        </p:pic>
        <p:pic>
          <p:nvPicPr>
            <p:cNvPr id="13" name="Gráfico 12" descr="Casa con relleno sólido">
              <a:extLst>
                <a:ext uri="{FF2B5EF4-FFF2-40B4-BE49-F238E27FC236}">
                  <a16:creationId xmlns:a16="http://schemas.microsoft.com/office/drawing/2014/main" id="{3116F052-E08C-833E-2E47-63CDED956FE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378586" y="2855651"/>
              <a:ext cx="649816" cy="649816"/>
            </a:xfrm>
            <a:prstGeom prst="rect">
              <a:avLst/>
            </a:prstGeom>
          </p:spPr>
        </p:pic>
        <p:pic>
          <p:nvPicPr>
            <p:cNvPr id="14" name="Gráfico 13" descr="Hogar con relleno sólido">
              <a:extLst>
                <a:ext uri="{FF2B5EF4-FFF2-40B4-BE49-F238E27FC236}">
                  <a16:creationId xmlns:a16="http://schemas.microsoft.com/office/drawing/2014/main" id="{37303243-C69B-2B28-5C11-072E2755B25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057003" y="2840283"/>
              <a:ext cx="649816" cy="649816"/>
            </a:xfrm>
            <a:prstGeom prst="rect">
              <a:avLst/>
            </a:prstGeom>
          </p:spPr>
        </p:pic>
        <p:pic>
          <p:nvPicPr>
            <p:cNvPr id="15" name="Gráfico 14" descr="Apretón de manos con relleno sólido">
              <a:extLst>
                <a:ext uri="{FF2B5EF4-FFF2-40B4-BE49-F238E27FC236}">
                  <a16:creationId xmlns:a16="http://schemas.microsoft.com/office/drawing/2014/main" id="{4D6FFD41-80B1-0A42-BF3E-3127800535E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307689" y="3373758"/>
              <a:ext cx="894208" cy="894208"/>
            </a:xfrm>
            <a:prstGeom prst="rect">
              <a:avLst/>
            </a:prstGeom>
          </p:spPr>
        </p:pic>
      </p:grpSp>
      <p:pic>
        <p:nvPicPr>
          <p:cNvPr id="2054" name="Picture 6">
            <a:extLst>
              <a:ext uri="{FF2B5EF4-FFF2-40B4-BE49-F238E27FC236}">
                <a16:creationId xmlns:a16="http://schemas.microsoft.com/office/drawing/2014/main" id="{07746761-F8FA-19D3-3BA1-3E527A1E1D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963" y="0"/>
            <a:ext cx="3856037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Google Shape;172;p20">
            <a:extLst>
              <a:ext uri="{FF2B5EF4-FFF2-40B4-BE49-F238E27FC236}">
                <a16:creationId xmlns:a16="http://schemas.microsoft.com/office/drawing/2014/main" id="{69514C11-511A-9BF1-4BC0-15EBC22D6643}"/>
              </a:ext>
            </a:extLst>
          </p:cNvPr>
          <p:cNvSpPr txBox="1"/>
          <p:nvPr/>
        </p:nvSpPr>
        <p:spPr>
          <a:xfrm>
            <a:off x="5281389" y="4820365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3619544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09;p16">
            <a:extLst>
              <a:ext uri="{FF2B5EF4-FFF2-40B4-BE49-F238E27FC236}">
                <a16:creationId xmlns:a16="http://schemas.microsoft.com/office/drawing/2014/main" id="{5D510497-B7B0-F3A3-5B1E-ED424D3315C7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0458" r="9465"/>
          <a:stretch/>
        </p:blipFill>
        <p:spPr>
          <a:xfrm>
            <a:off x="254013" y="165237"/>
            <a:ext cx="5254026" cy="4638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110;p16">
            <a:extLst>
              <a:ext uri="{FF2B5EF4-FFF2-40B4-BE49-F238E27FC236}">
                <a16:creationId xmlns:a16="http://schemas.microsoft.com/office/drawing/2014/main" id="{15A2E20C-FE0B-938D-AFC9-DF13479BE6BC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b="22612"/>
          <a:stretch/>
        </p:blipFill>
        <p:spPr>
          <a:xfrm>
            <a:off x="4943788" y="467312"/>
            <a:ext cx="502250" cy="64572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4" name="Google Shape;111;p16">
            <a:extLst>
              <a:ext uri="{FF2B5EF4-FFF2-40B4-BE49-F238E27FC236}">
                <a16:creationId xmlns:a16="http://schemas.microsoft.com/office/drawing/2014/main" id="{82FBB958-EB84-95FE-8435-36D74A2DFAA0}"/>
              </a:ext>
            </a:extLst>
          </p:cNvPr>
          <p:cNvCxnSpPr>
            <a:cxnSpLocks/>
          </p:cNvCxnSpPr>
          <p:nvPr/>
        </p:nvCxnSpPr>
        <p:spPr>
          <a:xfrm flipH="1">
            <a:off x="2707113" y="951737"/>
            <a:ext cx="937500" cy="16977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5" name="Google Shape;112;p16">
            <a:extLst>
              <a:ext uri="{FF2B5EF4-FFF2-40B4-BE49-F238E27FC236}">
                <a16:creationId xmlns:a16="http://schemas.microsoft.com/office/drawing/2014/main" id="{2E9C0D19-F75C-1800-FEB1-EA0B9CB0A1C8}"/>
              </a:ext>
            </a:extLst>
          </p:cNvPr>
          <p:cNvSpPr txBox="1"/>
          <p:nvPr/>
        </p:nvSpPr>
        <p:spPr>
          <a:xfrm>
            <a:off x="3644613" y="628537"/>
            <a:ext cx="1029900" cy="8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900">
                <a:latin typeface="Raleway ExtraLight"/>
                <a:ea typeface="Raleway ExtraLight"/>
                <a:cs typeface="Raleway ExtraLight"/>
                <a:sym typeface="Raleway ExtraLight"/>
              </a:rPr>
              <a:t>Área Metropolitana</a:t>
            </a: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>
                <a:latin typeface="Raleway ExtraLight"/>
                <a:ea typeface="Raleway ExtraLight"/>
                <a:cs typeface="Raleway ExtraLight"/>
                <a:sym typeface="Raleway ExtraLight"/>
              </a:rPr>
              <a:t>d</a:t>
            </a:r>
            <a:r>
              <a:rPr lang="es" sz="900">
                <a:latin typeface="Raleway ExtraLight"/>
                <a:ea typeface="Raleway ExtraLight"/>
                <a:cs typeface="Raleway ExtraLight"/>
                <a:sym typeface="Raleway ExtraLight"/>
              </a:rPr>
              <a:t>e Guadalajara</a:t>
            </a: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rgbClr val="202124"/>
              </a:solidFill>
              <a:highlight>
                <a:srgbClr val="FFFFFF"/>
              </a:highlight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cxnSp>
        <p:nvCxnSpPr>
          <p:cNvPr id="16" name="Google Shape;113;p16">
            <a:extLst>
              <a:ext uri="{FF2B5EF4-FFF2-40B4-BE49-F238E27FC236}">
                <a16:creationId xmlns:a16="http://schemas.microsoft.com/office/drawing/2014/main" id="{CFEEB749-7F02-E36E-9625-FD62149C2A0E}"/>
              </a:ext>
            </a:extLst>
          </p:cNvPr>
          <p:cNvCxnSpPr>
            <a:cxnSpLocks/>
          </p:cNvCxnSpPr>
          <p:nvPr/>
        </p:nvCxnSpPr>
        <p:spPr>
          <a:xfrm rot="10800000">
            <a:off x="3070513" y="3014312"/>
            <a:ext cx="677700" cy="4038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17" name="Google Shape;114;p16">
            <a:extLst>
              <a:ext uri="{FF2B5EF4-FFF2-40B4-BE49-F238E27FC236}">
                <a16:creationId xmlns:a16="http://schemas.microsoft.com/office/drawing/2014/main" id="{F9FA6CDF-E556-F3CD-1394-567C29F892AD}"/>
              </a:ext>
            </a:extLst>
          </p:cNvPr>
          <p:cNvCxnSpPr>
            <a:cxnSpLocks/>
          </p:cNvCxnSpPr>
          <p:nvPr/>
        </p:nvCxnSpPr>
        <p:spPr>
          <a:xfrm rot="10800000" flipH="1">
            <a:off x="1044988" y="3234587"/>
            <a:ext cx="1523700" cy="5661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8" name="Google Shape;115;p16">
            <a:extLst>
              <a:ext uri="{FF2B5EF4-FFF2-40B4-BE49-F238E27FC236}">
                <a16:creationId xmlns:a16="http://schemas.microsoft.com/office/drawing/2014/main" id="{DB34D86C-F39E-D28A-ED92-C5B9621749A6}"/>
              </a:ext>
            </a:extLst>
          </p:cNvPr>
          <p:cNvSpPr txBox="1"/>
          <p:nvPr/>
        </p:nvSpPr>
        <p:spPr>
          <a:xfrm>
            <a:off x="3765813" y="3242912"/>
            <a:ext cx="10299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900">
                <a:latin typeface="Raleway ExtraLight"/>
                <a:ea typeface="Raleway ExtraLight"/>
                <a:cs typeface="Raleway ExtraLight"/>
                <a:sym typeface="Raleway ExtraLight"/>
              </a:rPr>
              <a:t>Lago Chapala</a:t>
            </a: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rgbClr val="202124"/>
              </a:solidFill>
              <a:highlight>
                <a:srgbClr val="FFFFFF"/>
              </a:highlight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19" name="Google Shape;116;p16">
            <a:extLst>
              <a:ext uri="{FF2B5EF4-FFF2-40B4-BE49-F238E27FC236}">
                <a16:creationId xmlns:a16="http://schemas.microsoft.com/office/drawing/2014/main" id="{D3796474-F5A4-9F4F-9C6B-1A8406463CAE}"/>
              </a:ext>
            </a:extLst>
          </p:cNvPr>
          <p:cNvSpPr txBox="1"/>
          <p:nvPr/>
        </p:nvSpPr>
        <p:spPr>
          <a:xfrm>
            <a:off x="330213" y="3614612"/>
            <a:ext cx="10299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900">
                <a:latin typeface="Raleway ExtraLight"/>
                <a:ea typeface="Raleway ExtraLight"/>
                <a:cs typeface="Raleway ExtraLight"/>
                <a:sym typeface="Raleway ExtraLight"/>
              </a:rPr>
              <a:t>Techaluta</a:t>
            </a: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rgbClr val="202124"/>
              </a:solidFill>
              <a:highlight>
                <a:srgbClr val="FFFFFF"/>
              </a:highlight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34" name="Google Shape;172;p20">
            <a:extLst>
              <a:ext uri="{FF2B5EF4-FFF2-40B4-BE49-F238E27FC236}">
                <a16:creationId xmlns:a16="http://schemas.microsoft.com/office/drawing/2014/main" id="{4A80E2DC-F7C3-4D0C-BE02-1CB09538295E}"/>
              </a:ext>
            </a:extLst>
          </p:cNvPr>
          <p:cNvSpPr txBox="1"/>
          <p:nvPr/>
        </p:nvSpPr>
        <p:spPr>
          <a:xfrm>
            <a:off x="6050313" y="1814149"/>
            <a:ext cx="2059036" cy="19620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El municipio de Techaluta está ubicados en la región sur del estado de Jalisco.</a:t>
            </a: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  <a:sym typeface="Raleway"/>
            </a:endParaRPr>
          </a:p>
          <a:p>
            <a:pPr algn="just"/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Techaluta, 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es el municipio con menor superficie y se encuentra a </a:t>
            </a:r>
            <a:r>
              <a:rPr lang="es-MX" sz="1050" b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76 km 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al sur del Área Metropolitana de  Guadalajara sobre la carretera libre </a:t>
            </a:r>
            <a:r>
              <a:rPr lang="es-MX" sz="1050" err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Gdl</a:t>
            </a:r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- Cd. Guzmán al oeste de la Laguna de Sayula.</a:t>
            </a:r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  <p:sp>
        <p:nvSpPr>
          <p:cNvPr id="23" name="Google Shape;172;p20">
            <a:extLst>
              <a:ext uri="{FF2B5EF4-FFF2-40B4-BE49-F238E27FC236}">
                <a16:creationId xmlns:a16="http://schemas.microsoft.com/office/drawing/2014/main" id="{37A517A2-F972-4582-C600-6A4D44E9295A}"/>
              </a:ext>
            </a:extLst>
          </p:cNvPr>
          <p:cNvSpPr txBox="1"/>
          <p:nvPr/>
        </p:nvSpPr>
        <p:spPr>
          <a:xfrm>
            <a:off x="761810" y="4820365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  <p:sp>
        <p:nvSpPr>
          <p:cNvPr id="20" name="Google Shape;167;p20">
            <a:extLst>
              <a:ext uri="{FF2B5EF4-FFF2-40B4-BE49-F238E27FC236}">
                <a16:creationId xmlns:a16="http://schemas.microsoft.com/office/drawing/2014/main" id="{18BD22C8-8614-BA7B-42CA-894F4A95097B}"/>
              </a:ext>
            </a:extLst>
          </p:cNvPr>
          <p:cNvSpPr txBox="1"/>
          <p:nvPr/>
        </p:nvSpPr>
        <p:spPr>
          <a:xfrm>
            <a:off x="6328391" y="215640"/>
            <a:ext cx="2184252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UBICACIÓN</a:t>
            </a:r>
          </a:p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>
                <a:solidFill>
                  <a:schemeClr val="dk1"/>
                </a:solidFill>
                <a:latin typeface="Raleway ExtraLight"/>
                <a:sym typeface="Raleway Medium"/>
              </a:rPr>
              <a:t>GENERAL</a:t>
            </a:r>
            <a:endParaRPr sz="900">
              <a:solidFill>
                <a:schemeClr val="dk1"/>
              </a:solidFill>
              <a:latin typeface="Raleway ExtraLight"/>
              <a:sym typeface="Raleway Medium"/>
            </a:endParaRPr>
          </a:p>
        </p:txBody>
      </p:sp>
      <p:sp>
        <p:nvSpPr>
          <p:cNvPr id="21" name="Google Shape;168;p20">
            <a:extLst>
              <a:ext uri="{FF2B5EF4-FFF2-40B4-BE49-F238E27FC236}">
                <a16:creationId xmlns:a16="http://schemas.microsoft.com/office/drawing/2014/main" id="{7A1BD5C8-A049-41AC-E9BC-204D6522870A}"/>
              </a:ext>
            </a:extLst>
          </p:cNvPr>
          <p:cNvSpPr/>
          <p:nvPr/>
        </p:nvSpPr>
        <p:spPr>
          <a:xfrm>
            <a:off x="8594100" y="282133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169;p20">
            <a:extLst>
              <a:ext uri="{FF2B5EF4-FFF2-40B4-BE49-F238E27FC236}">
                <a16:creationId xmlns:a16="http://schemas.microsoft.com/office/drawing/2014/main" id="{CD447457-9D21-E5F6-BD75-AE4A76658E7D}"/>
              </a:ext>
            </a:extLst>
          </p:cNvPr>
          <p:cNvSpPr/>
          <p:nvPr/>
        </p:nvSpPr>
        <p:spPr>
          <a:xfrm>
            <a:off x="8594100" y="282133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4" name="Gráfico 23" descr="Historia con relleno sólido">
            <a:extLst>
              <a:ext uri="{FF2B5EF4-FFF2-40B4-BE49-F238E27FC236}">
                <a16:creationId xmlns:a16="http://schemas.microsoft.com/office/drawing/2014/main" id="{D8FD242F-9E75-49C2-6566-91E2884407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8698272" y="368197"/>
            <a:ext cx="364271" cy="364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0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39146F57-D591-C0EF-DFF9-20094515DC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1778" t="963" r="561"/>
          <a:stretch/>
        </p:blipFill>
        <p:spPr>
          <a:xfrm>
            <a:off x="218248" y="996789"/>
            <a:ext cx="7091518" cy="3824250"/>
          </a:xfrm>
          <a:prstGeom prst="rect">
            <a:avLst/>
          </a:prstGeom>
        </p:spPr>
      </p:pic>
      <p:sp>
        <p:nvSpPr>
          <p:cNvPr id="23" name="Google Shape;145;p18">
            <a:extLst>
              <a:ext uri="{FF2B5EF4-FFF2-40B4-BE49-F238E27FC236}">
                <a16:creationId xmlns:a16="http://schemas.microsoft.com/office/drawing/2014/main" id="{CE8AC0F3-E7D4-2DDD-7A5F-DD627E6C1F02}"/>
              </a:ext>
            </a:extLst>
          </p:cNvPr>
          <p:cNvSpPr txBox="1"/>
          <p:nvPr/>
        </p:nvSpPr>
        <p:spPr>
          <a:xfrm>
            <a:off x="7796025" y="1362100"/>
            <a:ext cx="1243200" cy="281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900">
                <a:latin typeface="Raleway" pitchFamily="2" charset="0"/>
                <a:ea typeface="Raleway ExtraLight"/>
                <a:cs typeface="Raleway ExtraLight"/>
                <a:sym typeface="Raleway ExtraLight"/>
              </a:rPr>
              <a:t>Carretera libre estatal 401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900">
              <a:latin typeface="Raleway" pitchFamily="2" charset="0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900">
                <a:latin typeface="Raleway" pitchFamily="2" charset="0"/>
                <a:ea typeface="Raleway ExtraLight"/>
                <a:cs typeface="Raleway ExtraLight"/>
                <a:sym typeface="Raleway ExtraLight"/>
              </a:rPr>
              <a:t>Red </a:t>
            </a:r>
            <a:r>
              <a:rPr lang="es-ES" sz="900" err="1">
                <a:latin typeface="Raleway" pitchFamily="2" charset="0"/>
                <a:ea typeface="Raleway ExtraLight"/>
                <a:cs typeface="Raleway ExtraLight"/>
                <a:sym typeface="Raleway ExtraLight"/>
              </a:rPr>
              <a:t>ferromex</a:t>
            </a:r>
            <a:r>
              <a:rPr lang="es-ES" sz="900">
                <a:latin typeface="Raleway" pitchFamily="2" charset="0"/>
                <a:ea typeface="Raleway ExtraLight"/>
                <a:cs typeface="Raleway ExtraLight"/>
                <a:sym typeface="Raleway ExtraLight"/>
              </a:rPr>
              <a:t> hacia Manzanillo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900">
              <a:latin typeface="Raleway" pitchFamily="2" charset="0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900">
              <a:latin typeface="Raleway" pitchFamily="2" charset="0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900">
                <a:latin typeface="Raleway" pitchFamily="2" charset="0"/>
                <a:ea typeface="Raleway ExtraLight"/>
                <a:cs typeface="Raleway ExtraLight"/>
                <a:sym typeface="Raleway ExtraLight"/>
              </a:rPr>
              <a:t>Autopista Guadalajara-Colima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900">
              <a:latin typeface="Raleway" pitchFamily="2" charset="0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900">
              <a:latin typeface="Raleway" pitchFamily="2" charset="0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900">
                <a:latin typeface="Raleway" pitchFamily="2" charset="0"/>
                <a:ea typeface="Raleway ExtraLight"/>
                <a:cs typeface="Raleway ExtraLight"/>
                <a:sym typeface="Raleway ExtraLight"/>
              </a:rPr>
              <a:t>Techaluta</a:t>
            </a:r>
            <a:endParaRPr lang="es-ES" sz="900">
              <a:latin typeface="Raleway" pitchFamily="2" charset="0"/>
              <a:ea typeface="Raleway ExtraLight"/>
              <a:cs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900">
              <a:latin typeface="Raleway" pitchFamily="2" charset="0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900">
              <a:latin typeface="Raleway" pitchFamily="2" charset="0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ES" sz="900">
              <a:latin typeface="Raleway" pitchFamily="2" charset="0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900">
                <a:latin typeface="Raleway" pitchFamily="2" charset="0"/>
                <a:ea typeface="Raleway ExtraLight"/>
                <a:cs typeface="Raleway ExtraLight"/>
                <a:sym typeface="Raleway ExtraLight"/>
              </a:rPr>
              <a:t>Proyecto</a:t>
            </a:r>
          </a:p>
          <a:p>
            <a:r>
              <a:rPr lang="es-ES" sz="900">
                <a:latin typeface="Raleway" pitchFamily="2" charset="0"/>
                <a:ea typeface="Raleway ExtraLight"/>
                <a:cs typeface="Raleway ExtraLight"/>
                <a:sym typeface="Raleway ExtraLight"/>
              </a:rPr>
              <a:t>. 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rgbClr val="202124"/>
              </a:solidFill>
              <a:highlight>
                <a:srgbClr val="FFFFFF"/>
              </a:highlight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cxnSp>
        <p:nvCxnSpPr>
          <p:cNvPr id="25" name="Google Shape;147;p18">
            <a:extLst>
              <a:ext uri="{FF2B5EF4-FFF2-40B4-BE49-F238E27FC236}">
                <a16:creationId xmlns:a16="http://schemas.microsoft.com/office/drawing/2014/main" id="{54F0000A-6C1C-F9CE-0216-982A07311FAB}"/>
              </a:ext>
            </a:extLst>
          </p:cNvPr>
          <p:cNvCxnSpPr>
            <a:cxnSpLocks/>
          </p:cNvCxnSpPr>
          <p:nvPr/>
        </p:nvCxnSpPr>
        <p:spPr>
          <a:xfrm>
            <a:off x="7404625" y="1547300"/>
            <a:ext cx="348600" cy="0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" name="Google Shape;148;p18">
            <a:extLst>
              <a:ext uri="{FF2B5EF4-FFF2-40B4-BE49-F238E27FC236}">
                <a16:creationId xmlns:a16="http://schemas.microsoft.com/office/drawing/2014/main" id="{E80EF0F6-8858-C1A7-9A02-7A1209546ADE}"/>
              </a:ext>
            </a:extLst>
          </p:cNvPr>
          <p:cNvCxnSpPr>
            <a:cxnSpLocks/>
          </p:cNvCxnSpPr>
          <p:nvPr/>
        </p:nvCxnSpPr>
        <p:spPr>
          <a:xfrm>
            <a:off x="7395825" y="1963250"/>
            <a:ext cx="357400" cy="0"/>
          </a:xfrm>
          <a:prstGeom prst="straightConnector1">
            <a:avLst/>
          </a:prstGeom>
          <a:noFill/>
          <a:ln w="19050" cap="flat" cmpd="sng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7" name="Google Shape;149;p18">
            <a:extLst>
              <a:ext uri="{FF2B5EF4-FFF2-40B4-BE49-F238E27FC236}">
                <a16:creationId xmlns:a16="http://schemas.microsoft.com/office/drawing/2014/main" id="{91807236-BA0E-38E2-E995-C9EFC7FE45EF}"/>
              </a:ext>
            </a:extLst>
          </p:cNvPr>
          <p:cNvCxnSpPr>
            <a:cxnSpLocks/>
          </p:cNvCxnSpPr>
          <p:nvPr/>
        </p:nvCxnSpPr>
        <p:spPr>
          <a:xfrm>
            <a:off x="7404625" y="2498850"/>
            <a:ext cx="348600" cy="0"/>
          </a:xfrm>
          <a:prstGeom prst="straightConnector1">
            <a:avLst/>
          </a:prstGeom>
          <a:noFill/>
          <a:ln w="76200" cap="flat" cmpd="sng">
            <a:solidFill>
              <a:srgbClr val="A61C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" name="Google Shape;150;p18">
            <a:extLst>
              <a:ext uri="{FF2B5EF4-FFF2-40B4-BE49-F238E27FC236}">
                <a16:creationId xmlns:a16="http://schemas.microsoft.com/office/drawing/2014/main" id="{C8F989EB-4B15-BE5B-0775-28B6C75C0D6D}"/>
              </a:ext>
            </a:extLst>
          </p:cNvPr>
          <p:cNvSpPr/>
          <p:nvPr/>
        </p:nvSpPr>
        <p:spPr>
          <a:xfrm>
            <a:off x="535325" y="1997900"/>
            <a:ext cx="2564400" cy="2448300"/>
          </a:xfrm>
          <a:prstGeom prst="ellipse">
            <a:avLst/>
          </a:prstGeom>
          <a:noFill/>
          <a:ln w="38100" cap="flat" cmpd="sng">
            <a:solidFill>
              <a:srgbClr val="F3F3F3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151;p18">
            <a:extLst>
              <a:ext uri="{FF2B5EF4-FFF2-40B4-BE49-F238E27FC236}">
                <a16:creationId xmlns:a16="http://schemas.microsoft.com/office/drawing/2014/main" id="{C07B6B68-3BAC-588D-0666-FF73781F4720}"/>
              </a:ext>
            </a:extLst>
          </p:cNvPr>
          <p:cNvSpPr/>
          <p:nvPr/>
        </p:nvSpPr>
        <p:spPr>
          <a:xfrm>
            <a:off x="7404625" y="2932350"/>
            <a:ext cx="340200" cy="323700"/>
          </a:xfrm>
          <a:prstGeom prst="ellipse">
            <a:avLst/>
          </a:prstGeom>
          <a:noFill/>
          <a:ln w="38100" cap="flat" cmpd="sng">
            <a:solidFill>
              <a:srgbClr val="CCCCCC"/>
            </a:solidFill>
            <a:prstDash val="dot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152;p18">
            <a:extLst>
              <a:ext uri="{FF2B5EF4-FFF2-40B4-BE49-F238E27FC236}">
                <a16:creationId xmlns:a16="http://schemas.microsoft.com/office/drawing/2014/main" id="{B474FE96-FD8E-F28F-44AA-E85CDC621FD7}"/>
              </a:ext>
            </a:extLst>
          </p:cNvPr>
          <p:cNvSpPr txBox="1"/>
          <p:nvPr/>
        </p:nvSpPr>
        <p:spPr>
          <a:xfrm>
            <a:off x="5056525" y="2886450"/>
            <a:ext cx="7827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6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LAGUNA DE SAYULA</a:t>
            </a:r>
            <a:endParaRPr sz="600" b="1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33" name="Google Shape;110;p16" descr="Imagen que contiene Icono&#10;&#10;Descripción generada automáticamente">
            <a:extLst>
              <a:ext uri="{FF2B5EF4-FFF2-40B4-BE49-F238E27FC236}">
                <a16:creationId xmlns:a16="http://schemas.microsoft.com/office/drawing/2014/main" id="{DFEEEEEB-F7C2-C684-82D7-C0D23158BA48}"/>
              </a:ext>
            </a:extLst>
          </p:cNvPr>
          <p:cNvPicPr preferRelativeResize="0"/>
          <p:nvPr/>
        </p:nvPicPr>
        <p:blipFill rotWithShape="1"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739" b="69649" l="10000" r="90000"/>
                    </a14:imgEffect>
                  </a14:imgLayer>
                </a14:imgProps>
              </a:ext>
            </a:extLst>
          </a:blip>
          <a:srcRect b="22612"/>
          <a:stretch/>
        </p:blipFill>
        <p:spPr>
          <a:xfrm>
            <a:off x="7239334" y="4443325"/>
            <a:ext cx="445999" cy="44462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5" name="Grupo 34">
            <a:extLst>
              <a:ext uri="{FF2B5EF4-FFF2-40B4-BE49-F238E27FC236}">
                <a16:creationId xmlns:a16="http://schemas.microsoft.com/office/drawing/2014/main" id="{034D19BD-82D1-4B28-C27D-B52A57518641}"/>
              </a:ext>
            </a:extLst>
          </p:cNvPr>
          <p:cNvGrpSpPr/>
          <p:nvPr/>
        </p:nvGrpSpPr>
        <p:grpSpPr>
          <a:xfrm>
            <a:off x="7444675" y="4575484"/>
            <a:ext cx="1481078" cy="321857"/>
            <a:chOff x="7488409" y="4535250"/>
            <a:chExt cx="1481078" cy="321857"/>
          </a:xfrm>
        </p:grpSpPr>
        <p:grpSp>
          <p:nvGrpSpPr>
            <p:cNvPr id="36" name="Grupo 35">
              <a:extLst>
                <a:ext uri="{FF2B5EF4-FFF2-40B4-BE49-F238E27FC236}">
                  <a16:creationId xmlns:a16="http://schemas.microsoft.com/office/drawing/2014/main" id="{8A7A4279-B575-6F3C-B30C-1E381834697E}"/>
                </a:ext>
              </a:extLst>
            </p:cNvPr>
            <p:cNvGrpSpPr/>
            <p:nvPr/>
          </p:nvGrpSpPr>
          <p:grpSpPr>
            <a:xfrm>
              <a:off x="7659993" y="4535250"/>
              <a:ext cx="1309494" cy="321857"/>
              <a:chOff x="7639815" y="4541016"/>
              <a:chExt cx="1309494" cy="321857"/>
            </a:xfrm>
          </p:grpSpPr>
          <p:cxnSp>
            <p:nvCxnSpPr>
              <p:cNvPr id="38" name="Conector recto 37">
                <a:extLst>
                  <a:ext uri="{FF2B5EF4-FFF2-40B4-BE49-F238E27FC236}">
                    <a16:creationId xmlns:a16="http://schemas.microsoft.com/office/drawing/2014/main" id="{1056D911-703B-8D4E-0428-81E318BF2A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835465" y="4635284"/>
                <a:ext cx="4169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Conector recto 38">
                <a:extLst>
                  <a:ext uri="{FF2B5EF4-FFF2-40B4-BE49-F238E27FC236}">
                    <a16:creationId xmlns:a16="http://schemas.microsoft.com/office/drawing/2014/main" id="{8E9C69A6-0F92-4810-FB6C-F60AE9235E1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744425" y="4585191"/>
                <a:ext cx="9104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Conector recto 39">
                <a:extLst>
                  <a:ext uri="{FF2B5EF4-FFF2-40B4-BE49-F238E27FC236}">
                    <a16:creationId xmlns:a16="http://schemas.microsoft.com/office/drawing/2014/main" id="{83B5DE5A-3F48-9952-67C4-2B85EC4E2D5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252461" y="4585191"/>
                <a:ext cx="51080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Google Shape;152;p18">
                <a:extLst>
                  <a:ext uri="{FF2B5EF4-FFF2-40B4-BE49-F238E27FC236}">
                    <a16:creationId xmlns:a16="http://schemas.microsoft.com/office/drawing/2014/main" id="{46044214-790F-BE3A-277C-F86B0C39F1ED}"/>
                  </a:ext>
                </a:extLst>
              </p:cNvPr>
              <p:cNvSpPr txBox="1"/>
              <p:nvPr/>
            </p:nvSpPr>
            <p:spPr>
              <a:xfrm>
                <a:off x="7639815" y="4562821"/>
                <a:ext cx="391300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100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  <p:sp>
            <p:nvSpPr>
              <p:cNvPr id="42" name="Google Shape;152;p18">
                <a:extLst>
                  <a:ext uri="{FF2B5EF4-FFF2-40B4-BE49-F238E27FC236}">
                    <a16:creationId xmlns:a16="http://schemas.microsoft.com/office/drawing/2014/main" id="{8D5BB4E7-FC1D-BAC4-D923-D64F2EE700F8}"/>
                  </a:ext>
                </a:extLst>
              </p:cNvPr>
              <p:cNvSpPr txBox="1"/>
              <p:nvPr/>
            </p:nvSpPr>
            <p:spPr>
              <a:xfrm>
                <a:off x="8025952" y="4555899"/>
                <a:ext cx="391300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500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  <p:sp>
            <p:nvSpPr>
              <p:cNvPr id="43" name="Google Shape;152;p18">
                <a:extLst>
                  <a:ext uri="{FF2B5EF4-FFF2-40B4-BE49-F238E27FC236}">
                    <a16:creationId xmlns:a16="http://schemas.microsoft.com/office/drawing/2014/main" id="{FD14F80B-04BF-697F-FAC8-D93A0C1855E0}"/>
                  </a:ext>
                </a:extLst>
              </p:cNvPr>
              <p:cNvSpPr txBox="1"/>
              <p:nvPr/>
            </p:nvSpPr>
            <p:spPr>
              <a:xfrm>
                <a:off x="8503311" y="4541016"/>
                <a:ext cx="445998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1000m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</p:grpSp>
        <p:sp>
          <p:nvSpPr>
            <p:cNvPr id="37" name="Google Shape;152;p18">
              <a:extLst>
                <a:ext uri="{FF2B5EF4-FFF2-40B4-BE49-F238E27FC236}">
                  <a16:creationId xmlns:a16="http://schemas.microsoft.com/office/drawing/2014/main" id="{9F71C907-DAC8-9F90-B604-92F0A01BCEB9}"/>
                </a:ext>
              </a:extLst>
            </p:cNvPr>
            <p:cNvSpPr txBox="1"/>
            <p:nvPr/>
          </p:nvSpPr>
          <p:spPr>
            <a:xfrm>
              <a:off x="7488409" y="4555899"/>
              <a:ext cx="391300" cy="30005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spAutoFit/>
            </a:bodyPr>
            <a:lstStyle/>
            <a:p>
              <a:pPr marL="0" lvl="0" indent="0" algn="r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"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rPr>
                <a:t>0</a:t>
              </a:r>
              <a:endParaRPr sz="5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</p:grpSp>
      <p:sp>
        <p:nvSpPr>
          <p:cNvPr id="2" name="Forma libre: forma 1">
            <a:extLst>
              <a:ext uri="{FF2B5EF4-FFF2-40B4-BE49-F238E27FC236}">
                <a16:creationId xmlns:a16="http://schemas.microsoft.com/office/drawing/2014/main" id="{C4158025-2274-56FF-E4D3-D4C5E3AD4CE5}"/>
              </a:ext>
            </a:extLst>
          </p:cNvPr>
          <p:cNvSpPr/>
          <p:nvPr/>
        </p:nvSpPr>
        <p:spPr>
          <a:xfrm>
            <a:off x="944747" y="3094200"/>
            <a:ext cx="160187" cy="513933"/>
          </a:xfrm>
          <a:custGeom>
            <a:avLst/>
            <a:gdLst>
              <a:gd name="connsiteX0" fmla="*/ 80094 w 186885"/>
              <a:gd name="connsiteY0" fmla="*/ 0 h 513933"/>
              <a:gd name="connsiteX1" fmla="*/ 0 w 186885"/>
              <a:gd name="connsiteY1" fmla="*/ 397130 h 513933"/>
              <a:gd name="connsiteX2" fmla="*/ 40047 w 186885"/>
              <a:gd name="connsiteY2" fmla="*/ 407142 h 513933"/>
              <a:gd name="connsiteX3" fmla="*/ 20024 w 186885"/>
              <a:gd name="connsiteY3" fmla="*/ 467212 h 513933"/>
              <a:gd name="connsiteX4" fmla="*/ 50059 w 186885"/>
              <a:gd name="connsiteY4" fmla="*/ 513933 h 513933"/>
              <a:gd name="connsiteX5" fmla="*/ 100117 w 186885"/>
              <a:gd name="connsiteY5" fmla="*/ 493910 h 513933"/>
              <a:gd name="connsiteX6" fmla="*/ 186885 w 186885"/>
              <a:gd name="connsiteY6" fmla="*/ 30035 h 513933"/>
              <a:gd name="connsiteX7" fmla="*/ 80094 w 186885"/>
              <a:gd name="connsiteY7" fmla="*/ 0 h 513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6885" h="513933">
                <a:moveTo>
                  <a:pt x="80094" y="0"/>
                </a:moveTo>
                <a:lnTo>
                  <a:pt x="0" y="397130"/>
                </a:lnTo>
                <a:lnTo>
                  <a:pt x="40047" y="407142"/>
                </a:lnTo>
                <a:lnTo>
                  <a:pt x="20024" y="467212"/>
                </a:lnTo>
                <a:lnTo>
                  <a:pt x="50059" y="513933"/>
                </a:lnTo>
                <a:lnTo>
                  <a:pt x="100117" y="493910"/>
                </a:lnTo>
                <a:lnTo>
                  <a:pt x="186885" y="30035"/>
                </a:lnTo>
                <a:lnTo>
                  <a:pt x="80094" y="0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46" name="Forma libre: forma 45">
            <a:extLst>
              <a:ext uri="{FF2B5EF4-FFF2-40B4-BE49-F238E27FC236}">
                <a16:creationId xmlns:a16="http://schemas.microsoft.com/office/drawing/2014/main" id="{1CEF13C9-F7B5-9A12-C068-E933B09A8192}"/>
              </a:ext>
            </a:extLst>
          </p:cNvPr>
          <p:cNvSpPr/>
          <p:nvPr/>
        </p:nvSpPr>
        <p:spPr>
          <a:xfrm>
            <a:off x="7524464" y="3428368"/>
            <a:ext cx="178515" cy="398393"/>
          </a:xfrm>
          <a:custGeom>
            <a:avLst/>
            <a:gdLst>
              <a:gd name="connsiteX0" fmla="*/ 80094 w 186885"/>
              <a:gd name="connsiteY0" fmla="*/ 0 h 513933"/>
              <a:gd name="connsiteX1" fmla="*/ 0 w 186885"/>
              <a:gd name="connsiteY1" fmla="*/ 397130 h 513933"/>
              <a:gd name="connsiteX2" fmla="*/ 40047 w 186885"/>
              <a:gd name="connsiteY2" fmla="*/ 407142 h 513933"/>
              <a:gd name="connsiteX3" fmla="*/ 20024 w 186885"/>
              <a:gd name="connsiteY3" fmla="*/ 467212 h 513933"/>
              <a:gd name="connsiteX4" fmla="*/ 50059 w 186885"/>
              <a:gd name="connsiteY4" fmla="*/ 513933 h 513933"/>
              <a:gd name="connsiteX5" fmla="*/ 100117 w 186885"/>
              <a:gd name="connsiteY5" fmla="*/ 493910 h 513933"/>
              <a:gd name="connsiteX6" fmla="*/ 186885 w 186885"/>
              <a:gd name="connsiteY6" fmla="*/ 30035 h 513933"/>
              <a:gd name="connsiteX7" fmla="*/ 80094 w 186885"/>
              <a:gd name="connsiteY7" fmla="*/ 0 h 513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6885" h="513933">
                <a:moveTo>
                  <a:pt x="80094" y="0"/>
                </a:moveTo>
                <a:lnTo>
                  <a:pt x="0" y="397130"/>
                </a:lnTo>
                <a:lnTo>
                  <a:pt x="40047" y="407142"/>
                </a:lnTo>
                <a:lnTo>
                  <a:pt x="20024" y="467212"/>
                </a:lnTo>
                <a:lnTo>
                  <a:pt x="50059" y="513933"/>
                </a:lnTo>
                <a:lnTo>
                  <a:pt x="100117" y="493910"/>
                </a:lnTo>
                <a:lnTo>
                  <a:pt x="186885" y="30035"/>
                </a:lnTo>
                <a:lnTo>
                  <a:pt x="80094" y="0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31" name="Google Shape;172;p20">
            <a:extLst>
              <a:ext uri="{FF2B5EF4-FFF2-40B4-BE49-F238E27FC236}">
                <a16:creationId xmlns:a16="http://schemas.microsoft.com/office/drawing/2014/main" id="{6E4BDE87-BF47-3B47-5E2E-1BAB5FC582D1}"/>
              </a:ext>
            </a:extLst>
          </p:cNvPr>
          <p:cNvSpPr txBox="1"/>
          <p:nvPr/>
        </p:nvSpPr>
        <p:spPr>
          <a:xfrm>
            <a:off x="1981013" y="4836425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  <p:sp>
        <p:nvSpPr>
          <p:cNvPr id="32" name="Google Shape;167;p20">
            <a:extLst>
              <a:ext uri="{FF2B5EF4-FFF2-40B4-BE49-F238E27FC236}">
                <a16:creationId xmlns:a16="http://schemas.microsoft.com/office/drawing/2014/main" id="{F0F995C1-D6E0-1C71-36E6-7E271F1E49D4}"/>
              </a:ext>
            </a:extLst>
          </p:cNvPr>
          <p:cNvSpPr txBox="1"/>
          <p:nvPr/>
        </p:nvSpPr>
        <p:spPr>
          <a:xfrm>
            <a:off x="6328391" y="215640"/>
            <a:ext cx="2184252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UBICACIÓN</a:t>
            </a:r>
          </a:p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>
                <a:solidFill>
                  <a:schemeClr val="dk1"/>
                </a:solidFill>
                <a:latin typeface="Raleway ExtraLight"/>
                <a:sym typeface="Raleway Medium"/>
              </a:rPr>
              <a:t>TECHALUTA</a:t>
            </a:r>
            <a:endParaRPr sz="900">
              <a:solidFill>
                <a:schemeClr val="dk1"/>
              </a:solidFill>
              <a:latin typeface="Raleway ExtraLight"/>
              <a:sym typeface="Raleway Medium"/>
            </a:endParaRPr>
          </a:p>
        </p:txBody>
      </p:sp>
      <p:sp>
        <p:nvSpPr>
          <p:cNvPr id="34" name="Google Shape;168;p20">
            <a:extLst>
              <a:ext uri="{FF2B5EF4-FFF2-40B4-BE49-F238E27FC236}">
                <a16:creationId xmlns:a16="http://schemas.microsoft.com/office/drawing/2014/main" id="{6B1F57D1-0E82-55D6-51D0-3785ED03CD43}"/>
              </a:ext>
            </a:extLst>
          </p:cNvPr>
          <p:cNvSpPr/>
          <p:nvPr/>
        </p:nvSpPr>
        <p:spPr>
          <a:xfrm>
            <a:off x="8594100" y="282133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169;p20">
            <a:extLst>
              <a:ext uri="{FF2B5EF4-FFF2-40B4-BE49-F238E27FC236}">
                <a16:creationId xmlns:a16="http://schemas.microsoft.com/office/drawing/2014/main" id="{9B560181-3155-5F56-19E1-7B13BD940DE3}"/>
              </a:ext>
            </a:extLst>
          </p:cNvPr>
          <p:cNvSpPr/>
          <p:nvPr/>
        </p:nvSpPr>
        <p:spPr>
          <a:xfrm>
            <a:off x="8594100" y="282133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5" name="Gráfico 44" descr="Historia con relleno sólido">
            <a:extLst>
              <a:ext uri="{FF2B5EF4-FFF2-40B4-BE49-F238E27FC236}">
                <a16:creationId xmlns:a16="http://schemas.microsoft.com/office/drawing/2014/main" id="{58961A90-3096-1C9A-45CC-EC2A923F1B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8698272" y="368197"/>
            <a:ext cx="364271" cy="364271"/>
          </a:xfrm>
          <a:prstGeom prst="rect">
            <a:avLst/>
          </a:prstGeom>
        </p:spPr>
      </p:pic>
      <p:cxnSp>
        <p:nvCxnSpPr>
          <p:cNvPr id="9" name="Conector recto 8">
            <a:extLst>
              <a:ext uri="{FF2B5EF4-FFF2-40B4-BE49-F238E27FC236}">
                <a16:creationId xmlns:a16="http://schemas.microsoft.com/office/drawing/2014/main" id="{1873D873-FC83-1074-D993-5573BADD4960}"/>
              </a:ext>
            </a:extLst>
          </p:cNvPr>
          <p:cNvCxnSpPr/>
          <p:nvPr/>
        </p:nvCxnSpPr>
        <p:spPr>
          <a:xfrm flipH="1">
            <a:off x="2785929" y="996789"/>
            <a:ext cx="179462" cy="382425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Google Shape;149;p18">
            <a:extLst>
              <a:ext uri="{FF2B5EF4-FFF2-40B4-BE49-F238E27FC236}">
                <a16:creationId xmlns:a16="http://schemas.microsoft.com/office/drawing/2014/main" id="{AE206E66-C418-F044-C615-92CCE3F5BCC8}"/>
              </a:ext>
            </a:extLst>
          </p:cNvPr>
          <p:cNvCxnSpPr>
            <a:cxnSpLocks/>
          </p:cNvCxnSpPr>
          <p:nvPr/>
        </p:nvCxnSpPr>
        <p:spPr>
          <a:xfrm flipV="1">
            <a:off x="6354029" y="996789"/>
            <a:ext cx="764618" cy="3809212"/>
          </a:xfrm>
          <a:prstGeom prst="straightConnector1">
            <a:avLst/>
          </a:prstGeom>
          <a:noFill/>
          <a:ln w="76200" cap="flat" cmpd="sng">
            <a:solidFill>
              <a:srgbClr val="A61C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" name="Forma libre: forma 10">
            <a:extLst>
              <a:ext uri="{FF2B5EF4-FFF2-40B4-BE49-F238E27FC236}">
                <a16:creationId xmlns:a16="http://schemas.microsoft.com/office/drawing/2014/main" id="{ECA5B755-7D16-8511-FB16-6AE8FBC586CB}"/>
              </a:ext>
            </a:extLst>
          </p:cNvPr>
          <p:cNvSpPr/>
          <p:nvPr/>
        </p:nvSpPr>
        <p:spPr>
          <a:xfrm>
            <a:off x="3580689" y="999858"/>
            <a:ext cx="540971" cy="3837061"/>
          </a:xfrm>
          <a:custGeom>
            <a:avLst/>
            <a:gdLst>
              <a:gd name="connsiteX0" fmla="*/ 598206 w 598206"/>
              <a:gd name="connsiteY0" fmla="*/ 0 h 3837061"/>
              <a:gd name="connsiteX1" fmla="*/ 589660 w 598206"/>
              <a:gd name="connsiteY1" fmla="*/ 205099 h 3837061"/>
              <a:gd name="connsiteX2" fmla="*/ 572568 w 598206"/>
              <a:gd name="connsiteY2" fmla="*/ 854579 h 3837061"/>
              <a:gd name="connsiteX3" fmla="*/ 564023 w 598206"/>
              <a:gd name="connsiteY3" fmla="*/ 1222048 h 3837061"/>
              <a:gd name="connsiteX4" fmla="*/ 546931 w 598206"/>
              <a:gd name="connsiteY4" fmla="*/ 1418601 h 3837061"/>
              <a:gd name="connsiteX5" fmla="*/ 538385 w 598206"/>
              <a:gd name="connsiteY5" fmla="*/ 1486968 h 3837061"/>
              <a:gd name="connsiteX6" fmla="*/ 504202 w 598206"/>
              <a:gd name="connsiteY6" fmla="*/ 1623700 h 3837061"/>
              <a:gd name="connsiteX7" fmla="*/ 478565 w 598206"/>
              <a:gd name="connsiteY7" fmla="*/ 1837345 h 3837061"/>
              <a:gd name="connsiteX8" fmla="*/ 461473 w 598206"/>
              <a:gd name="connsiteY8" fmla="*/ 2059536 h 3837061"/>
              <a:gd name="connsiteX9" fmla="*/ 435836 w 598206"/>
              <a:gd name="connsiteY9" fmla="*/ 2204814 h 3837061"/>
              <a:gd name="connsiteX10" fmla="*/ 427290 w 598206"/>
              <a:gd name="connsiteY10" fmla="*/ 2256089 h 3837061"/>
              <a:gd name="connsiteX11" fmla="*/ 418744 w 598206"/>
              <a:gd name="connsiteY11" fmla="*/ 2298818 h 3837061"/>
              <a:gd name="connsiteX12" fmla="*/ 410198 w 598206"/>
              <a:gd name="connsiteY12" fmla="*/ 2350093 h 3837061"/>
              <a:gd name="connsiteX13" fmla="*/ 393107 w 598206"/>
              <a:gd name="connsiteY13" fmla="*/ 2409914 h 3837061"/>
              <a:gd name="connsiteX14" fmla="*/ 376015 w 598206"/>
              <a:gd name="connsiteY14" fmla="*/ 2495371 h 3837061"/>
              <a:gd name="connsiteX15" fmla="*/ 358923 w 598206"/>
              <a:gd name="connsiteY15" fmla="*/ 2572284 h 3837061"/>
              <a:gd name="connsiteX16" fmla="*/ 341832 w 598206"/>
              <a:gd name="connsiteY16" fmla="*/ 2615013 h 3837061"/>
              <a:gd name="connsiteX17" fmla="*/ 316194 w 598206"/>
              <a:gd name="connsiteY17" fmla="*/ 2691925 h 3837061"/>
              <a:gd name="connsiteX18" fmla="*/ 290557 w 598206"/>
              <a:gd name="connsiteY18" fmla="*/ 2777383 h 3837061"/>
              <a:gd name="connsiteX19" fmla="*/ 282011 w 598206"/>
              <a:gd name="connsiteY19" fmla="*/ 2828657 h 3837061"/>
              <a:gd name="connsiteX20" fmla="*/ 264920 w 598206"/>
              <a:gd name="connsiteY20" fmla="*/ 2879932 h 3837061"/>
              <a:gd name="connsiteX21" fmla="*/ 239282 w 598206"/>
              <a:gd name="connsiteY21" fmla="*/ 2965390 h 3837061"/>
              <a:gd name="connsiteX22" fmla="*/ 213645 w 598206"/>
              <a:gd name="connsiteY22" fmla="*/ 3076486 h 3837061"/>
              <a:gd name="connsiteX23" fmla="*/ 205099 w 598206"/>
              <a:gd name="connsiteY23" fmla="*/ 3119214 h 3837061"/>
              <a:gd name="connsiteX24" fmla="*/ 188008 w 598206"/>
              <a:gd name="connsiteY24" fmla="*/ 3170489 h 3837061"/>
              <a:gd name="connsiteX25" fmla="*/ 170916 w 598206"/>
              <a:gd name="connsiteY25" fmla="*/ 3255947 h 3837061"/>
              <a:gd name="connsiteX26" fmla="*/ 153824 w 598206"/>
              <a:gd name="connsiteY26" fmla="*/ 3290130 h 3837061"/>
              <a:gd name="connsiteX27" fmla="*/ 136733 w 598206"/>
              <a:gd name="connsiteY27" fmla="*/ 3367043 h 3837061"/>
              <a:gd name="connsiteX28" fmla="*/ 128187 w 598206"/>
              <a:gd name="connsiteY28" fmla="*/ 3401226 h 3837061"/>
              <a:gd name="connsiteX29" fmla="*/ 102550 w 598206"/>
              <a:gd name="connsiteY29" fmla="*/ 3520867 h 3837061"/>
              <a:gd name="connsiteX30" fmla="*/ 85458 w 598206"/>
              <a:gd name="connsiteY30" fmla="*/ 3563596 h 3837061"/>
              <a:gd name="connsiteX31" fmla="*/ 68366 w 598206"/>
              <a:gd name="connsiteY31" fmla="*/ 3631962 h 3837061"/>
              <a:gd name="connsiteX32" fmla="*/ 59821 w 598206"/>
              <a:gd name="connsiteY32" fmla="*/ 3683237 h 3837061"/>
              <a:gd name="connsiteX33" fmla="*/ 42729 w 598206"/>
              <a:gd name="connsiteY33" fmla="*/ 3708874 h 3837061"/>
              <a:gd name="connsiteX34" fmla="*/ 25637 w 598206"/>
              <a:gd name="connsiteY34" fmla="*/ 3785786 h 3837061"/>
              <a:gd name="connsiteX35" fmla="*/ 17092 w 598206"/>
              <a:gd name="connsiteY35" fmla="*/ 3811424 h 3837061"/>
              <a:gd name="connsiteX36" fmla="*/ 0 w 598206"/>
              <a:gd name="connsiteY36" fmla="*/ 3837061 h 3837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598206" h="3837061">
                <a:moveTo>
                  <a:pt x="598206" y="0"/>
                </a:moveTo>
                <a:cubicBezTo>
                  <a:pt x="595357" y="68366"/>
                  <a:pt x="591116" y="136689"/>
                  <a:pt x="589660" y="205099"/>
                </a:cubicBezTo>
                <a:cubicBezTo>
                  <a:pt x="575934" y="850227"/>
                  <a:pt x="614328" y="604024"/>
                  <a:pt x="572568" y="854579"/>
                </a:cubicBezTo>
                <a:cubicBezTo>
                  <a:pt x="569720" y="977069"/>
                  <a:pt x="568319" y="1099601"/>
                  <a:pt x="564023" y="1222048"/>
                </a:cubicBezTo>
                <a:cubicBezTo>
                  <a:pt x="561670" y="1289115"/>
                  <a:pt x="554711" y="1352471"/>
                  <a:pt x="546931" y="1418601"/>
                </a:cubicBezTo>
                <a:cubicBezTo>
                  <a:pt x="544248" y="1441410"/>
                  <a:pt x="543069" y="1464484"/>
                  <a:pt x="538385" y="1486968"/>
                </a:cubicBezTo>
                <a:cubicBezTo>
                  <a:pt x="528803" y="1532961"/>
                  <a:pt x="510411" y="1577132"/>
                  <a:pt x="504202" y="1623700"/>
                </a:cubicBezTo>
                <a:cubicBezTo>
                  <a:pt x="491911" y="1715878"/>
                  <a:pt x="485698" y="1751753"/>
                  <a:pt x="478565" y="1837345"/>
                </a:cubicBezTo>
                <a:cubicBezTo>
                  <a:pt x="472396" y="1911371"/>
                  <a:pt x="476041" y="1986696"/>
                  <a:pt x="461473" y="2059536"/>
                </a:cubicBezTo>
                <a:cubicBezTo>
                  <a:pt x="446130" y="2136250"/>
                  <a:pt x="455317" y="2087928"/>
                  <a:pt x="435836" y="2204814"/>
                </a:cubicBezTo>
                <a:cubicBezTo>
                  <a:pt x="432987" y="2221906"/>
                  <a:pt x="430688" y="2239098"/>
                  <a:pt x="427290" y="2256089"/>
                </a:cubicBezTo>
                <a:cubicBezTo>
                  <a:pt x="424441" y="2270332"/>
                  <a:pt x="421342" y="2284527"/>
                  <a:pt x="418744" y="2298818"/>
                </a:cubicBezTo>
                <a:cubicBezTo>
                  <a:pt x="415644" y="2315866"/>
                  <a:pt x="414094" y="2333209"/>
                  <a:pt x="410198" y="2350093"/>
                </a:cubicBezTo>
                <a:cubicBezTo>
                  <a:pt x="405535" y="2370300"/>
                  <a:pt x="397857" y="2389727"/>
                  <a:pt x="393107" y="2409914"/>
                </a:cubicBezTo>
                <a:cubicBezTo>
                  <a:pt x="386453" y="2438192"/>
                  <a:pt x="381712" y="2466885"/>
                  <a:pt x="376015" y="2495371"/>
                </a:cubicBezTo>
                <a:cubicBezTo>
                  <a:pt x="372628" y="2512305"/>
                  <a:pt x="364957" y="2554180"/>
                  <a:pt x="358923" y="2572284"/>
                </a:cubicBezTo>
                <a:cubicBezTo>
                  <a:pt x="354072" y="2586837"/>
                  <a:pt x="346240" y="2600320"/>
                  <a:pt x="341832" y="2615013"/>
                </a:cubicBezTo>
                <a:cubicBezTo>
                  <a:pt x="316985" y="2697839"/>
                  <a:pt x="351888" y="2620539"/>
                  <a:pt x="316194" y="2691925"/>
                </a:cubicBezTo>
                <a:cubicBezTo>
                  <a:pt x="286020" y="2842810"/>
                  <a:pt x="332710" y="2622828"/>
                  <a:pt x="290557" y="2777383"/>
                </a:cubicBezTo>
                <a:cubicBezTo>
                  <a:pt x="285998" y="2794100"/>
                  <a:pt x="286213" y="2811847"/>
                  <a:pt x="282011" y="2828657"/>
                </a:cubicBezTo>
                <a:cubicBezTo>
                  <a:pt x="277641" y="2846135"/>
                  <a:pt x="269289" y="2862454"/>
                  <a:pt x="264920" y="2879932"/>
                </a:cubicBezTo>
                <a:cubicBezTo>
                  <a:pt x="243641" y="2965050"/>
                  <a:pt x="271945" y="2900066"/>
                  <a:pt x="239282" y="2965390"/>
                </a:cubicBezTo>
                <a:cubicBezTo>
                  <a:pt x="222945" y="3079761"/>
                  <a:pt x="241798" y="2973263"/>
                  <a:pt x="213645" y="3076486"/>
                </a:cubicBezTo>
                <a:cubicBezTo>
                  <a:pt x="209823" y="3090499"/>
                  <a:pt x="208921" y="3105201"/>
                  <a:pt x="205099" y="3119214"/>
                </a:cubicBezTo>
                <a:cubicBezTo>
                  <a:pt x="200359" y="3136595"/>
                  <a:pt x="192377" y="3153011"/>
                  <a:pt x="188008" y="3170489"/>
                </a:cubicBezTo>
                <a:cubicBezTo>
                  <a:pt x="180624" y="3200024"/>
                  <a:pt x="181568" y="3227543"/>
                  <a:pt x="170916" y="3255947"/>
                </a:cubicBezTo>
                <a:cubicBezTo>
                  <a:pt x="166443" y="3267875"/>
                  <a:pt x="159521" y="3278736"/>
                  <a:pt x="153824" y="3290130"/>
                </a:cubicBezTo>
                <a:cubicBezTo>
                  <a:pt x="132973" y="3373543"/>
                  <a:pt x="158445" y="3269343"/>
                  <a:pt x="136733" y="3367043"/>
                </a:cubicBezTo>
                <a:cubicBezTo>
                  <a:pt x="134185" y="3378508"/>
                  <a:pt x="130648" y="3389742"/>
                  <a:pt x="128187" y="3401226"/>
                </a:cubicBezTo>
                <a:cubicBezTo>
                  <a:pt x="128058" y="3401828"/>
                  <a:pt x="110351" y="3497465"/>
                  <a:pt x="102550" y="3520867"/>
                </a:cubicBezTo>
                <a:cubicBezTo>
                  <a:pt x="97699" y="3535420"/>
                  <a:pt x="89969" y="3548934"/>
                  <a:pt x="85458" y="3563596"/>
                </a:cubicBezTo>
                <a:cubicBezTo>
                  <a:pt x="78550" y="3586047"/>
                  <a:pt x="72227" y="3608791"/>
                  <a:pt x="68366" y="3631962"/>
                </a:cubicBezTo>
                <a:cubicBezTo>
                  <a:pt x="65518" y="3649054"/>
                  <a:pt x="65300" y="3666799"/>
                  <a:pt x="59821" y="3683237"/>
                </a:cubicBezTo>
                <a:cubicBezTo>
                  <a:pt x="56573" y="3692981"/>
                  <a:pt x="48426" y="3700328"/>
                  <a:pt x="42729" y="3708874"/>
                </a:cubicBezTo>
                <a:cubicBezTo>
                  <a:pt x="36853" y="3738253"/>
                  <a:pt x="33684" y="3757619"/>
                  <a:pt x="25637" y="3785786"/>
                </a:cubicBezTo>
                <a:cubicBezTo>
                  <a:pt x="23162" y="3794448"/>
                  <a:pt x="21121" y="3803367"/>
                  <a:pt x="17092" y="3811424"/>
                </a:cubicBezTo>
                <a:cubicBezTo>
                  <a:pt x="12499" y="3820610"/>
                  <a:pt x="5697" y="3828515"/>
                  <a:pt x="0" y="3837061"/>
                </a:cubicBez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143835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69;p20">
            <a:extLst>
              <a:ext uri="{FF2B5EF4-FFF2-40B4-BE49-F238E27FC236}">
                <a16:creationId xmlns:a16="http://schemas.microsoft.com/office/drawing/2014/main" id="{46347C57-B0AE-BF69-A8A6-69F44EF92446}"/>
              </a:ext>
            </a:extLst>
          </p:cNvPr>
          <p:cNvSpPr/>
          <p:nvPr/>
        </p:nvSpPr>
        <p:spPr>
          <a:xfrm>
            <a:off x="-8298" y="355874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4B378D59-7575-84BF-BE0B-E4F0BAACD3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202" r="5846"/>
          <a:stretch/>
        </p:blipFill>
        <p:spPr>
          <a:xfrm>
            <a:off x="4289989" y="446152"/>
            <a:ext cx="4648912" cy="4337290"/>
          </a:xfrm>
          <a:prstGeom prst="rect">
            <a:avLst/>
          </a:prstGeom>
        </p:spPr>
      </p:pic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8771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UBICACIÓN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>
                <a:solidFill>
                  <a:schemeClr val="dk1"/>
                </a:solidFill>
                <a:latin typeface="Raleway ExtraLight"/>
                <a:sym typeface="Raleway Medium"/>
              </a:rPr>
              <a:t>TERRENO </a:t>
            </a:r>
            <a:endParaRPr sz="900">
              <a:solidFill>
                <a:schemeClr val="dk1"/>
              </a:solidFill>
              <a:latin typeface="Raleway ExtraLight"/>
              <a:sym typeface="Raleway Medium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pic>
        <p:nvPicPr>
          <p:cNvPr id="3" name="Gráfico 2" descr="Historia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pic>
        <p:nvPicPr>
          <p:cNvPr id="33" name="Google Shape;110;p16" descr="Imagen que contiene Icono&#10;&#10;Descripción generada automáticamente">
            <a:extLst>
              <a:ext uri="{FF2B5EF4-FFF2-40B4-BE49-F238E27FC236}">
                <a16:creationId xmlns:a16="http://schemas.microsoft.com/office/drawing/2014/main" id="{DFEEEEEB-F7C2-C684-82D7-C0D23158BA48}"/>
              </a:ext>
            </a:extLst>
          </p:cNvPr>
          <p:cNvPicPr preferRelativeResize="0"/>
          <p:nvPr/>
        </p:nvPicPr>
        <p:blipFill rotWithShape="1">
          <a:blip r:embed="rId6">
            <a:alphaModFix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739" b="69649" l="10000" r="90000"/>
                    </a14:imgEffect>
                  </a14:imgLayer>
                </a14:imgProps>
              </a:ext>
            </a:extLst>
          </a:blip>
          <a:srcRect b="22612"/>
          <a:stretch/>
        </p:blipFill>
        <p:spPr>
          <a:xfrm>
            <a:off x="3448294" y="4419239"/>
            <a:ext cx="445999" cy="444624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172;p20">
            <a:extLst>
              <a:ext uri="{FF2B5EF4-FFF2-40B4-BE49-F238E27FC236}">
                <a16:creationId xmlns:a16="http://schemas.microsoft.com/office/drawing/2014/main" id="{74320CDA-D765-86BA-32B9-7C8AF1B69340}"/>
              </a:ext>
            </a:extLst>
          </p:cNvPr>
          <p:cNvSpPr txBox="1"/>
          <p:nvPr/>
        </p:nvSpPr>
        <p:spPr>
          <a:xfrm>
            <a:off x="549900" y="1628642"/>
            <a:ext cx="2912120" cy="21236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El predio está ubicado al oeste de la cabecera municipal, por la calle Leandro Valle Pte. </a:t>
            </a: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  <a:sym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Tiene un frente de 60 m y de fondo 400 m en su parte más larga. Es de forma irregular. Su área es de 3.14 ha.</a:t>
            </a:r>
          </a:p>
          <a:p>
            <a:pPr algn="just"/>
            <a:endParaRPr lang="es-MX" sz="1050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  <a:sym typeface="Raleway"/>
            </a:endParaRPr>
          </a:p>
          <a:p>
            <a:pPr algn="just"/>
            <a:r>
              <a:rPr lang="es-MX" sz="1050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Colinda con predios agrícolas al este, norte y sur. Al oeste colinda con una alberca, una cancha de futbol y un lienzo público, además de un huerto privado de pitaya. </a:t>
            </a:r>
          </a:p>
        </p:txBody>
      </p:sp>
      <p:sp>
        <p:nvSpPr>
          <p:cNvPr id="5" name="Forma libre: forma 4">
            <a:extLst>
              <a:ext uri="{FF2B5EF4-FFF2-40B4-BE49-F238E27FC236}">
                <a16:creationId xmlns:a16="http://schemas.microsoft.com/office/drawing/2014/main" id="{1C3AD578-F6C5-F4E4-F9DD-37AA67AF4E76}"/>
              </a:ext>
            </a:extLst>
          </p:cNvPr>
          <p:cNvSpPr/>
          <p:nvPr/>
        </p:nvSpPr>
        <p:spPr>
          <a:xfrm>
            <a:off x="5665862" y="1071332"/>
            <a:ext cx="1094919" cy="3432052"/>
          </a:xfrm>
          <a:custGeom>
            <a:avLst/>
            <a:gdLst>
              <a:gd name="connsiteX0" fmla="*/ 527901 w 1206631"/>
              <a:gd name="connsiteY0" fmla="*/ 0 h 3572759"/>
              <a:gd name="connsiteX1" fmla="*/ 348792 w 1206631"/>
              <a:gd name="connsiteY1" fmla="*/ 1140643 h 3572759"/>
              <a:gd name="connsiteX2" fmla="*/ 0 w 1206631"/>
              <a:gd name="connsiteY2" fmla="*/ 2300140 h 3572759"/>
              <a:gd name="connsiteX3" fmla="*/ 329938 w 1206631"/>
              <a:gd name="connsiteY3" fmla="*/ 2403835 h 3572759"/>
              <a:gd name="connsiteX4" fmla="*/ 150829 w 1206631"/>
              <a:gd name="connsiteY4" fmla="*/ 3129699 h 3572759"/>
              <a:gd name="connsiteX5" fmla="*/ 103695 w 1206631"/>
              <a:gd name="connsiteY5" fmla="*/ 3252247 h 3572759"/>
              <a:gd name="connsiteX6" fmla="*/ 141402 w 1206631"/>
              <a:gd name="connsiteY6" fmla="*/ 3374796 h 3572759"/>
              <a:gd name="connsiteX7" fmla="*/ 197963 w 1206631"/>
              <a:gd name="connsiteY7" fmla="*/ 3506771 h 3572759"/>
              <a:gd name="connsiteX8" fmla="*/ 348792 w 1206631"/>
              <a:gd name="connsiteY8" fmla="*/ 3544478 h 3572759"/>
              <a:gd name="connsiteX9" fmla="*/ 452487 w 1206631"/>
              <a:gd name="connsiteY9" fmla="*/ 3563332 h 3572759"/>
              <a:gd name="connsiteX10" fmla="*/ 603316 w 1206631"/>
              <a:gd name="connsiteY10" fmla="*/ 3572759 h 3572759"/>
              <a:gd name="connsiteX11" fmla="*/ 697584 w 1206631"/>
              <a:gd name="connsiteY11" fmla="*/ 3469064 h 3572759"/>
              <a:gd name="connsiteX12" fmla="*/ 820132 w 1206631"/>
              <a:gd name="connsiteY12" fmla="*/ 2516957 h 3572759"/>
              <a:gd name="connsiteX13" fmla="*/ 1206631 w 1206631"/>
              <a:gd name="connsiteY13" fmla="*/ 216816 h 3572759"/>
              <a:gd name="connsiteX14" fmla="*/ 527901 w 1206631"/>
              <a:gd name="connsiteY14" fmla="*/ 0 h 3572759"/>
              <a:gd name="connsiteX0" fmla="*/ 546736 w 1206631"/>
              <a:gd name="connsiteY0" fmla="*/ 0 h 3503164"/>
              <a:gd name="connsiteX1" fmla="*/ 348792 w 1206631"/>
              <a:gd name="connsiteY1" fmla="*/ 1071048 h 3503164"/>
              <a:gd name="connsiteX2" fmla="*/ 0 w 1206631"/>
              <a:gd name="connsiteY2" fmla="*/ 2230545 h 3503164"/>
              <a:gd name="connsiteX3" fmla="*/ 329938 w 1206631"/>
              <a:gd name="connsiteY3" fmla="*/ 2334240 h 3503164"/>
              <a:gd name="connsiteX4" fmla="*/ 150829 w 1206631"/>
              <a:gd name="connsiteY4" fmla="*/ 3060104 h 3503164"/>
              <a:gd name="connsiteX5" fmla="*/ 103695 w 1206631"/>
              <a:gd name="connsiteY5" fmla="*/ 3182652 h 3503164"/>
              <a:gd name="connsiteX6" fmla="*/ 141402 w 1206631"/>
              <a:gd name="connsiteY6" fmla="*/ 3305201 h 3503164"/>
              <a:gd name="connsiteX7" fmla="*/ 197963 w 1206631"/>
              <a:gd name="connsiteY7" fmla="*/ 3437176 h 3503164"/>
              <a:gd name="connsiteX8" fmla="*/ 348792 w 1206631"/>
              <a:gd name="connsiteY8" fmla="*/ 3474883 h 3503164"/>
              <a:gd name="connsiteX9" fmla="*/ 452487 w 1206631"/>
              <a:gd name="connsiteY9" fmla="*/ 3493737 h 3503164"/>
              <a:gd name="connsiteX10" fmla="*/ 603316 w 1206631"/>
              <a:gd name="connsiteY10" fmla="*/ 3503164 h 3503164"/>
              <a:gd name="connsiteX11" fmla="*/ 697584 w 1206631"/>
              <a:gd name="connsiteY11" fmla="*/ 3399469 h 3503164"/>
              <a:gd name="connsiteX12" fmla="*/ 820132 w 1206631"/>
              <a:gd name="connsiteY12" fmla="*/ 2447362 h 3503164"/>
              <a:gd name="connsiteX13" fmla="*/ 1206631 w 1206631"/>
              <a:gd name="connsiteY13" fmla="*/ 147221 h 3503164"/>
              <a:gd name="connsiteX14" fmla="*/ 546736 w 1206631"/>
              <a:gd name="connsiteY14" fmla="*/ 0 h 3503164"/>
              <a:gd name="connsiteX0" fmla="*/ 546736 w 1206631"/>
              <a:gd name="connsiteY0" fmla="*/ 0 h 3493737"/>
              <a:gd name="connsiteX1" fmla="*/ 348792 w 1206631"/>
              <a:gd name="connsiteY1" fmla="*/ 1071048 h 3493737"/>
              <a:gd name="connsiteX2" fmla="*/ 0 w 1206631"/>
              <a:gd name="connsiteY2" fmla="*/ 2230545 h 3493737"/>
              <a:gd name="connsiteX3" fmla="*/ 329938 w 1206631"/>
              <a:gd name="connsiteY3" fmla="*/ 2334240 h 3493737"/>
              <a:gd name="connsiteX4" fmla="*/ 150829 w 1206631"/>
              <a:gd name="connsiteY4" fmla="*/ 3060104 h 3493737"/>
              <a:gd name="connsiteX5" fmla="*/ 103695 w 1206631"/>
              <a:gd name="connsiteY5" fmla="*/ 3182652 h 3493737"/>
              <a:gd name="connsiteX6" fmla="*/ 141402 w 1206631"/>
              <a:gd name="connsiteY6" fmla="*/ 3305201 h 3493737"/>
              <a:gd name="connsiteX7" fmla="*/ 197963 w 1206631"/>
              <a:gd name="connsiteY7" fmla="*/ 3437176 h 3493737"/>
              <a:gd name="connsiteX8" fmla="*/ 348792 w 1206631"/>
              <a:gd name="connsiteY8" fmla="*/ 3474883 h 3493737"/>
              <a:gd name="connsiteX9" fmla="*/ 452487 w 1206631"/>
              <a:gd name="connsiteY9" fmla="*/ 3493737 h 3493737"/>
              <a:gd name="connsiteX10" fmla="*/ 593898 w 1206631"/>
              <a:gd name="connsiteY10" fmla="*/ 3468366 h 3493737"/>
              <a:gd name="connsiteX11" fmla="*/ 697584 w 1206631"/>
              <a:gd name="connsiteY11" fmla="*/ 3399469 h 3493737"/>
              <a:gd name="connsiteX12" fmla="*/ 820132 w 1206631"/>
              <a:gd name="connsiteY12" fmla="*/ 2447362 h 3493737"/>
              <a:gd name="connsiteX13" fmla="*/ 1206631 w 1206631"/>
              <a:gd name="connsiteY13" fmla="*/ 147221 h 3493737"/>
              <a:gd name="connsiteX14" fmla="*/ 546736 w 1206631"/>
              <a:gd name="connsiteY14" fmla="*/ 0 h 3493737"/>
              <a:gd name="connsiteX0" fmla="*/ 546736 w 1206631"/>
              <a:gd name="connsiteY0" fmla="*/ 0 h 3493737"/>
              <a:gd name="connsiteX1" fmla="*/ 348792 w 1206631"/>
              <a:gd name="connsiteY1" fmla="*/ 1071048 h 3493737"/>
              <a:gd name="connsiteX2" fmla="*/ 0 w 1206631"/>
              <a:gd name="connsiteY2" fmla="*/ 2230545 h 3493737"/>
              <a:gd name="connsiteX3" fmla="*/ 329938 w 1206631"/>
              <a:gd name="connsiteY3" fmla="*/ 2334240 h 3493737"/>
              <a:gd name="connsiteX4" fmla="*/ 150829 w 1206631"/>
              <a:gd name="connsiteY4" fmla="*/ 3060104 h 3493737"/>
              <a:gd name="connsiteX5" fmla="*/ 103695 w 1206631"/>
              <a:gd name="connsiteY5" fmla="*/ 3182652 h 3493737"/>
              <a:gd name="connsiteX6" fmla="*/ 141402 w 1206631"/>
              <a:gd name="connsiteY6" fmla="*/ 3305201 h 3493737"/>
              <a:gd name="connsiteX7" fmla="*/ 197963 w 1206631"/>
              <a:gd name="connsiteY7" fmla="*/ 3437176 h 3493737"/>
              <a:gd name="connsiteX8" fmla="*/ 348792 w 1206631"/>
              <a:gd name="connsiteY8" fmla="*/ 3474883 h 3493737"/>
              <a:gd name="connsiteX9" fmla="*/ 452487 w 1206631"/>
              <a:gd name="connsiteY9" fmla="*/ 3493737 h 3493737"/>
              <a:gd name="connsiteX10" fmla="*/ 593898 w 1206631"/>
              <a:gd name="connsiteY10" fmla="*/ 3468366 h 3493737"/>
              <a:gd name="connsiteX11" fmla="*/ 697583 w 1206631"/>
              <a:gd name="connsiteY11" fmla="*/ 3321175 h 3493737"/>
              <a:gd name="connsiteX12" fmla="*/ 820132 w 1206631"/>
              <a:gd name="connsiteY12" fmla="*/ 2447362 h 3493737"/>
              <a:gd name="connsiteX13" fmla="*/ 1206631 w 1206631"/>
              <a:gd name="connsiteY13" fmla="*/ 147221 h 3493737"/>
              <a:gd name="connsiteX14" fmla="*/ 546736 w 1206631"/>
              <a:gd name="connsiteY14" fmla="*/ 0 h 3493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06631" h="3493737">
                <a:moveTo>
                  <a:pt x="546736" y="0"/>
                </a:moveTo>
                <a:lnTo>
                  <a:pt x="348792" y="1071048"/>
                </a:lnTo>
                <a:lnTo>
                  <a:pt x="0" y="2230545"/>
                </a:lnTo>
                <a:lnTo>
                  <a:pt x="329938" y="2334240"/>
                </a:lnTo>
                <a:lnTo>
                  <a:pt x="150829" y="3060104"/>
                </a:lnTo>
                <a:lnTo>
                  <a:pt x="103695" y="3182652"/>
                </a:lnTo>
                <a:lnTo>
                  <a:pt x="141402" y="3305201"/>
                </a:lnTo>
                <a:lnTo>
                  <a:pt x="197963" y="3437176"/>
                </a:lnTo>
                <a:lnTo>
                  <a:pt x="348792" y="3474883"/>
                </a:lnTo>
                <a:lnTo>
                  <a:pt x="452487" y="3493737"/>
                </a:lnTo>
                <a:lnTo>
                  <a:pt x="593898" y="3468366"/>
                </a:lnTo>
                <a:lnTo>
                  <a:pt x="697583" y="3321175"/>
                </a:lnTo>
                <a:lnTo>
                  <a:pt x="820132" y="2447362"/>
                </a:lnTo>
                <a:lnTo>
                  <a:pt x="1206631" y="147221"/>
                </a:lnTo>
                <a:lnTo>
                  <a:pt x="546736" y="0"/>
                </a:ln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12" name="Google Shape;172;p20">
            <a:extLst>
              <a:ext uri="{FF2B5EF4-FFF2-40B4-BE49-F238E27FC236}">
                <a16:creationId xmlns:a16="http://schemas.microsoft.com/office/drawing/2014/main" id="{CC48EAD3-EB18-B4BC-A50E-E19CA8398FDA}"/>
              </a:ext>
            </a:extLst>
          </p:cNvPr>
          <p:cNvSpPr txBox="1"/>
          <p:nvPr/>
        </p:nvSpPr>
        <p:spPr>
          <a:xfrm>
            <a:off x="4722912" y="4763937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41466140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9"/>
          <p:cNvSpPr/>
          <p:nvPr/>
        </p:nvSpPr>
        <p:spPr>
          <a:xfrm rot="5400000">
            <a:off x="1992500" y="-2000700"/>
            <a:ext cx="5162100" cy="916350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9"/>
          <p:cNvSpPr/>
          <p:nvPr/>
        </p:nvSpPr>
        <p:spPr>
          <a:xfrm>
            <a:off x="5171100" y="3569925"/>
            <a:ext cx="73500" cy="116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9"/>
          <p:cNvSpPr txBox="1"/>
          <p:nvPr/>
        </p:nvSpPr>
        <p:spPr>
          <a:xfrm>
            <a:off x="4325625" y="3706325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01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" name="Google Shape;180;p21">
            <a:extLst>
              <a:ext uri="{FF2B5EF4-FFF2-40B4-BE49-F238E27FC236}">
                <a16:creationId xmlns:a16="http://schemas.microsoft.com/office/drawing/2014/main" id="{18852061-401F-6500-86C2-0C32F13600B9}"/>
              </a:ext>
            </a:extLst>
          </p:cNvPr>
          <p:cNvSpPr txBox="1"/>
          <p:nvPr/>
        </p:nvSpPr>
        <p:spPr>
          <a:xfrm>
            <a:off x="5514250" y="3675486"/>
            <a:ext cx="4153800" cy="9540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b="1" spc="600">
                <a:solidFill>
                  <a:schemeClr val="lt1"/>
                </a:solidFill>
                <a:latin typeface="Raleway"/>
                <a:sym typeface="Raleway ExtraLight"/>
              </a:rPr>
              <a:t>CONTEXTO </a:t>
            </a:r>
            <a:endParaRPr sz="2500" b="1" spc="600">
              <a:solidFill>
                <a:schemeClr val="lt1"/>
              </a:solidFill>
              <a:latin typeface="Raleway"/>
              <a:sym typeface="Raleway ExtraLight"/>
            </a:endParaRP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spc="600">
                <a:solidFill>
                  <a:schemeClr val="lt1"/>
                </a:solidFill>
                <a:latin typeface="Raleway ExtraLight"/>
                <a:sym typeface="Raleway"/>
              </a:rPr>
              <a:t>DE VIVIENDA</a:t>
            </a:r>
            <a:r>
              <a:rPr lang="es-MX" sz="2500" b="1" spc="6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 </a:t>
            </a:r>
            <a:endParaRPr sz="8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</p:spTree>
    <p:extLst>
      <p:ext uri="{BB962C8B-B14F-4D97-AF65-F5344CB8AC3E}">
        <p14:creationId xmlns:p14="http://schemas.microsoft.com/office/powerpoint/2010/main" val="1554506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CONTEXTO</a:t>
            </a:r>
            <a:endParaRPr sz="1200">
              <a:latin typeface="Raleway Medium"/>
              <a:ea typeface="Raleway Medium"/>
              <a:cs typeface="Raleway Medium"/>
              <a:sym typeface="Raleway Medium"/>
            </a:endParaRPr>
          </a:p>
          <a:p>
            <a:pPr>
              <a:lnSpc>
                <a:spcPct val="150000"/>
              </a:lnSpc>
            </a:pPr>
            <a:r>
              <a:rPr lang="es-ES" sz="900">
                <a:latin typeface="Raleway ExtraLight"/>
                <a:ea typeface="Raleway ExtraLight"/>
                <a:cs typeface="Raleway ExtraLight"/>
              </a:rPr>
              <a:t>NACIONAL SOBRE LA VIVIENDA</a:t>
            </a:r>
            <a:endParaRPr lang="es-ES" sz="900"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Grupo de hombres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9399C6FD-7A46-1C5C-3AEC-446AA3B23EF2}"/>
              </a:ext>
            </a:extLst>
          </p:cNvPr>
          <p:cNvSpPr txBox="1"/>
          <p:nvPr/>
        </p:nvSpPr>
        <p:spPr>
          <a:xfrm>
            <a:off x="1082595" y="2723456"/>
            <a:ext cx="2585869" cy="152349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just"/>
            <a:r>
              <a:rPr lang="es-ES" sz="1050">
                <a:latin typeface="Raleway"/>
                <a:cs typeface="Segoe UI"/>
              </a:rPr>
              <a:t>La </a:t>
            </a:r>
            <a:r>
              <a:rPr lang="es-ES" sz="1050" b="1">
                <a:latin typeface="Raleway"/>
                <a:cs typeface="Segoe UI"/>
              </a:rPr>
              <a:t>compra de la vivienda nueva </a:t>
            </a:r>
            <a:r>
              <a:rPr lang="es-ES" sz="1050">
                <a:latin typeface="Raleway"/>
                <a:cs typeface="Segoe UI"/>
              </a:rPr>
              <a:t>en México solo es accesible para quienes perciben </a:t>
            </a:r>
            <a:r>
              <a:rPr lang="es-ES" sz="1050" b="1">
                <a:latin typeface="Raleway"/>
                <a:cs typeface="Segoe UI"/>
              </a:rPr>
              <a:t>más de 5 salarios mínimos (más de 26 mil pesos al mes). </a:t>
            </a:r>
            <a:r>
              <a:rPr lang="es-ES" sz="1050">
                <a:latin typeface="Raleway"/>
                <a:cs typeface="Segoe UI"/>
              </a:rPr>
              <a:t>El salario mínimo en 2022 es de $172.87 diarios, lo que genera un salario mensual de</a:t>
            </a:r>
            <a:r>
              <a:rPr lang="es-ES" sz="1050" b="1">
                <a:latin typeface="Raleway"/>
                <a:cs typeface="Segoe UI"/>
              </a:rPr>
              <a:t> $5,255.00 pesos.</a:t>
            </a:r>
          </a:p>
          <a:p>
            <a:pPr algn="just"/>
            <a:endParaRPr lang="es-ES" sz="1050" b="1">
              <a:latin typeface="Raleway"/>
              <a:cs typeface="Segoe UI"/>
            </a:endParaRPr>
          </a:p>
          <a:p>
            <a:pPr algn="ctr"/>
            <a:r>
              <a:rPr lang="es-ES" sz="900" i="1">
                <a:latin typeface="Raleway"/>
                <a:cs typeface="Segoe UI"/>
              </a:rPr>
              <a:t>Fuente: FONHAPO 2020</a:t>
            </a:r>
            <a:endParaRPr lang="es-MX" sz="900" i="1">
              <a:latin typeface="Raleway"/>
              <a:cs typeface="Segoe UI"/>
            </a:endParaRP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901AB216-5C84-53E1-8C58-4AB7744538BB}"/>
              </a:ext>
            </a:extLst>
          </p:cNvPr>
          <p:cNvGrpSpPr/>
          <p:nvPr/>
        </p:nvGrpSpPr>
        <p:grpSpPr>
          <a:xfrm>
            <a:off x="1859379" y="1472550"/>
            <a:ext cx="1190442" cy="1099200"/>
            <a:chOff x="998412" y="3855703"/>
            <a:chExt cx="1190442" cy="1099200"/>
          </a:xfrm>
        </p:grpSpPr>
        <p:sp>
          <p:nvSpPr>
            <p:cNvPr id="12" name="Google Shape;172;p20">
              <a:extLst>
                <a:ext uri="{FF2B5EF4-FFF2-40B4-BE49-F238E27FC236}">
                  <a16:creationId xmlns:a16="http://schemas.microsoft.com/office/drawing/2014/main" id="{AC04F108-84BE-4F7E-B251-A8E99BFAFCBA}"/>
                </a:ext>
              </a:extLst>
            </p:cNvPr>
            <p:cNvSpPr txBox="1"/>
            <p:nvPr/>
          </p:nvSpPr>
          <p:spPr>
            <a:xfrm>
              <a:off x="1507635" y="3855703"/>
              <a:ext cx="321492" cy="40007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spAutoFit/>
            </a:bodyPr>
            <a:lstStyle/>
            <a:p>
              <a:pPr marL="0" lvl="0" indent="0" algn="just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-MX" b="1">
                  <a:solidFill>
                    <a:srgbClr val="5D7963"/>
                  </a:solidFill>
                  <a:latin typeface="Raleway"/>
                  <a:cs typeface="Segoe UI"/>
                </a:rPr>
                <a:t>5</a:t>
              </a:r>
              <a:endParaRPr lang="es-MX" b="1">
                <a:solidFill>
                  <a:srgbClr val="5D7963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10" name="Grupo 9">
              <a:extLst>
                <a:ext uri="{FF2B5EF4-FFF2-40B4-BE49-F238E27FC236}">
                  <a16:creationId xmlns:a16="http://schemas.microsoft.com/office/drawing/2014/main" id="{5D3BC02D-274C-A3F8-B42F-F4891F0728EB}"/>
                </a:ext>
              </a:extLst>
            </p:cNvPr>
            <p:cNvGrpSpPr/>
            <p:nvPr/>
          </p:nvGrpSpPr>
          <p:grpSpPr>
            <a:xfrm>
              <a:off x="998412" y="3976871"/>
              <a:ext cx="1190442" cy="978032"/>
              <a:chOff x="1642328" y="3935816"/>
              <a:chExt cx="1190442" cy="978032"/>
            </a:xfrm>
            <a:solidFill>
              <a:srgbClr val="A0B8B8"/>
            </a:solidFill>
          </p:grpSpPr>
          <p:pic>
            <p:nvPicPr>
              <p:cNvPr id="11" name="Gráfico 10" descr="Dinero con relleno sólido">
                <a:extLst>
                  <a:ext uri="{FF2B5EF4-FFF2-40B4-BE49-F238E27FC236}">
                    <a16:creationId xmlns:a16="http://schemas.microsoft.com/office/drawing/2014/main" id="{9ACCF6F8-FDF3-AD4E-821A-33C368047A2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2395887" y="3935816"/>
                <a:ext cx="436883" cy="436883"/>
              </a:xfrm>
              <a:prstGeom prst="rect">
                <a:avLst/>
              </a:prstGeom>
            </p:spPr>
          </p:pic>
          <p:pic>
            <p:nvPicPr>
              <p:cNvPr id="13" name="Gráfico 12" descr="Hogar con relleno sólido">
                <a:extLst>
                  <a:ext uri="{FF2B5EF4-FFF2-40B4-BE49-F238E27FC236}">
                    <a16:creationId xmlns:a16="http://schemas.microsoft.com/office/drawing/2014/main" id="{75AF1B89-8AB3-34CF-B0FB-065BA27734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1642328" y="3999448"/>
                <a:ext cx="914400" cy="914400"/>
              </a:xfrm>
              <a:prstGeom prst="rect">
                <a:avLst/>
              </a:prstGeom>
            </p:spPr>
          </p:pic>
        </p:grpSp>
      </p:grpSp>
      <p:sp>
        <p:nvSpPr>
          <p:cNvPr id="15" name="Rectángulo 14">
            <a:extLst>
              <a:ext uri="{FF2B5EF4-FFF2-40B4-BE49-F238E27FC236}">
                <a16:creationId xmlns:a16="http://schemas.microsoft.com/office/drawing/2014/main" id="{8F62ADCB-9031-1E04-E6B0-CAD0B549FE1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114910" y="0"/>
            <a:ext cx="3308414" cy="51435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>
              <a:solidFill>
                <a:schemeClr val="tx1"/>
              </a:solidFill>
            </a:endParaRP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D619B24B-08A1-7781-4660-F4426005D752}"/>
              </a:ext>
            </a:extLst>
          </p:cNvPr>
          <p:cNvSpPr txBox="1"/>
          <p:nvPr/>
        </p:nvSpPr>
        <p:spPr>
          <a:xfrm>
            <a:off x="6083950" y="2806612"/>
            <a:ext cx="1370334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1050">
                <a:solidFill>
                  <a:schemeClr val="tx1"/>
                </a:solidFill>
                <a:latin typeface="Raleway"/>
                <a:cs typeface="Segoe UI"/>
              </a:rPr>
              <a:t>Población con un ingreso mayor a 5 salarios mínimos.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5FE3C3C0-4994-7690-9E57-BE071F093A3A}"/>
              </a:ext>
            </a:extLst>
          </p:cNvPr>
          <p:cNvSpPr txBox="1"/>
          <p:nvPr/>
        </p:nvSpPr>
        <p:spPr>
          <a:xfrm>
            <a:off x="6083950" y="3382343"/>
            <a:ext cx="15028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3600" b="1">
                <a:solidFill>
                  <a:schemeClr val="bg1"/>
                </a:solidFill>
                <a:latin typeface="Raleway"/>
                <a:cs typeface="Segoe UI"/>
              </a:rPr>
              <a:t>1.5%</a:t>
            </a:r>
            <a:endParaRPr lang="es-MX" sz="3600" b="1">
              <a:solidFill>
                <a:schemeClr val="bg1"/>
              </a:solidFill>
              <a:latin typeface="Raleway"/>
              <a:cs typeface="Segoe UI"/>
            </a:endParaRPr>
          </a:p>
        </p:txBody>
      </p:sp>
      <p:sp>
        <p:nvSpPr>
          <p:cNvPr id="19" name="CuadroTexto 18">
            <a:extLst>
              <a:ext uri="{FF2B5EF4-FFF2-40B4-BE49-F238E27FC236}">
                <a16:creationId xmlns:a16="http://schemas.microsoft.com/office/drawing/2014/main" id="{F358F8AE-7412-7028-EF00-5B46EC6FC735}"/>
              </a:ext>
            </a:extLst>
          </p:cNvPr>
          <p:cNvSpPr txBox="1"/>
          <p:nvPr/>
        </p:nvSpPr>
        <p:spPr>
          <a:xfrm>
            <a:off x="5931404" y="3998334"/>
            <a:ext cx="1675426" cy="2308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" sz="900" i="1">
                <a:solidFill>
                  <a:schemeClr val="tx1"/>
                </a:solidFill>
                <a:latin typeface="Raleway"/>
                <a:cs typeface="Segoe UI"/>
              </a:rPr>
              <a:t>Fuente: INEGI 2022</a:t>
            </a:r>
            <a:endParaRPr lang="es-MX" sz="900" i="1">
              <a:solidFill>
                <a:schemeClr val="tx1"/>
              </a:solidFill>
              <a:latin typeface="Raleway"/>
              <a:cs typeface="Segoe UI"/>
            </a:endParaRP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6692004C-EBFB-7831-69D1-016C97745D4C}"/>
              </a:ext>
            </a:extLst>
          </p:cNvPr>
          <p:cNvSpPr txBox="1"/>
          <p:nvPr/>
        </p:nvSpPr>
        <p:spPr>
          <a:xfrm>
            <a:off x="5802650" y="914771"/>
            <a:ext cx="2408508" cy="400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s-MX" sz="2000" b="1">
                <a:solidFill>
                  <a:schemeClr val="bg1"/>
                </a:solidFill>
                <a:latin typeface="Raleway"/>
                <a:cs typeface="Segoe UI"/>
              </a:rPr>
              <a:t>     de 56 millones</a:t>
            </a:r>
          </a:p>
        </p:txBody>
      </p:sp>
      <p:sp>
        <p:nvSpPr>
          <p:cNvPr id="21" name="CuadroTexto 20">
            <a:extLst>
              <a:ext uri="{FF2B5EF4-FFF2-40B4-BE49-F238E27FC236}">
                <a16:creationId xmlns:a16="http://schemas.microsoft.com/office/drawing/2014/main" id="{2A506515-CEA3-FA37-9CBD-EEF7CD344FC9}"/>
              </a:ext>
            </a:extLst>
          </p:cNvPr>
          <p:cNvSpPr txBox="1"/>
          <p:nvPr/>
        </p:nvSpPr>
        <p:spPr>
          <a:xfrm>
            <a:off x="5964129" y="1421575"/>
            <a:ext cx="1742538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1050">
                <a:solidFill>
                  <a:schemeClr val="tx1"/>
                </a:solidFill>
                <a:latin typeface="Raleway"/>
                <a:cs typeface="Segoe UI"/>
              </a:rPr>
              <a:t>de población ocupada a nivel nacional</a:t>
            </a:r>
          </a:p>
        </p:txBody>
      </p:sp>
      <p:sp>
        <p:nvSpPr>
          <p:cNvPr id="22" name="CuadroTexto 21">
            <a:extLst>
              <a:ext uri="{FF2B5EF4-FFF2-40B4-BE49-F238E27FC236}">
                <a16:creationId xmlns:a16="http://schemas.microsoft.com/office/drawing/2014/main" id="{5A004B03-5FD1-E301-8099-194599604458}"/>
              </a:ext>
            </a:extLst>
          </p:cNvPr>
          <p:cNvSpPr txBox="1"/>
          <p:nvPr/>
        </p:nvSpPr>
        <p:spPr>
          <a:xfrm>
            <a:off x="5597542" y="1908260"/>
            <a:ext cx="2343150" cy="2308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" sz="900" i="1">
                <a:solidFill>
                  <a:schemeClr val="tx1"/>
                </a:solidFill>
                <a:latin typeface="Raleway"/>
                <a:cs typeface="Segoe UI"/>
              </a:rPr>
              <a:t>Fuente: INEGI 2022</a:t>
            </a:r>
            <a:endParaRPr lang="es-MX" sz="900" i="1">
              <a:solidFill>
                <a:schemeClr val="tx1"/>
              </a:solidFill>
              <a:latin typeface="Raleway"/>
              <a:cs typeface="Segoe UI"/>
            </a:endParaRPr>
          </a:p>
        </p:txBody>
      </p:sp>
      <p:pic>
        <p:nvPicPr>
          <p:cNvPr id="5" name="Gráfico 4" descr="Agregar con relleno sólido">
            <a:extLst>
              <a:ext uri="{FF2B5EF4-FFF2-40B4-BE49-F238E27FC236}">
                <a16:creationId xmlns:a16="http://schemas.microsoft.com/office/drawing/2014/main" id="{D894D21E-B2DD-FFC4-7ABA-FF543A8B272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716739" y="921058"/>
            <a:ext cx="429330" cy="42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769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ángulo 14">
            <a:extLst>
              <a:ext uri="{FF2B5EF4-FFF2-40B4-BE49-F238E27FC236}">
                <a16:creationId xmlns:a16="http://schemas.microsoft.com/office/drawing/2014/main" id="{8F62ADCB-9031-1E04-E6B0-CAD0B549FE1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" y="0"/>
            <a:ext cx="5015620" cy="51435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>
              <a:solidFill>
                <a:schemeClr val="tx1"/>
              </a:solidFill>
            </a:endParaRPr>
          </a:p>
        </p:txBody>
      </p:sp>
      <p:sp>
        <p:nvSpPr>
          <p:cNvPr id="167" name="Google Shape;167;p20"/>
          <p:cNvSpPr txBox="1"/>
          <p:nvPr/>
        </p:nvSpPr>
        <p:spPr>
          <a:xfrm>
            <a:off x="549900" y="325025"/>
            <a:ext cx="3458491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solidFill>
                  <a:schemeClr val="tx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CONTEXTO</a:t>
            </a:r>
            <a:endParaRPr sz="1200">
              <a:solidFill>
                <a:schemeClr val="tx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>
              <a:lnSpc>
                <a:spcPct val="150000"/>
              </a:lnSpc>
            </a:pPr>
            <a:r>
              <a:rPr lang="es-ES" sz="900">
                <a:solidFill>
                  <a:schemeClr val="tx1"/>
                </a:solidFill>
                <a:latin typeface="Raleway ExtraLight"/>
                <a:ea typeface="Raleway ExtraLight"/>
                <a:cs typeface="Raleway ExtraLight"/>
              </a:rPr>
              <a:t>NACIONAL SOBRE LA VIVIENDA Y BRECHA DE GÉNERO </a:t>
            </a:r>
            <a:endParaRPr lang="es-ES" sz="900">
              <a:solidFill>
                <a:schemeClr val="tx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Grupo de hombres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9399C6FD-7A46-1C5C-3AEC-446AA3B23EF2}"/>
              </a:ext>
            </a:extLst>
          </p:cNvPr>
          <p:cNvSpPr txBox="1"/>
          <p:nvPr/>
        </p:nvSpPr>
        <p:spPr>
          <a:xfrm>
            <a:off x="5786316" y="3045203"/>
            <a:ext cx="2477941" cy="12464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just"/>
            <a:r>
              <a:rPr lang="es-MX" sz="1050">
                <a:latin typeface="Raleway"/>
              </a:rPr>
              <a:t>Solo el </a:t>
            </a:r>
            <a:r>
              <a:rPr lang="es-MX" sz="2400" b="1">
                <a:latin typeface="Raleway"/>
              </a:rPr>
              <a:t>35%</a:t>
            </a:r>
            <a:r>
              <a:rPr lang="es-MX" sz="2400">
                <a:latin typeface="Raleway"/>
              </a:rPr>
              <a:t> </a:t>
            </a:r>
            <a:r>
              <a:rPr lang="es-MX" sz="1050">
                <a:latin typeface="Raleway"/>
              </a:rPr>
              <a:t>de casas escrituradas en el país están bajo el nombre de mujeres según datos de la INEGI, </a:t>
            </a:r>
            <a:endParaRPr lang="es-ES" sz="1050" b="1">
              <a:latin typeface="Raleway" pitchFamily="2" charset="0"/>
              <a:cs typeface="Segoe UI"/>
            </a:endParaRPr>
          </a:p>
          <a:p>
            <a:pPr algn="just"/>
            <a:endParaRPr lang="es-ES" sz="1050" b="1">
              <a:latin typeface="Raleway" pitchFamily="2" charset="0"/>
              <a:cs typeface="Segoe UI"/>
            </a:endParaRPr>
          </a:p>
          <a:p>
            <a:pPr algn="ctr"/>
            <a:r>
              <a:rPr lang="es-ES" sz="900" i="1">
                <a:latin typeface="Raleway" pitchFamily="2" charset="0"/>
                <a:cs typeface="Segoe UI"/>
              </a:rPr>
              <a:t>Fuente: </a:t>
            </a:r>
            <a:r>
              <a:rPr lang="es-ES" sz="900" err="1">
                <a:latin typeface="Raleway" pitchFamily="2" charset="0"/>
              </a:rPr>
              <a:t>Davin</a:t>
            </a:r>
            <a:r>
              <a:rPr lang="es-ES" sz="900">
                <a:latin typeface="Raleway" pitchFamily="2" charset="0"/>
              </a:rPr>
              <a:t>, S. 2021. </a:t>
            </a:r>
            <a:r>
              <a:rPr lang="es-ES" sz="900" i="1">
                <a:latin typeface="Raleway" pitchFamily="2" charset="0"/>
              </a:rPr>
              <a:t>en </a:t>
            </a:r>
            <a:r>
              <a:rPr lang="es-ES" sz="900">
                <a:latin typeface="Raleway" pitchFamily="2" charset="0"/>
              </a:rPr>
              <a:t>ONU-Hábitat.</a:t>
            </a:r>
            <a:endParaRPr lang="es-MX" sz="900" i="1">
              <a:latin typeface="Raleway" pitchFamily="2" charset="0"/>
              <a:cs typeface="Segoe UI"/>
            </a:endParaRPr>
          </a:p>
        </p:txBody>
      </p:sp>
      <p:sp>
        <p:nvSpPr>
          <p:cNvPr id="22" name="CuadroTexto 21">
            <a:extLst>
              <a:ext uri="{FF2B5EF4-FFF2-40B4-BE49-F238E27FC236}">
                <a16:creationId xmlns:a16="http://schemas.microsoft.com/office/drawing/2014/main" id="{5A004B03-5FD1-E301-8099-194599604458}"/>
              </a:ext>
            </a:extLst>
          </p:cNvPr>
          <p:cNvSpPr txBox="1"/>
          <p:nvPr/>
        </p:nvSpPr>
        <p:spPr>
          <a:xfrm>
            <a:off x="1333700" y="4483777"/>
            <a:ext cx="2343150" cy="2308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" sz="900" i="1">
                <a:solidFill>
                  <a:schemeClr val="tx1"/>
                </a:solidFill>
                <a:latin typeface="Raleway"/>
                <a:cs typeface="Segoe UI"/>
              </a:rPr>
              <a:t>Fuente: </a:t>
            </a:r>
            <a:r>
              <a:rPr lang="es-ES" sz="900">
                <a:latin typeface="Raleway" pitchFamily="2" charset="0"/>
              </a:rPr>
              <a:t>ONU-Hábitat. (2021)</a:t>
            </a:r>
            <a:endParaRPr lang="es-MX" sz="900" i="1">
              <a:solidFill>
                <a:schemeClr val="tx1"/>
              </a:solidFill>
              <a:latin typeface="Raleway"/>
              <a:cs typeface="Segoe UI"/>
            </a:endParaRPr>
          </a:p>
        </p:txBody>
      </p:sp>
      <p:graphicFrame>
        <p:nvGraphicFramePr>
          <p:cNvPr id="14" name="Gráfico 13">
            <a:extLst>
              <a:ext uri="{FF2B5EF4-FFF2-40B4-BE49-F238E27FC236}">
                <a16:creationId xmlns:a16="http://schemas.microsoft.com/office/drawing/2014/main" id="{B4BFFB51-CE62-0DC1-86A3-30999F5E4E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0479220"/>
              </p:ext>
            </p:extLst>
          </p:nvPr>
        </p:nvGraphicFramePr>
        <p:xfrm>
          <a:off x="5324989" y="623538"/>
          <a:ext cx="3400594" cy="24980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6" name="CuadroTexto 25">
            <a:extLst>
              <a:ext uri="{FF2B5EF4-FFF2-40B4-BE49-F238E27FC236}">
                <a16:creationId xmlns:a16="http://schemas.microsoft.com/office/drawing/2014/main" id="{1763D12E-C80A-EF04-2745-7E470A6B5F87}"/>
              </a:ext>
            </a:extLst>
          </p:cNvPr>
          <p:cNvSpPr txBox="1"/>
          <p:nvPr/>
        </p:nvSpPr>
        <p:spPr>
          <a:xfrm>
            <a:off x="1255133" y="3526815"/>
            <a:ext cx="2507201" cy="99257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just"/>
            <a:r>
              <a:rPr lang="es-MX" sz="1050" b="0" i="0">
                <a:solidFill>
                  <a:srgbClr val="000000"/>
                </a:solidFill>
                <a:effectLst/>
                <a:latin typeface="Raleway"/>
              </a:rPr>
              <a:t>Asimismo, el Infonavit reporta un </a:t>
            </a:r>
            <a:r>
              <a:rPr lang="es-MX" sz="2400" b="1" i="0">
                <a:solidFill>
                  <a:schemeClr val="bg1"/>
                </a:solidFill>
                <a:effectLst/>
                <a:latin typeface="Raleway"/>
              </a:rPr>
              <a:t>34%</a:t>
            </a:r>
            <a:r>
              <a:rPr lang="es-MX" sz="2400" b="0" i="0">
                <a:solidFill>
                  <a:schemeClr val="bg1"/>
                </a:solidFill>
                <a:effectLst/>
                <a:latin typeface="Raleway"/>
              </a:rPr>
              <a:t> </a:t>
            </a:r>
            <a:r>
              <a:rPr lang="es-MX" sz="1050" b="0" i="0">
                <a:solidFill>
                  <a:srgbClr val="000000"/>
                </a:solidFill>
                <a:effectLst/>
                <a:latin typeface="Raleway"/>
              </a:rPr>
              <a:t>de créditos a mujeres contra </a:t>
            </a:r>
            <a:r>
              <a:rPr lang="es-MX" sz="1050" b="0" i="0">
                <a:solidFill>
                  <a:schemeClr val="tx1"/>
                </a:solidFill>
                <a:effectLst/>
                <a:latin typeface="Raleway"/>
              </a:rPr>
              <a:t>un</a:t>
            </a:r>
            <a:r>
              <a:rPr lang="es-MX" sz="1050" b="0" i="0">
                <a:solidFill>
                  <a:schemeClr val="bg1"/>
                </a:solidFill>
                <a:effectLst/>
                <a:latin typeface="Raleway"/>
              </a:rPr>
              <a:t> </a:t>
            </a:r>
            <a:r>
              <a:rPr lang="es-MX" sz="2400" b="1" i="0">
                <a:solidFill>
                  <a:schemeClr val="bg1"/>
                </a:solidFill>
                <a:effectLst/>
                <a:latin typeface="Raleway"/>
              </a:rPr>
              <a:t>66%</a:t>
            </a:r>
            <a:r>
              <a:rPr lang="es-MX" sz="2400" b="0" i="0">
                <a:solidFill>
                  <a:schemeClr val="bg1"/>
                </a:solidFill>
                <a:effectLst/>
                <a:latin typeface="Raleway"/>
              </a:rPr>
              <a:t> </a:t>
            </a:r>
            <a:r>
              <a:rPr lang="es-MX" sz="1050" b="0" i="0">
                <a:solidFill>
                  <a:srgbClr val="000000"/>
                </a:solidFill>
                <a:effectLst/>
                <a:latin typeface="Raleway"/>
              </a:rPr>
              <a:t>hacia hombres. </a:t>
            </a:r>
            <a:endParaRPr lang="es-MX" sz="1050">
              <a:latin typeface="Raleway"/>
            </a:endParaRPr>
          </a:p>
        </p:txBody>
      </p:sp>
      <p:sp>
        <p:nvSpPr>
          <p:cNvPr id="28" name="CuadroTexto 27">
            <a:extLst>
              <a:ext uri="{FF2B5EF4-FFF2-40B4-BE49-F238E27FC236}">
                <a16:creationId xmlns:a16="http://schemas.microsoft.com/office/drawing/2014/main" id="{C5CC848C-94D4-2D1E-485E-2C6DBA45A1FD}"/>
              </a:ext>
            </a:extLst>
          </p:cNvPr>
          <p:cNvSpPr txBox="1"/>
          <p:nvPr/>
        </p:nvSpPr>
        <p:spPr>
          <a:xfrm>
            <a:off x="1078183" y="3038286"/>
            <a:ext cx="2778734" cy="336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MX" sz="1200" b="1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CRÉDITOS HIPOTECARIOS </a:t>
            </a:r>
            <a:endParaRPr lang="es-MX" sz="1200" b="1"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803FB3AE-35F8-3CB5-1313-16B8CBC5D8C1}"/>
              </a:ext>
            </a:extLst>
          </p:cNvPr>
          <p:cNvSpPr txBox="1"/>
          <p:nvPr/>
        </p:nvSpPr>
        <p:spPr>
          <a:xfrm>
            <a:off x="1382771" y="1629014"/>
            <a:ext cx="1565992" cy="8463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s-MX" sz="1050">
                <a:latin typeface="Raleway"/>
              </a:rPr>
              <a:t>Existe una brecha salarial del</a:t>
            </a:r>
            <a:endParaRPr lang="es-MX" sz="1200">
              <a:latin typeface="Raleway" pitchFamily="2" charset="0"/>
              <a:cs typeface="Arial" panose="020B0604020202020204" pitchFamily="34" charset="0"/>
            </a:endParaRPr>
          </a:p>
          <a:p>
            <a:pPr algn="ctr"/>
            <a:r>
              <a:rPr lang="es-MX" sz="2800" b="1">
                <a:solidFill>
                  <a:schemeClr val="bg1"/>
                </a:solidFill>
                <a:latin typeface="Raleway"/>
              </a:rPr>
              <a:t>12.2%</a:t>
            </a:r>
            <a:r>
              <a:rPr lang="es-MX" sz="1200">
                <a:latin typeface="Raleway"/>
              </a:rPr>
              <a:t>.</a:t>
            </a:r>
          </a:p>
        </p:txBody>
      </p:sp>
      <p:grpSp>
        <p:nvGrpSpPr>
          <p:cNvPr id="13" name="Grupo 12">
            <a:extLst>
              <a:ext uri="{FF2B5EF4-FFF2-40B4-BE49-F238E27FC236}">
                <a16:creationId xmlns:a16="http://schemas.microsoft.com/office/drawing/2014/main" id="{D831865A-E51C-BB4A-5964-739D029B4F7D}"/>
              </a:ext>
            </a:extLst>
          </p:cNvPr>
          <p:cNvGrpSpPr/>
          <p:nvPr/>
        </p:nvGrpSpPr>
        <p:grpSpPr>
          <a:xfrm>
            <a:off x="2813119" y="1694544"/>
            <a:ext cx="628021" cy="715344"/>
            <a:chOff x="694233" y="3599979"/>
            <a:chExt cx="684139" cy="964532"/>
          </a:xfrm>
        </p:grpSpPr>
        <p:pic>
          <p:nvPicPr>
            <p:cNvPr id="16" name="Gráfico 15" descr="Dollar con relleno sólido">
              <a:extLst>
                <a:ext uri="{FF2B5EF4-FFF2-40B4-BE49-F238E27FC236}">
                  <a16:creationId xmlns:a16="http://schemas.microsoft.com/office/drawing/2014/main" id="{C41657DD-470F-3582-F4F0-72859A193DB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10896" y="3599979"/>
              <a:ext cx="280393" cy="280393"/>
            </a:xfrm>
            <a:prstGeom prst="rect">
              <a:avLst/>
            </a:prstGeom>
          </p:spPr>
        </p:pic>
        <p:pic>
          <p:nvPicPr>
            <p:cNvPr id="17" name="Gráfico 16" descr="Género con relleno sólido">
              <a:extLst>
                <a:ext uri="{FF2B5EF4-FFF2-40B4-BE49-F238E27FC236}">
                  <a16:creationId xmlns:a16="http://schemas.microsoft.com/office/drawing/2014/main" id="{BBBE8F73-A252-70F5-B75E-6BEC80B8BA6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94233" y="3880372"/>
              <a:ext cx="684139" cy="684139"/>
            </a:xfrm>
            <a:prstGeom prst="rect">
              <a:avLst/>
            </a:prstGeom>
          </p:spPr>
        </p:pic>
        <p:pic>
          <p:nvPicPr>
            <p:cNvPr id="18" name="Gráfico 17" descr="Dollar con relleno sólido">
              <a:extLst>
                <a:ext uri="{FF2B5EF4-FFF2-40B4-BE49-F238E27FC236}">
                  <a16:creationId xmlns:a16="http://schemas.microsoft.com/office/drawing/2014/main" id="{0CB521AF-AA38-3BE3-181A-1903881B700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38859" y="3705508"/>
              <a:ext cx="134532" cy="134532"/>
            </a:xfrm>
            <a:prstGeom prst="rect">
              <a:avLst/>
            </a:prstGeom>
          </p:spPr>
        </p:pic>
      </p:grpSp>
      <p:sp>
        <p:nvSpPr>
          <p:cNvPr id="19" name="Google Shape;172;p20">
            <a:extLst>
              <a:ext uri="{FF2B5EF4-FFF2-40B4-BE49-F238E27FC236}">
                <a16:creationId xmlns:a16="http://schemas.microsoft.com/office/drawing/2014/main" id="{2F92D7C8-0894-F5E3-1E2A-35596FA3C8C3}"/>
              </a:ext>
            </a:extLst>
          </p:cNvPr>
          <p:cNvSpPr txBox="1"/>
          <p:nvPr/>
        </p:nvSpPr>
        <p:spPr>
          <a:xfrm>
            <a:off x="1599052" y="2439791"/>
            <a:ext cx="1812446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Comisión Nacional de Salarios Mínimos 2021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C432A4C4-B243-8BEE-FF92-73AE1B1B1AE7}"/>
              </a:ext>
            </a:extLst>
          </p:cNvPr>
          <p:cNvSpPr txBox="1"/>
          <p:nvPr/>
        </p:nvSpPr>
        <p:spPr>
          <a:xfrm>
            <a:off x="1115908" y="1269960"/>
            <a:ext cx="2778734" cy="336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MX" sz="1200" b="1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PUESTOS SIMILARES</a:t>
            </a:r>
            <a:endParaRPr lang="es-MX" sz="1200" b="1"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</p:spTree>
    <p:extLst>
      <p:ext uri="{BB962C8B-B14F-4D97-AF65-F5344CB8AC3E}">
        <p14:creationId xmlns:p14="http://schemas.microsoft.com/office/powerpoint/2010/main" val="300626652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1">
            <a:extLst>
              <a:ext uri="{FF2B5EF4-FFF2-40B4-BE49-F238E27FC236}">
                <a16:creationId xmlns:a16="http://schemas.microsoft.com/office/drawing/2014/main" id="{850E6FE1-0257-6940-2578-1AF9D301B77E}"/>
              </a:ext>
            </a:extLst>
          </p:cNvPr>
          <p:cNvGrpSpPr/>
          <p:nvPr/>
        </p:nvGrpSpPr>
        <p:grpSpPr>
          <a:xfrm>
            <a:off x="5270346" y="573741"/>
            <a:ext cx="3029014" cy="2664447"/>
            <a:chOff x="4992697" y="806210"/>
            <a:chExt cx="3029014" cy="2664447"/>
          </a:xfrm>
        </p:grpSpPr>
        <p:pic>
          <p:nvPicPr>
            <p:cNvPr id="4" name="Gráfico 3" descr="Hogar contorno">
              <a:extLst>
                <a:ext uri="{FF2B5EF4-FFF2-40B4-BE49-F238E27FC236}">
                  <a16:creationId xmlns:a16="http://schemas.microsoft.com/office/drawing/2014/main" id="{1297D8FC-F4AE-23E1-64AC-6DDB2023B6E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 l="-242" t="11095" r="242" b="-1948"/>
            <a:stretch/>
          </p:blipFill>
          <p:spPr>
            <a:xfrm>
              <a:off x="4992697" y="806210"/>
              <a:ext cx="2932649" cy="2664447"/>
            </a:xfrm>
            <a:prstGeom prst="rect">
              <a:avLst/>
            </a:prstGeom>
          </p:spPr>
        </p:pic>
        <p:pic>
          <p:nvPicPr>
            <p:cNvPr id="7" name="Gráfico 6" descr="Hogar con relleno sólido">
              <a:extLst>
                <a:ext uri="{FF2B5EF4-FFF2-40B4-BE49-F238E27FC236}">
                  <a16:creationId xmlns:a16="http://schemas.microsoft.com/office/drawing/2014/main" id="{F6A287A9-B91D-DE3E-2B26-DA5952E67C1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-2" t="56459" r="-2917" b="16887"/>
            <a:stretch/>
          </p:blipFill>
          <p:spPr>
            <a:xfrm>
              <a:off x="5003451" y="2148456"/>
              <a:ext cx="3018260" cy="996589"/>
            </a:xfrm>
            <a:prstGeom prst="cloud">
              <a:avLst/>
            </a:prstGeom>
          </p:spPr>
        </p:pic>
        <p:sp>
          <p:nvSpPr>
            <p:cNvPr id="8" name="Rectángulo 7">
              <a:extLst>
                <a:ext uri="{FF2B5EF4-FFF2-40B4-BE49-F238E27FC236}">
                  <a16:creationId xmlns:a16="http://schemas.microsoft.com/office/drawing/2014/main" id="{637EDFD4-4984-8939-5203-1086A7823439}"/>
                </a:ext>
              </a:extLst>
            </p:cNvPr>
            <p:cNvSpPr/>
            <p:nvPr/>
          </p:nvSpPr>
          <p:spPr>
            <a:xfrm>
              <a:off x="6802311" y="2884463"/>
              <a:ext cx="543465" cy="178788"/>
            </a:xfrm>
            <a:prstGeom prst="rect">
              <a:avLst/>
            </a:prstGeom>
            <a:solidFill>
              <a:srgbClr val="8DA59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  <p:sp>
          <p:nvSpPr>
            <p:cNvPr id="20" name="Rectángulo 19">
              <a:extLst>
                <a:ext uri="{FF2B5EF4-FFF2-40B4-BE49-F238E27FC236}">
                  <a16:creationId xmlns:a16="http://schemas.microsoft.com/office/drawing/2014/main" id="{09414CB2-9835-D1C1-3A9C-1DDFB02BCED1}"/>
                </a:ext>
              </a:extLst>
            </p:cNvPr>
            <p:cNvSpPr/>
            <p:nvPr/>
          </p:nvSpPr>
          <p:spPr>
            <a:xfrm>
              <a:off x="5766937" y="2887820"/>
              <a:ext cx="543465" cy="178788"/>
            </a:xfrm>
            <a:prstGeom prst="rect">
              <a:avLst/>
            </a:prstGeom>
            <a:solidFill>
              <a:srgbClr val="8DA59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  <p:sp>
          <p:nvSpPr>
            <p:cNvPr id="9" name="Rectángulo 8">
              <a:extLst>
                <a:ext uri="{FF2B5EF4-FFF2-40B4-BE49-F238E27FC236}">
                  <a16:creationId xmlns:a16="http://schemas.microsoft.com/office/drawing/2014/main" id="{BEED0982-A471-985F-CAEA-65421D9F8862}"/>
                </a:ext>
              </a:extLst>
            </p:cNvPr>
            <p:cNvSpPr/>
            <p:nvPr/>
          </p:nvSpPr>
          <p:spPr>
            <a:xfrm>
              <a:off x="5421018" y="3107998"/>
              <a:ext cx="2082297" cy="27771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</p:grpSp>
      <p:sp>
        <p:nvSpPr>
          <p:cNvPr id="35" name="Rectángulo 34">
            <a:extLst>
              <a:ext uri="{FF2B5EF4-FFF2-40B4-BE49-F238E27FC236}">
                <a16:creationId xmlns:a16="http://schemas.microsoft.com/office/drawing/2014/main" id="{1FD5588D-C878-CF45-732C-C850356961ED}"/>
              </a:ext>
            </a:extLst>
          </p:cNvPr>
          <p:cNvSpPr/>
          <p:nvPr/>
        </p:nvSpPr>
        <p:spPr>
          <a:xfrm>
            <a:off x="-5714" y="-5042"/>
            <a:ext cx="4335165" cy="5133059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CONTEXTO</a:t>
            </a:r>
            <a:endParaRPr sz="1200">
              <a:latin typeface="Raleway Medium"/>
              <a:ea typeface="Raleway Medium"/>
              <a:cs typeface="Raleway Medium"/>
              <a:sym typeface="Raleway Medium"/>
            </a:endParaRPr>
          </a:p>
          <a:p>
            <a:pPr>
              <a:lnSpc>
                <a:spcPct val="150000"/>
              </a:lnSpc>
            </a:pPr>
            <a:r>
              <a:rPr lang="es-ES" sz="900">
                <a:latin typeface="Raleway ExtraLight"/>
                <a:ea typeface="Raleway ExtraLight"/>
                <a:cs typeface="Raleway ExtraLight"/>
              </a:rPr>
              <a:t>ESTATAL SOBRE LA VIVIENDA </a:t>
            </a:r>
            <a:r>
              <a:rPr lang="es-ES" sz="900" b="1">
                <a:latin typeface="Raleway ExtraLight"/>
                <a:ea typeface="Raleway ExtraLight"/>
                <a:cs typeface="Raleway ExtraLight"/>
              </a:rPr>
              <a:t>EN JALISCO</a:t>
            </a: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Grupo de hombres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6" name="CuadroTexto 8">
            <a:extLst>
              <a:ext uri="{FF2B5EF4-FFF2-40B4-BE49-F238E27FC236}">
                <a16:creationId xmlns:a16="http://schemas.microsoft.com/office/drawing/2014/main" id="{ACC781D1-E38D-BC19-65AC-DD95459BA5A6}"/>
              </a:ext>
            </a:extLst>
          </p:cNvPr>
          <p:cNvSpPr txBox="1"/>
          <p:nvPr/>
        </p:nvSpPr>
        <p:spPr>
          <a:xfrm>
            <a:off x="5572936" y="2980725"/>
            <a:ext cx="2477941" cy="16850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MX" sz="1050">
                <a:latin typeface="Raleway"/>
              </a:rPr>
              <a:t>Déficit de</a:t>
            </a:r>
          </a:p>
          <a:p>
            <a:pPr algn="ctr"/>
            <a:endParaRPr lang="es-MX" sz="1050">
              <a:latin typeface="Raleway"/>
            </a:endParaRPr>
          </a:p>
          <a:p>
            <a:pPr algn="ctr"/>
            <a:endParaRPr lang="es-MX" sz="1050">
              <a:latin typeface="Raleway"/>
            </a:endParaRPr>
          </a:p>
          <a:p>
            <a:pPr algn="ctr"/>
            <a:endParaRPr lang="es-MX" sz="1050">
              <a:latin typeface="Raleway"/>
            </a:endParaRPr>
          </a:p>
          <a:p>
            <a:pPr algn="ctr"/>
            <a:endParaRPr lang="es-MX" sz="1050">
              <a:latin typeface="Raleway"/>
            </a:endParaRPr>
          </a:p>
          <a:p>
            <a:pPr algn="ctr"/>
            <a:r>
              <a:rPr lang="es-MX" sz="1050">
                <a:latin typeface="Raleway"/>
              </a:rPr>
              <a:t> Viviendas, principalmente en segmento de interés social.</a:t>
            </a:r>
          </a:p>
          <a:p>
            <a:pPr algn="just"/>
            <a:endParaRPr lang="es-ES" sz="1050" b="1">
              <a:latin typeface="Raleway" pitchFamily="2" charset="0"/>
              <a:cs typeface="Segoe UI"/>
            </a:endParaRPr>
          </a:p>
          <a:p>
            <a:pPr algn="just"/>
            <a:endParaRPr lang="es-ES" sz="1050" b="1">
              <a:latin typeface="Raleway" pitchFamily="2" charset="0"/>
              <a:cs typeface="Segoe UI"/>
            </a:endParaRPr>
          </a:p>
          <a:p>
            <a:pPr algn="ctr"/>
            <a:r>
              <a:rPr lang="es-ES" sz="900" i="1">
                <a:latin typeface="Raleway"/>
                <a:cs typeface="Segoe UI"/>
              </a:rPr>
              <a:t>Fuente: Hurtado, 2019</a:t>
            </a:r>
            <a:endParaRPr lang="es-ES" sz="900">
              <a:latin typeface="Raleway"/>
            </a:endParaRPr>
          </a:p>
        </p:txBody>
      </p:sp>
      <p:pic>
        <p:nvPicPr>
          <p:cNvPr id="16" name="Gráfico 8" descr="Hogar con relleno sólido">
            <a:extLst>
              <a:ext uri="{FF2B5EF4-FFF2-40B4-BE49-F238E27FC236}">
                <a16:creationId xmlns:a16="http://schemas.microsoft.com/office/drawing/2014/main" id="{741B1D45-5806-831D-CF06-B68D46DA8A6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494641" y="1489878"/>
            <a:ext cx="1334454" cy="1334454"/>
          </a:xfrm>
          <a:prstGeom prst="rect">
            <a:avLst/>
          </a:prstGeom>
        </p:spPr>
      </p:pic>
      <p:sp>
        <p:nvSpPr>
          <p:cNvPr id="14" name="CuadroTexto 8">
            <a:extLst>
              <a:ext uri="{FF2B5EF4-FFF2-40B4-BE49-F238E27FC236}">
                <a16:creationId xmlns:a16="http://schemas.microsoft.com/office/drawing/2014/main" id="{EB0E0BBB-A496-B8A5-A2ED-179A59A08267}"/>
              </a:ext>
            </a:extLst>
          </p:cNvPr>
          <p:cNvSpPr txBox="1"/>
          <p:nvPr/>
        </p:nvSpPr>
        <p:spPr>
          <a:xfrm>
            <a:off x="5707487" y="3095485"/>
            <a:ext cx="2226481" cy="70788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just"/>
            <a:r>
              <a:rPr lang="es-MX" sz="1600">
                <a:latin typeface="Raleway"/>
              </a:rPr>
              <a:t> </a:t>
            </a:r>
            <a:r>
              <a:rPr lang="es-MX" sz="4000" b="1">
                <a:latin typeface="Raleway"/>
              </a:rPr>
              <a:t>280.000</a:t>
            </a:r>
            <a:endParaRPr lang="es-MX" sz="4000">
              <a:latin typeface="Raleway" pitchFamily="2" charset="0"/>
            </a:endParaRPr>
          </a:p>
        </p:txBody>
      </p:sp>
      <p:sp>
        <p:nvSpPr>
          <p:cNvPr id="22" name="CuadroTexto 21">
            <a:extLst>
              <a:ext uri="{FF2B5EF4-FFF2-40B4-BE49-F238E27FC236}">
                <a16:creationId xmlns:a16="http://schemas.microsoft.com/office/drawing/2014/main" id="{413CD807-AB9A-E516-4999-EF342B25C8E5}"/>
              </a:ext>
            </a:extLst>
          </p:cNvPr>
          <p:cNvSpPr txBox="1"/>
          <p:nvPr/>
        </p:nvSpPr>
        <p:spPr>
          <a:xfrm>
            <a:off x="929008" y="2882238"/>
            <a:ext cx="2408508" cy="400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s-MX" sz="2000" b="1">
                <a:solidFill>
                  <a:schemeClr val="bg1"/>
                </a:solidFill>
                <a:latin typeface="Raleway"/>
                <a:cs typeface="Segoe UI"/>
              </a:rPr>
              <a:t>     de 2.3 millones</a:t>
            </a:r>
          </a:p>
        </p:txBody>
      </p:sp>
      <p:sp>
        <p:nvSpPr>
          <p:cNvPr id="23" name="CuadroTexto 22">
            <a:extLst>
              <a:ext uri="{FF2B5EF4-FFF2-40B4-BE49-F238E27FC236}">
                <a16:creationId xmlns:a16="http://schemas.microsoft.com/office/drawing/2014/main" id="{7D2B95D1-E84F-3F81-82BB-F64EE0DA6728}"/>
              </a:ext>
            </a:extLst>
          </p:cNvPr>
          <p:cNvSpPr txBox="1"/>
          <p:nvPr/>
        </p:nvSpPr>
        <p:spPr>
          <a:xfrm>
            <a:off x="1261993" y="3238188"/>
            <a:ext cx="1742538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1050">
                <a:solidFill>
                  <a:schemeClr val="tx1"/>
                </a:solidFill>
                <a:latin typeface="Raleway"/>
                <a:cs typeface="Segoe UI"/>
              </a:rPr>
              <a:t>de viviendas habitadas</a:t>
            </a:r>
          </a:p>
        </p:txBody>
      </p:sp>
      <p:sp>
        <p:nvSpPr>
          <p:cNvPr id="24" name="CuadroTexto 23">
            <a:extLst>
              <a:ext uri="{FF2B5EF4-FFF2-40B4-BE49-F238E27FC236}">
                <a16:creationId xmlns:a16="http://schemas.microsoft.com/office/drawing/2014/main" id="{43C6DE8A-61F4-5A50-9D36-58DB2E550590}"/>
              </a:ext>
            </a:extLst>
          </p:cNvPr>
          <p:cNvSpPr txBox="1"/>
          <p:nvPr/>
        </p:nvSpPr>
        <p:spPr>
          <a:xfrm>
            <a:off x="994366" y="3521797"/>
            <a:ext cx="2343150" cy="2308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" sz="900" i="1">
                <a:solidFill>
                  <a:schemeClr val="tx1"/>
                </a:solidFill>
                <a:latin typeface="Raleway"/>
                <a:cs typeface="Segoe UI"/>
              </a:rPr>
              <a:t>Fuente: IIEG 2020</a:t>
            </a:r>
            <a:endParaRPr lang="es-MX" sz="900" i="1">
              <a:solidFill>
                <a:schemeClr val="tx1"/>
              </a:solidFill>
              <a:latin typeface="Raleway"/>
              <a:cs typeface="Segoe UI"/>
            </a:endParaRPr>
          </a:p>
        </p:txBody>
      </p:sp>
      <p:pic>
        <p:nvPicPr>
          <p:cNvPr id="25" name="Gráfico 24" descr="Agregar con relleno sólido">
            <a:extLst>
              <a:ext uri="{FF2B5EF4-FFF2-40B4-BE49-F238E27FC236}">
                <a16:creationId xmlns:a16="http://schemas.microsoft.com/office/drawing/2014/main" id="{423A2CBE-DF67-D8B1-BCE5-45850D98BA9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16224" y="2853018"/>
            <a:ext cx="429330" cy="42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91395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ángulo 11">
            <a:extLst>
              <a:ext uri="{FF2B5EF4-FFF2-40B4-BE49-F238E27FC236}">
                <a16:creationId xmlns:a16="http://schemas.microsoft.com/office/drawing/2014/main" id="{CADE1882-A334-10C5-7CED-A6819A58BD35}"/>
              </a:ext>
            </a:extLst>
          </p:cNvPr>
          <p:cNvSpPr/>
          <p:nvPr/>
        </p:nvSpPr>
        <p:spPr>
          <a:xfrm>
            <a:off x="5114910" y="0"/>
            <a:ext cx="3308414" cy="51435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>
              <a:solidFill>
                <a:schemeClr val="tx1"/>
              </a:solidFill>
            </a:endParaRPr>
          </a:p>
        </p:txBody>
      </p:sp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CONTEXTO</a:t>
            </a:r>
            <a:endParaRPr sz="1200">
              <a:latin typeface="Raleway Medium"/>
              <a:ea typeface="Raleway Medium"/>
              <a:cs typeface="Raleway Medium"/>
              <a:sym typeface="Raleway Medium"/>
            </a:endParaRPr>
          </a:p>
          <a:p>
            <a:pPr>
              <a:lnSpc>
                <a:spcPct val="150000"/>
              </a:lnSpc>
            </a:pPr>
            <a:r>
              <a:rPr lang="es-ES" sz="900">
                <a:latin typeface="Raleway ExtraLight"/>
                <a:ea typeface="Raleway ExtraLight"/>
                <a:cs typeface="Raleway ExtraLight"/>
                <a:sym typeface="Raleway ExtraLight"/>
              </a:rPr>
              <a:t>ESTATAL SOBRE EL COSTO DE VIDA</a:t>
            </a: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Grupo de hombres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20" name="CuadroTexto 19">
            <a:extLst>
              <a:ext uri="{FF2B5EF4-FFF2-40B4-BE49-F238E27FC236}">
                <a16:creationId xmlns:a16="http://schemas.microsoft.com/office/drawing/2014/main" id="{6692004C-EBFB-7831-69D1-016C97745D4C}"/>
              </a:ext>
            </a:extLst>
          </p:cNvPr>
          <p:cNvSpPr txBox="1"/>
          <p:nvPr/>
        </p:nvSpPr>
        <p:spPr>
          <a:xfrm>
            <a:off x="5813150" y="706815"/>
            <a:ext cx="2532160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s-MX" sz="1600" b="1">
                <a:solidFill>
                  <a:schemeClr val="bg1"/>
                </a:solidFill>
                <a:latin typeface="Raleway"/>
                <a:cs typeface="Segoe UI"/>
              </a:rPr>
              <a:t>Desglose de gastos </a:t>
            </a:r>
          </a:p>
          <a:p>
            <a:r>
              <a:rPr lang="es-MX" sz="1600" b="1">
                <a:solidFill>
                  <a:schemeClr val="bg1"/>
                </a:solidFill>
                <a:latin typeface="Raleway"/>
                <a:cs typeface="Segoe UI"/>
              </a:rPr>
              <a:t>mensuales  </a:t>
            </a:r>
            <a:endParaRPr lang="es-MX" sz="1600">
              <a:solidFill>
                <a:schemeClr val="bg1"/>
              </a:solidFill>
            </a:endParaRP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E49F006A-EC9A-2307-BD89-D0739D924C1C}"/>
              </a:ext>
            </a:extLst>
          </p:cNvPr>
          <p:cNvSpPr txBox="1"/>
          <p:nvPr/>
        </p:nvSpPr>
        <p:spPr>
          <a:xfrm>
            <a:off x="5813150" y="1291608"/>
            <a:ext cx="27432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US" sz="1200">
              <a:latin typeface="Raleway"/>
              <a:cs typeface="Segoe UI"/>
            </a:endParaRPr>
          </a:p>
          <a:p>
            <a:r>
              <a:rPr lang="es-ES" sz="1200">
                <a:latin typeface="Raleway Light"/>
                <a:cs typeface="Segoe UI"/>
              </a:rPr>
              <a:t>Agua: $166</a:t>
            </a:r>
            <a:r>
              <a:rPr lang="en-US" sz="1200">
                <a:latin typeface="Raleway Light"/>
                <a:cs typeface="Segoe UI"/>
              </a:rPr>
              <a:t>​</a:t>
            </a:r>
          </a:p>
          <a:p>
            <a:endParaRPr lang="en-US" sz="1200">
              <a:latin typeface="Raleway Light"/>
              <a:cs typeface="Segoe UI"/>
            </a:endParaRPr>
          </a:p>
          <a:p>
            <a:r>
              <a:rPr lang="es-ES" sz="1200">
                <a:latin typeface="Raleway Light"/>
                <a:cs typeface="Segoe UI"/>
              </a:rPr>
              <a:t>Luz: $171</a:t>
            </a:r>
          </a:p>
          <a:p>
            <a:r>
              <a:rPr lang="en-US" sz="1200">
                <a:latin typeface="Raleway Light"/>
                <a:cs typeface="Segoe UI"/>
              </a:rPr>
              <a:t>​</a:t>
            </a:r>
            <a:endParaRPr lang="en-US"/>
          </a:p>
          <a:p>
            <a:r>
              <a:rPr lang="es-ES" sz="1200">
                <a:latin typeface="Raleway Light"/>
                <a:cs typeface="Segoe UI"/>
              </a:rPr>
              <a:t>Transporte: $800</a:t>
            </a:r>
            <a:r>
              <a:rPr lang="en-US" sz="1200">
                <a:latin typeface="Raleway Light"/>
                <a:cs typeface="Segoe UI"/>
              </a:rPr>
              <a:t>​</a:t>
            </a:r>
          </a:p>
          <a:p>
            <a:endParaRPr lang="en-US" sz="1200">
              <a:latin typeface="Raleway Light"/>
              <a:cs typeface="Segoe UI"/>
            </a:endParaRPr>
          </a:p>
          <a:p>
            <a:r>
              <a:rPr lang="es-ES" sz="1200">
                <a:latin typeface="Raleway Light"/>
                <a:cs typeface="Segoe UI"/>
              </a:rPr>
              <a:t>Gas: $500</a:t>
            </a:r>
          </a:p>
          <a:p>
            <a:r>
              <a:rPr lang="en-US" sz="1200">
                <a:latin typeface="Raleway Light"/>
                <a:cs typeface="Segoe UI"/>
              </a:rPr>
              <a:t>​</a:t>
            </a:r>
            <a:endParaRPr lang="en-US"/>
          </a:p>
          <a:p>
            <a:r>
              <a:rPr lang="es-ES" sz="1200">
                <a:latin typeface="Raleway Light"/>
                <a:cs typeface="Segoe UI"/>
              </a:rPr>
              <a:t>Teléfono e internet: $450</a:t>
            </a:r>
            <a:r>
              <a:rPr lang="en-US" sz="1200">
                <a:latin typeface="Raleway Light"/>
                <a:cs typeface="Segoe UI"/>
              </a:rPr>
              <a:t>​</a:t>
            </a:r>
          </a:p>
          <a:p>
            <a:endParaRPr lang="en-US" sz="1200">
              <a:latin typeface="Raleway Light"/>
              <a:cs typeface="Segoe UI"/>
            </a:endParaRPr>
          </a:p>
          <a:p>
            <a:r>
              <a:rPr lang="es-ES" sz="1200">
                <a:latin typeface="Raleway Light"/>
                <a:cs typeface="Segoe UI"/>
              </a:rPr>
              <a:t>Canasta básica: $1,263.45 a la semana = $5,053.8 al mes</a:t>
            </a:r>
            <a:r>
              <a:rPr lang="en-US" sz="1200">
                <a:latin typeface="Raleway Light"/>
                <a:cs typeface="Segoe UI"/>
              </a:rPr>
              <a:t>​</a:t>
            </a:r>
          </a:p>
          <a:p>
            <a:endParaRPr lang="en-US" sz="1200">
              <a:latin typeface="Raleway Light"/>
              <a:cs typeface="Segoe UI"/>
            </a:endParaRPr>
          </a:p>
          <a:p>
            <a:r>
              <a:rPr lang="es-ES" sz="1200">
                <a:latin typeface="Raleway Light"/>
                <a:cs typeface="Segoe UI"/>
              </a:rPr>
              <a:t>Predial: $100 (anual $1,200)</a:t>
            </a:r>
            <a:r>
              <a:rPr lang="en-US" sz="1200">
                <a:latin typeface="Raleway Light"/>
                <a:cs typeface="Segoe UI"/>
              </a:rPr>
              <a:t>​</a:t>
            </a:r>
          </a:p>
          <a:p>
            <a:endParaRPr lang="en-US" sz="1200">
              <a:latin typeface="Raleway Light"/>
              <a:cs typeface="Segoe UI"/>
            </a:endParaRPr>
          </a:p>
          <a:p>
            <a:r>
              <a:rPr lang="es-ES" sz="1200">
                <a:latin typeface="Raleway Light"/>
                <a:cs typeface="Segoe UI"/>
              </a:rPr>
              <a:t>Extras: $600</a:t>
            </a:r>
          </a:p>
          <a:p>
            <a:endParaRPr lang="es-ES" sz="1200">
              <a:latin typeface="Raleway Light"/>
              <a:cs typeface="Segoe UI"/>
            </a:endParaRPr>
          </a:p>
          <a:p>
            <a:endParaRPr lang="es-ES" sz="1200">
              <a:latin typeface="Raleway Light"/>
              <a:cs typeface="Segoe UI"/>
            </a:endParaRPr>
          </a:p>
          <a:p>
            <a:endParaRPr lang="en-US" sz="1200">
              <a:latin typeface="Raleway Light"/>
              <a:cs typeface="Segoe UI"/>
            </a:endParaRPr>
          </a:p>
        </p:txBody>
      </p:sp>
      <p:graphicFrame>
        <p:nvGraphicFramePr>
          <p:cNvPr id="7" name="Gráfico 6">
            <a:extLst>
              <a:ext uri="{FF2B5EF4-FFF2-40B4-BE49-F238E27FC236}">
                <a16:creationId xmlns:a16="http://schemas.microsoft.com/office/drawing/2014/main" id="{8C10B7DA-20FE-AE34-B82E-99521BDE35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2148912"/>
              </p:ext>
            </p:extLst>
          </p:nvPr>
        </p:nvGraphicFramePr>
        <p:xfrm>
          <a:off x="549900" y="1460427"/>
          <a:ext cx="3699473" cy="2999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6" name="Gráfico 5" descr="Video camera con relleno sólido">
            <a:extLst>
              <a:ext uri="{FF2B5EF4-FFF2-40B4-BE49-F238E27FC236}">
                <a16:creationId xmlns:a16="http://schemas.microsoft.com/office/drawing/2014/main" id="{3774D868-E4F1-5119-64A5-A21AD71A14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46031" y="4196291"/>
            <a:ext cx="263236" cy="263236"/>
          </a:xfrm>
          <a:prstGeom prst="rect">
            <a:avLst/>
          </a:prstGeom>
        </p:spPr>
      </p:pic>
      <p:pic>
        <p:nvPicPr>
          <p:cNvPr id="10" name="Gráfico 9" descr="Renovation (House With Sparkles) con relleno sólido">
            <a:extLst>
              <a:ext uri="{FF2B5EF4-FFF2-40B4-BE49-F238E27FC236}">
                <a16:creationId xmlns:a16="http://schemas.microsoft.com/office/drawing/2014/main" id="{E490E4F4-3CEA-8A74-4F62-B3DC4FCC50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431422" y="3859469"/>
            <a:ext cx="263236" cy="263236"/>
          </a:xfrm>
          <a:prstGeom prst="rect">
            <a:avLst/>
          </a:prstGeom>
        </p:spPr>
      </p:pic>
      <p:pic>
        <p:nvPicPr>
          <p:cNvPr id="13" name="Gráfico 12" descr="Apple con relleno sólido">
            <a:extLst>
              <a:ext uri="{FF2B5EF4-FFF2-40B4-BE49-F238E27FC236}">
                <a16:creationId xmlns:a16="http://schemas.microsoft.com/office/drawing/2014/main" id="{C8B1F9B3-699C-96DB-3584-8E1457228E9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431422" y="3380700"/>
            <a:ext cx="263236" cy="263236"/>
          </a:xfrm>
          <a:prstGeom prst="rect">
            <a:avLst/>
          </a:prstGeom>
        </p:spPr>
      </p:pic>
      <p:pic>
        <p:nvPicPr>
          <p:cNvPr id="16" name="Gráfico 15" descr="Wireless con relleno sólido">
            <a:extLst>
              <a:ext uri="{FF2B5EF4-FFF2-40B4-BE49-F238E27FC236}">
                <a16:creationId xmlns:a16="http://schemas.microsoft.com/office/drawing/2014/main" id="{98E8886A-8D7D-2F1A-17FE-BB215780021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425250" y="2963479"/>
            <a:ext cx="263236" cy="263236"/>
          </a:xfrm>
          <a:prstGeom prst="rect">
            <a:avLst/>
          </a:prstGeom>
        </p:spPr>
      </p:pic>
      <p:pic>
        <p:nvPicPr>
          <p:cNvPr id="18" name="Gráfico 17" descr="Gauge con relleno sólido">
            <a:extLst>
              <a:ext uri="{FF2B5EF4-FFF2-40B4-BE49-F238E27FC236}">
                <a16:creationId xmlns:a16="http://schemas.microsoft.com/office/drawing/2014/main" id="{D9D363FF-CA62-BCC8-1026-D4F95E29DE2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425250" y="2581019"/>
            <a:ext cx="263236" cy="263236"/>
          </a:xfrm>
          <a:prstGeom prst="rect">
            <a:avLst/>
          </a:prstGeom>
        </p:spPr>
      </p:pic>
      <p:pic>
        <p:nvPicPr>
          <p:cNvPr id="21" name="Gráfico 20" descr="Bus con relleno sólido">
            <a:extLst>
              <a:ext uri="{FF2B5EF4-FFF2-40B4-BE49-F238E27FC236}">
                <a16:creationId xmlns:a16="http://schemas.microsoft.com/office/drawing/2014/main" id="{9B3CDA56-3608-97C2-2583-A285BAE45EB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414445" y="2209971"/>
            <a:ext cx="263236" cy="263236"/>
          </a:xfrm>
          <a:prstGeom prst="rect">
            <a:avLst/>
          </a:prstGeom>
        </p:spPr>
      </p:pic>
      <p:pic>
        <p:nvPicPr>
          <p:cNvPr id="23" name="Gráfico 22" descr="Lightbulb con relleno sólido">
            <a:extLst>
              <a:ext uri="{FF2B5EF4-FFF2-40B4-BE49-F238E27FC236}">
                <a16:creationId xmlns:a16="http://schemas.microsoft.com/office/drawing/2014/main" id="{C0C383FA-C5FC-480C-E0A8-68F7FED7B2C7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5412741" y="1854702"/>
            <a:ext cx="263236" cy="263236"/>
          </a:xfrm>
          <a:prstGeom prst="rect">
            <a:avLst/>
          </a:prstGeom>
        </p:spPr>
      </p:pic>
      <p:pic>
        <p:nvPicPr>
          <p:cNvPr id="25" name="Gráfico 24" descr="Water con relleno sólido">
            <a:extLst>
              <a:ext uri="{FF2B5EF4-FFF2-40B4-BE49-F238E27FC236}">
                <a16:creationId xmlns:a16="http://schemas.microsoft.com/office/drawing/2014/main" id="{D6055211-18FD-D706-8CA8-94D0B9E0495F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5412741" y="1494084"/>
            <a:ext cx="263236" cy="26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948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ángulo 11">
            <a:extLst>
              <a:ext uri="{FF2B5EF4-FFF2-40B4-BE49-F238E27FC236}">
                <a16:creationId xmlns:a16="http://schemas.microsoft.com/office/drawing/2014/main" id="{CADE1882-A334-10C5-7CED-A6819A58BD35}"/>
              </a:ext>
            </a:extLst>
          </p:cNvPr>
          <p:cNvSpPr/>
          <p:nvPr/>
        </p:nvSpPr>
        <p:spPr>
          <a:xfrm>
            <a:off x="5114910" y="0"/>
            <a:ext cx="3308414" cy="51435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>
              <a:solidFill>
                <a:schemeClr val="tx1"/>
              </a:solidFill>
            </a:endParaRPr>
          </a:p>
        </p:txBody>
      </p:sp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CONTEXTO</a:t>
            </a:r>
            <a:endParaRPr sz="1200">
              <a:latin typeface="Raleway Medium"/>
              <a:ea typeface="Raleway Medium"/>
              <a:cs typeface="Raleway Medium"/>
              <a:sym typeface="Raleway Medium"/>
            </a:endParaRPr>
          </a:p>
          <a:p>
            <a:pPr>
              <a:lnSpc>
                <a:spcPct val="150000"/>
              </a:lnSpc>
            </a:pPr>
            <a:r>
              <a:rPr lang="es-ES" sz="900">
                <a:latin typeface="Raleway ExtraLight"/>
                <a:ea typeface="Raleway ExtraLight"/>
                <a:cs typeface="Raleway ExtraLight"/>
                <a:sym typeface="Raleway ExtraLight"/>
              </a:rPr>
              <a:t>ESTATAL SOBRE EL COSTO DE VIDA</a:t>
            </a: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Grupo de hombres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9399C6FD-7A46-1C5C-3AEC-446AA3B23EF2}"/>
              </a:ext>
            </a:extLst>
          </p:cNvPr>
          <p:cNvSpPr txBox="1"/>
          <p:nvPr/>
        </p:nvSpPr>
        <p:spPr>
          <a:xfrm>
            <a:off x="1522191" y="1751688"/>
            <a:ext cx="2585869" cy="6309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" sz="1050">
                <a:latin typeface="Raleway"/>
                <a:cs typeface="Segoe UI"/>
              </a:rPr>
              <a:t>Gasto fijo mensual (4 personas):</a:t>
            </a:r>
            <a:endParaRPr lang="es-ES"/>
          </a:p>
          <a:p>
            <a:pPr algn="ctr"/>
            <a:endParaRPr lang="es-ES" sz="1050">
              <a:latin typeface="Raleway"/>
              <a:cs typeface="Segoe UI"/>
            </a:endParaRPr>
          </a:p>
          <a:p>
            <a:pPr algn="ctr"/>
            <a:r>
              <a:rPr lang="es-ES" b="1">
                <a:latin typeface="Raleway"/>
                <a:cs typeface="Segoe UI"/>
              </a:rPr>
              <a:t>$ 7,840.8</a:t>
            </a: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6692004C-EBFB-7831-69D1-016C97745D4C}"/>
              </a:ext>
            </a:extLst>
          </p:cNvPr>
          <p:cNvSpPr txBox="1"/>
          <p:nvPr/>
        </p:nvSpPr>
        <p:spPr>
          <a:xfrm>
            <a:off x="5486492" y="1438553"/>
            <a:ext cx="2532160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MX" sz="1600" b="1">
                <a:solidFill>
                  <a:schemeClr val="bg1"/>
                </a:solidFill>
                <a:latin typeface="Raleway"/>
                <a:cs typeface="Segoe UI"/>
              </a:rPr>
              <a:t>Costo de vivienda de interés social</a:t>
            </a:r>
            <a:endParaRPr lang="es-MX" sz="1600">
              <a:solidFill>
                <a:schemeClr val="bg1"/>
              </a:solidFill>
            </a:endParaRPr>
          </a:p>
        </p:txBody>
      </p:sp>
      <p:pic>
        <p:nvPicPr>
          <p:cNvPr id="5" name="Gráfico 4" descr="Dollar con relleno sólido">
            <a:extLst>
              <a:ext uri="{FF2B5EF4-FFF2-40B4-BE49-F238E27FC236}">
                <a16:creationId xmlns:a16="http://schemas.microsoft.com/office/drawing/2014/main" id="{F61574C7-FEDD-C169-8215-E6F5130FE5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260351" y="1757406"/>
            <a:ext cx="1499996" cy="1499996"/>
          </a:xfrm>
          <a:prstGeom prst="rect">
            <a:avLst/>
          </a:prstGeom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E49F006A-EC9A-2307-BD89-D0739D924C1C}"/>
              </a:ext>
            </a:extLst>
          </p:cNvPr>
          <p:cNvSpPr txBox="1"/>
          <p:nvPr/>
        </p:nvSpPr>
        <p:spPr>
          <a:xfrm>
            <a:off x="5641549" y="2067159"/>
            <a:ext cx="2222047" cy="17081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ES" sz="2400" b="1">
                <a:latin typeface="Raleway Light"/>
                <a:cs typeface="Segoe UI"/>
              </a:rPr>
              <a:t>$</a:t>
            </a:r>
            <a:r>
              <a:rPr lang="es-MX" sz="2400" b="1">
                <a:latin typeface="Raleway Light"/>
                <a:cs typeface="Segoe UI"/>
              </a:rPr>
              <a:t>450,000 pesos</a:t>
            </a:r>
          </a:p>
          <a:p>
            <a:pPr algn="ctr"/>
            <a:endParaRPr lang="en-US" sz="1200">
              <a:latin typeface="Raleway Light"/>
              <a:cs typeface="Segoe UI"/>
            </a:endParaRPr>
          </a:p>
          <a:p>
            <a:pPr algn="ctr"/>
            <a:endParaRPr lang="es-ES" sz="1200">
              <a:latin typeface="Raleway Light"/>
              <a:cs typeface="Segoe UI"/>
            </a:endParaRPr>
          </a:p>
          <a:p>
            <a:pPr algn="ctr"/>
            <a:r>
              <a:rPr lang="es-ES" sz="900" i="1">
                <a:latin typeface="Raleway"/>
                <a:cs typeface="Segoe UI"/>
              </a:rPr>
              <a:t>Fuente: </a:t>
            </a:r>
            <a:r>
              <a:rPr lang="es-MX" sz="900" i="1">
                <a:latin typeface="Raleway"/>
                <a:cs typeface="Segoe UI"/>
              </a:rPr>
              <a:t>Rosas 2017</a:t>
            </a:r>
          </a:p>
          <a:p>
            <a:endParaRPr lang="es-ES" sz="1200">
              <a:latin typeface="Raleway Light"/>
              <a:cs typeface="Segoe UI"/>
            </a:endParaRPr>
          </a:p>
          <a:p>
            <a:endParaRPr lang="en-US" sz="1200">
              <a:latin typeface="Raleway Light"/>
              <a:cs typeface="Segoe UI"/>
            </a:endParaRPr>
          </a:p>
        </p:txBody>
      </p:sp>
      <p:graphicFrame>
        <p:nvGraphicFramePr>
          <p:cNvPr id="7" name="Gráfico 6">
            <a:extLst>
              <a:ext uri="{FF2B5EF4-FFF2-40B4-BE49-F238E27FC236}">
                <a16:creationId xmlns:a16="http://schemas.microsoft.com/office/drawing/2014/main" id="{8C10B7DA-20FE-AE34-B82E-99521BDE35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7105347"/>
              </p:ext>
            </p:extLst>
          </p:nvPr>
        </p:nvGraphicFramePr>
        <p:xfrm>
          <a:off x="-3695542" y="3380700"/>
          <a:ext cx="3461826" cy="254082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" name="CuadroTexto 3">
            <a:extLst>
              <a:ext uri="{FF2B5EF4-FFF2-40B4-BE49-F238E27FC236}">
                <a16:creationId xmlns:a16="http://schemas.microsoft.com/office/drawing/2014/main" id="{6CA014BD-3F99-0ED1-4938-08A28B875D00}"/>
              </a:ext>
            </a:extLst>
          </p:cNvPr>
          <p:cNvSpPr txBox="1"/>
          <p:nvPr/>
        </p:nvSpPr>
        <p:spPr>
          <a:xfrm>
            <a:off x="1585227" y="3257402"/>
            <a:ext cx="2585869" cy="100796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" sz="1050">
                <a:latin typeface="Raleway"/>
                <a:cs typeface="Segoe UI"/>
              </a:rPr>
              <a:t>Salario promedio mensual</a:t>
            </a:r>
          </a:p>
          <a:p>
            <a:pPr algn="ctr"/>
            <a:endParaRPr lang="es-ES" sz="1050">
              <a:latin typeface="Raleway"/>
              <a:cs typeface="Segoe UI"/>
            </a:endParaRPr>
          </a:p>
          <a:p>
            <a:pPr algn="ctr"/>
            <a:r>
              <a:rPr lang="es-ES" b="1">
                <a:latin typeface="Raleway"/>
                <a:cs typeface="Segoe UI"/>
              </a:rPr>
              <a:t>$ 7,760</a:t>
            </a:r>
          </a:p>
          <a:p>
            <a:pPr algn="ctr"/>
            <a:endParaRPr lang="es-ES">
              <a:latin typeface="Raleway"/>
              <a:cs typeface="Segoe UI"/>
            </a:endParaRPr>
          </a:p>
          <a:p>
            <a:pPr algn="ctr"/>
            <a:r>
              <a:rPr lang="es-ES" sz="1050">
                <a:latin typeface="Raleway"/>
                <a:cs typeface="Segoe UI"/>
              </a:rPr>
              <a:t>Que equivale a 1.5 salarios mínimos</a:t>
            </a:r>
          </a:p>
        </p:txBody>
      </p:sp>
      <p:pic>
        <p:nvPicPr>
          <p:cNvPr id="11" name="Gráfico 10" descr="Familia con dos niños con relleno sólido">
            <a:extLst>
              <a:ext uri="{FF2B5EF4-FFF2-40B4-BE49-F238E27FC236}">
                <a16:creationId xmlns:a16="http://schemas.microsoft.com/office/drawing/2014/main" id="{BD4CC831-F1F3-6216-D017-F1745B44DD1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07791" y="1730941"/>
            <a:ext cx="914400" cy="914400"/>
          </a:xfrm>
          <a:prstGeom prst="rect">
            <a:avLst/>
          </a:prstGeom>
        </p:spPr>
      </p:pic>
      <p:sp>
        <p:nvSpPr>
          <p:cNvPr id="24" name="CuadroTexto 23">
            <a:extLst>
              <a:ext uri="{FF2B5EF4-FFF2-40B4-BE49-F238E27FC236}">
                <a16:creationId xmlns:a16="http://schemas.microsoft.com/office/drawing/2014/main" id="{E11382D0-843B-FA49-4F39-06BBF741BBC8}"/>
              </a:ext>
            </a:extLst>
          </p:cNvPr>
          <p:cNvSpPr txBox="1"/>
          <p:nvPr/>
        </p:nvSpPr>
        <p:spPr>
          <a:xfrm>
            <a:off x="5432783" y="3653464"/>
            <a:ext cx="2585869" cy="41549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" sz="1050">
                <a:latin typeface="Raleway"/>
                <a:cs typeface="Segoe UI"/>
              </a:rPr>
              <a:t>5 años para pagar si destinan el 100% de sus ingresos</a:t>
            </a:r>
          </a:p>
        </p:txBody>
      </p:sp>
      <p:pic>
        <p:nvPicPr>
          <p:cNvPr id="14" name="Gráfico 13" descr="Dollar con relleno sólido">
            <a:extLst>
              <a:ext uri="{FF2B5EF4-FFF2-40B4-BE49-F238E27FC236}">
                <a16:creationId xmlns:a16="http://schemas.microsoft.com/office/drawing/2014/main" id="{DDB9DEF1-9128-BA7D-980A-1A9FC18E61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0014" y="325740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941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ángulo 18">
            <a:extLst>
              <a:ext uri="{FF2B5EF4-FFF2-40B4-BE49-F238E27FC236}">
                <a16:creationId xmlns:a16="http://schemas.microsoft.com/office/drawing/2014/main" id="{C69CF192-5106-2381-9C1B-A92F35BB041D}"/>
              </a:ext>
            </a:extLst>
          </p:cNvPr>
          <p:cNvSpPr/>
          <p:nvPr/>
        </p:nvSpPr>
        <p:spPr>
          <a:xfrm>
            <a:off x="-8539" y="2391357"/>
            <a:ext cx="6123539" cy="2748833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pic>
        <p:nvPicPr>
          <p:cNvPr id="20" name="Imagen 19">
            <a:extLst>
              <a:ext uri="{FF2B5EF4-FFF2-40B4-BE49-F238E27FC236}">
                <a16:creationId xmlns:a16="http://schemas.microsoft.com/office/drawing/2014/main" id="{BB343AC2-5138-685C-AD16-A3A330B6C7C0}"/>
              </a:ext>
            </a:extLst>
          </p:cNvPr>
          <p:cNvPicPr/>
          <p:nvPr/>
        </p:nvPicPr>
        <p:blipFill rotWithShape="1"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31" t="13007"/>
          <a:stretch>
            <a:fillRect/>
          </a:stretch>
        </p:blipFill>
        <p:spPr bwMode="auto">
          <a:xfrm>
            <a:off x="6115000" y="-1"/>
            <a:ext cx="3029000" cy="5156451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1154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solidFill>
                  <a:schemeClr val="tx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CONTEXTO</a:t>
            </a:r>
          </a:p>
          <a:p>
            <a:pPr>
              <a:lnSpc>
                <a:spcPct val="150000"/>
              </a:lnSpc>
            </a:pPr>
            <a:r>
              <a:rPr lang="es-ES" sz="900">
                <a:latin typeface="Raleway ExtraLight"/>
                <a:ea typeface="Raleway ExtraLight"/>
                <a:cs typeface="Raleway ExtraLight"/>
              </a:rPr>
              <a:t>LOCAL SOBRE LA VIVIENDA EN </a:t>
            </a:r>
            <a:r>
              <a:rPr lang="es-ES" sz="900" b="1">
                <a:latin typeface="Raleway ExtraLight"/>
                <a:ea typeface="Raleway ExtraLight"/>
                <a:cs typeface="Raleway ExtraLight"/>
              </a:rPr>
              <a:t>TECHALUTA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-ES" sz="1200">
              <a:solidFill>
                <a:schemeClr val="tx1"/>
              </a:solidFill>
              <a:latin typeface="Raleway Medium"/>
              <a:ea typeface="Raleway Medium"/>
              <a:cs typeface="Raleway Medium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tx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-8092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Grupo de hombres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11" name="Google Shape;144;p18">
            <a:extLst>
              <a:ext uri="{FF2B5EF4-FFF2-40B4-BE49-F238E27FC236}">
                <a16:creationId xmlns:a16="http://schemas.microsoft.com/office/drawing/2014/main" id="{1480977F-E6EC-7F37-7A69-509BF68B92BC}"/>
              </a:ext>
            </a:extLst>
          </p:cNvPr>
          <p:cNvSpPr txBox="1"/>
          <p:nvPr/>
        </p:nvSpPr>
        <p:spPr>
          <a:xfrm>
            <a:off x="2265482" y="990283"/>
            <a:ext cx="1416141" cy="1500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" sz="2400" b="1">
                <a:solidFill>
                  <a:schemeClr val="tx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4,047 </a:t>
            </a:r>
            <a:endParaRPr lang="es" sz="2400" b="1">
              <a:solidFill>
                <a:schemeClr val="tx1"/>
              </a:solidFill>
              <a:latin typeface="Raleway Medium"/>
              <a:ea typeface="Raleway Medium"/>
              <a:cs typeface="Raleway Medium"/>
            </a:endParaRPr>
          </a:p>
          <a:p>
            <a:pPr algn="ctr">
              <a:lnSpc>
                <a:spcPct val="150000"/>
              </a:lnSpc>
            </a:pPr>
            <a:r>
              <a:rPr lang="es" sz="1100">
                <a:solidFill>
                  <a:schemeClr val="tx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habitantes en </a:t>
            </a:r>
            <a:endParaRPr lang="es" sz="1100">
              <a:solidFill>
                <a:schemeClr val="tx1"/>
              </a:solidFill>
              <a:latin typeface="Raleway Medium"/>
              <a:ea typeface="Raleway Medium"/>
              <a:cs typeface="Raleway Medium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100">
                <a:solidFill>
                  <a:schemeClr val="tx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el municipio</a:t>
            </a:r>
            <a:endParaRPr lang="es" sz="1100">
              <a:solidFill>
                <a:schemeClr val="tx1"/>
              </a:solidFill>
              <a:latin typeface="Raleway Medium"/>
              <a:ea typeface="Raleway Medium"/>
              <a:cs typeface="Raleway Medium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" sz="1100">
              <a:solidFill>
                <a:schemeClr val="tx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6" name="Google Shape;144;p18">
            <a:extLst>
              <a:ext uri="{FF2B5EF4-FFF2-40B4-BE49-F238E27FC236}">
                <a16:creationId xmlns:a16="http://schemas.microsoft.com/office/drawing/2014/main" id="{0BB469E3-77D8-8B16-DCB4-EC31D6C79316}"/>
              </a:ext>
            </a:extLst>
          </p:cNvPr>
          <p:cNvSpPr txBox="1"/>
          <p:nvPr/>
        </p:nvSpPr>
        <p:spPr>
          <a:xfrm>
            <a:off x="729758" y="2760542"/>
            <a:ext cx="1712440" cy="1985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2400" b="1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10.2% 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000" b="1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(106 personas)</a:t>
            </a:r>
            <a:endParaRPr lang="es" sz="1000" b="1">
              <a:solidFill>
                <a:schemeClr val="bg1"/>
              </a:solidFill>
              <a:latin typeface="Raleway Medium"/>
              <a:ea typeface="Raleway Medium"/>
              <a:cs typeface="Raleway Medium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100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Son vulnerables por </a:t>
            </a:r>
            <a:r>
              <a:rPr lang="es-MX" sz="1100" b="1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calidad y espacios de la vivienda</a:t>
            </a:r>
            <a:endParaRPr lang="es" sz="1100" b="1">
              <a:solidFill>
                <a:schemeClr val="bg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" sz="1100"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8" name="Google Shape;144;p18">
            <a:extLst>
              <a:ext uri="{FF2B5EF4-FFF2-40B4-BE49-F238E27FC236}">
                <a16:creationId xmlns:a16="http://schemas.microsoft.com/office/drawing/2014/main" id="{2F08CD9C-71FD-45D9-E8EC-6CC8D1A44BEE}"/>
              </a:ext>
            </a:extLst>
          </p:cNvPr>
          <p:cNvSpPr txBox="1"/>
          <p:nvPr/>
        </p:nvSpPr>
        <p:spPr>
          <a:xfrm>
            <a:off x="3664264" y="2760542"/>
            <a:ext cx="1712440" cy="1985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2400" b="1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21.2 % 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000" b="1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(796 personas)</a:t>
            </a:r>
            <a:endParaRPr lang="es" sz="1000" b="1">
              <a:solidFill>
                <a:schemeClr val="bg1"/>
              </a:solidFill>
              <a:latin typeface="Raleway Medium"/>
              <a:ea typeface="Raleway Medium"/>
              <a:cs typeface="Raleway Medium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100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Son vulnerables por </a:t>
            </a:r>
            <a:r>
              <a:rPr lang="es-MX" sz="1100" b="1">
                <a:solidFill>
                  <a:schemeClr val="bg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falta de acceso a servicios básicos</a:t>
            </a:r>
            <a:endParaRPr lang="es" sz="1100" b="1">
              <a:solidFill>
                <a:schemeClr val="bg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" sz="1100"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4" name="Google Shape;144;p18">
            <a:extLst>
              <a:ext uri="{FF2B5EF4-FFF2-40B4-BE49-F238E27FC236}">
                <a16:creationId xmlns:a16="http://schemas.microsoft.com/office/drawing/2014/main" id="{9F37D7C3-99DC-0718-5BCB-4E5DC6C0B49B}"/>
              </a:ext>
            </a:extLst>
          </p:cNvPr>
          <p:cNvSpPr txBox="1"/>
          <p:nvPr/>
        </p:nvSpPr>
        <p:spPr>
          <a:xfrm>
            <a:off x="3796253" y="4754868"/>
            <a:ext cx="2343166" cy="3923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900" i="1">
                <a:solidFill>
                  <a:schemeClr val="bg1"/>
                </a:solidFill>
                <a:latin typeface="Raleway"/>
                <a:ea typeface="Raleway Medium"/>
                <a:cs typeface="Raleway Medium"/>
                <a:sym typeface="Raleway Medium"/>
              </a:rPr>
              <a:t>Fuente: Secretaría de Bienestar 2021</a:t>
            </a:r>
            <a:endParaRPr lang="es-ES" sz="900" i="1">
              <a:solidFill>
                <a:schemeClr val="bg1"/>
              </a:solidFill>
              <a:latin typeface="Raleway"/>
              <a:ea typeface="Raleway Medium"/>
              <a:cs typeface="Raleway Medium"/>
            </a:endParaRPr>
          </a:p>
        </p:txBody>
      </p:sp>
      <p:sp>
        <p:nvSpPr>
          <p:cNvPr id="15" name="Google Shape;172;p20">
            <a:extLst>
              <a:ext uri="{FF2B5EF4-FFF2-40B4-BE49-F238E27FC236}">
                <a16:creationId xmlns:a16="http://schemas.microsoft.com/office/drawing/2014/main" id="{9FF27840-7747-CBD7-B03E-F612ADBAC7ED}"/>
              </a:ext>
            </a:extLst>
          </p:cNvPr>
          <p:cNvSpPr txBox="1"/>
          <p:nvPr/>
        </p:nvSpPr>
        <p:spPr>
          <a:xfrm>
            <a:off x="6139419" y="4754868"/>
            <a:ext cx="3004581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56D8420A-1BE9-F72E-45F3-036A0025FA3E}"/>
              </a:ext>
            </a:extLst>
          </p:cNvPr>
          <p:cNvGrpSpPr/>
          <p:nvPr/>
        </p:nvGrpSpPr>
        <p:grpSpPr>
          <a:xfrm>
            <a:off x="789676" y="1354112"/>
            <a:ext cx="1232706" cy="670482"/>
            <a:chOff x="789676" y="1354112"/>
            <a:chExt cx="1232706" cy="670482"/>
          </a:xfrm>
          <a:solidFill>
            <a:srgbClr val="8DA592"/>
          </a:solidFill>
        </p:grpSpPr>
        <p:pic>
          <p:nvPicPr>
            <p:cNvPr id="6" name="Gráfico 5" descr="Grupo con relleno sólido">
              <a:extLst>
                <a:ext uri="{FF2B5EF4-FFF2-40B4-BE49-F238E27FC236}">
                  <a16:creationId xmlns:a16="http://schemas.microsoft.com/office/drawing/2014/main" id="{AD9C08BD-729B-DF1D-3A78-3525A20ED53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89676" y="1356390"/>
              <a:ext cx="668204" cy="668204"/>
            </a:xfrm>
            <a:prstGeom prst="rect">
              <a:avLst/>
            </a:prstGeom>
          </p:spPr>
        </p:pic>
        <p:pic>
          <p:nvPicPr>
            <p:cNvPr id="21" name="Gráfico 20" descr="Grupo con relleno sólido">
              <a:extLst>
                <a:ext uri="{FF2B5EF4-FFF2-40B4-BE49-F238E27FC236}">
                  <a16:creationId xmlns:a16="http://schemas.microsoft.com/office/drawing/2014/main" id="{6D2AA8A7-D3C9-C489-A643-6BEF54C6681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354178" y="1354112"/>
              <a:ext cx="668204" cy="668204"/>
            </a:xfrm>
            <a:prstGeom prst="rect">
              <a:avLst/>
            </a:prstGeom>
          </p:spPr>
        </p:pic>
      </p:grpSp>
      <p:grpSp>
        <p:nvGrpSpPr>
          <p:cNvPr id="22" name="Grupo 21">
            <a:extLst>
              <a:ext uri="{FF2B5EF4-FFF2-40B4-BE49-F238E27FC236}">
                <a16:creationId xmlns:a16="http://schemas.microsoft.com/office/drawing/2014/main" id="{C31330DD-9CAE-8C1D-3AE0-7A057FA13016}"/>
              </a:ext>
            </a:extLst>
          </p:cNvPr>
          <p:cNvGrpSpPr/>
          <p:nvPr/>
        </p:nvGrpSpPr>
        <p:grpSpPr>
          <a:xfrm>
            <a:off x="3950429" y="1306575"/>
            <a:ext cx="1232706" cy="670482"/>
            <a:chOff x="789676" y="1354112"/>
            <a:chExt cx="1232706" cy="670482"/>
          </a:xfrm>
          <a:solidFill>
            <a:srgbClr val="8DA592"/>
          </a:solidFill>
        </p:grpSpPr>
        <p:pic>
          <p:nvPicPr>
            <p:cNvPr id="23" name="Gráfico 22" descr="Grupo con relleno sólido">
              <a:extLst>
                <a:ext uri="{FF2B5EF4-FFF2-40B4-BE49-F238E27FC236}">
                  <a16:creationId xmlns:a16="http://schemas.microsoft.com/office/drawing/2014/main" id="{B625A8C6-E348-E5A1-7284-B777ACA7595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89676" y="1356390"/>
              <a:ext cx="668204" cy="668204"/>
            </a:xfrm>
            <a:prstGeom prst="rect">
              <a:avLst/>
            </a:prstGeom>
          </p:spPr>
        </p:pic>
        <p:pic>
          <p:nvPicPr>
            <p:cNvPr id="24" name="Gráfico 23" descr="Grupo con relleno sólido">
              <a:extLst>
                <a:ext uri="{FF2B5EF4-FFF2-40B4-BE49-F238E27FC236}">
                  <a16:creationId xmlns:a16="http://schemas.microsoft.com/office/drawing/2014/main" id="{CCC70083-0CBB-C5D2-A673-57C9B5D57D1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354178" y="1354112"/>
              <a:ext cx="668204" cy="66820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466415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5"/>
          <p:cNvSpPr/>
          <p:nvPr/>
        </p:nvSpPr>
        <p:spPr>
          <a:xfrm rot="5400000">
            <a:off x="1992500" y="-2000700"/>
            <a:ext cx="5162100" cy="916350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25"/>
          <p:cNvSpPr/>
          <p:nvPr/>
        </p:nvSpPr>
        <p:spPr>
          <a:xfrm>
            <a:off x="5171100" y="3569925"/>
            <a:ext cx="73500" cy="116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p25"/>
          <p:cNvSpPr txBox="1"/>
          <p:nvPr/>
        </p:nvSpPr>
        <p:spPr>
          <a:xfrm>
            <a:off x="4325625" y="3706325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02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7" name="Google Shape;180;p21">
            <a:extLst>
              <a:ext uri="{FF2B5EF4-FFF2-40B4-BE49-F238E27FC236}">
                <a16:creationId xmlns:a16="http://schemas.microsoft.com/office/drawing/2014/main" id="{F0A4C97E-23A2-EAEE-1ED3-245779735C01}"/>
              </a:ext>
            </a:extLst>
          </p:cNvPr>
          <p:cNvSpPr txBox="1"/>
          <p:nvPr/>
        </p:nvSpPr>
        <p:spPr>
          <a:xfrm>
            <a:off x="5514250" y="3675486"/>
            <a:ext cx="4153800" cy="9540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b="1" spc="600">
                <a:solidFill>
                  <a:schemeClr val="lt1"/>
                </a:solidFill>
                <a:latin typeface="Raleway"/>
                <a:sym typeface="Raleway ExtraLight"/>
              </a:rPr>
              <a:t>DESARROLLO </a:t>
            </a:r>
            <a:endParaRPr sz="2500" b="1" spc="600">
              <a:solidFill>
                <a:schemeClr val="lt1"/>
              </a:solidFill>
              <a:latin typeface="Raleway"/>
              <a:sym typeface="Raleway ExtraLight"/>
            </a:endParaRP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spc="600">
                <a:solidFill>
                  <a:schemeClr val="lt1"/>
                </a:solidFill>
                <a:latin typeface="Raleway ExtraLight"/>
                <a:sym typeface="Raleway"/>
              </a:rPr>
              <a:t>DEL PROYECTO</a:t>
            </a:r>
            <a:endParaRPr sz="8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ángulo 53">
            <a:extLst>
              <a:ext uri="{FF2B5EF4-FFF2-40B4-BE49-F238E27FC236}">
                <a16:creationId xmlns:a16="http://schemas.microsoft.com/office/drawing/2014/main" id="{44E8E536-8CB0-DD78-072D-98090A249AC4}"/>
              </a:ext>
            </a:extLst>
          </p:cNvPr>
          <p:cNvSpPr/>
          <p:nvPr/>
        </p:nvSpPr>
        <p:spPr>
          <a:xfrm>
            <a:off x="-3674" y="1110630"/>
            <a:ext cx="9147674" cy="1744581"/>
          </a:xfrm>
          <a:prstGeom prst="rect">
            <a:avLst/>
          </a:prstGeom>
          <a:solidFill>
            <a:srgbClr val="BEC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62" name="Google Shape;167;p20">
            <a:extLst>
              <a:ext uri="{FF2B5EF4-FFF2-40B4-BE49-F238E27FC236}">
                <a16:creationId xmlns:a16="http://schemas.microsoft.com/office/drawing/2014/main" id="{4B4F6E14-2072-41B8-A64C-4A12FE52F38C}"/>
              </a:ext>
            </a:extLst>
          </p:cNvPr>
          <p:cNvSpPr txBox="1"/>
          <p:nvPr/>
        </p:nvSpPr>
        <p:spPr>
          <a:xfrm>
            <a:off x="570600" y="355875"/>
            <a:ext cx="1774394" cy="8771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DESARROLLO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>
                <a:solidFill>
                  <a:schemeClr val="dk1"/>
                </a:solidFill>
                <a:latin typeface="Raleway ExtraLight"/>
                <a:sym typeface="Raleway Medium"/>
              </a:rPr>
              <a:t>PLANEACIÓN - ACTORES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63" name="Google Shape;168;p20">
            <a:extLst>
              <a:ext uri="{FF2B5EF4-FFF2-40B4-BE49-F238E27FC236}">
                <a16:creationId xmlns:a16="http://schemas.microsoft.com/office/drawing/2014/main" id="{AFAD46A8-B3F8-4C13-9502-4A17A03A8F06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169;p20">
            <a:extLst>
              <a:ext uri="{FF2B5EF4-FFF2-40B4-BE49-F238E27FC236}">
                <a16:creationId xmlns:a16="http://schemas.microsoft.com/office/drawing/2014/main" id="{3716DC04-8B84-428C-801F-F09EC2980B16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5" name="Gráfico 64" descr="Historia con relleno sólido">
            <a:extLst>
              <a:ext uri="{FF2B5EF4-FFF2-40B4-BE49-F238E27FC236}">
                <a16:creationId xmlns:a16="http://schemas.microsoft.com/office/drawing/2014/main" id="{8604B846-E6C0-45A6-BDA0-5D8A51ABFD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sp>
        <p:nvSpPr>
          <p:cNvPr id="40" name="CuadroTexto 39">
            <a:extLst>
              <a:ext uri="{FF2B5EF4-FFF2-40B4-BE49-F238E27FC236}">
                <a16:creationId xmlns:a16="http://schemas.microsoft.com/office/drawing/2014/main" id="{104BCA6E-FE49-90D3-45AD-10AF2133FD4D}"/>
              </a:ext>
            </a:extLst>
          </p:cNvPr>
          <p:cNvSpPr txBox="1"/>
          <p:nvPr/>
        </p:nvSpPr>
        <p:spPr>
          <a:xfrm>
            <a:off x="4020686" y="1445894"/>
            <a:ext cx="1122472" cy="4108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ES" sz="800">
                <a:latin typeface="Raleway Light"/>
              </a:rPr>
              <a:t>ASOCIACIÓN</a:t>
            </a:r>
          </a:p>
          <a:p>
            <a:pPr algn="ctr"/>
            <a:r>
              <a:rPr lang="es-ES" sz="800">
                <a:latin typeface="Raleway Light"/>
              </a:rPr>
              <a:t>VISTAS DE TECHALUTA</a:t>
            </a:r>
          </a:p>
        </p:txBody>
      </p:sp>
      <p:pic>
        <p:nvPicPr>
          <p:cNvPr id="49" name="Imagen 48" descr="Una caricatura de una persona&#10;&#10;Descripción generada automáticamente con confianza media">
            <a:extLst>
              <a:ext uri="{FF2B5EF4-FFF2-40B4-BE49-F238E27FC236}">
                <a16:creationId xmlns:a16="http://schemas.microsoft.com/office/drawing/2014/main" id="{ED9A1ADF-34B8-3194-6928-CEFF767F8C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6400" y="3013019"/>
            <a:ext cx="539563" cy="699989"/>
          </a:xfrm>
          <a:prstGeom prst="rect">
            <a:avLst/>
          </a:prstGeom>
        </p:spPr>
      </p:pic>
      <p:sp>
        <p:nvSpPr>
          <p:cNvPr id="50" name="CuadroTexto 49">
            <a:extLst>
              <a:ext uri="{FF2B5EF4-FFF2-40B4-BE49-F238E27FC236}">
                <a16:creationId xmlns:a16="http://schemas.microsoft.com/office/drawing/2014/main" id="{F85E3617-0938-D53E-05C0-02B1FE989A11}"/>
              </a:ext>
            </a:extLst>
          </p:cNvPr>
          <p:cNvSpPr txBox="1"/>
          <p:nvPr/>
        </p:nvSpPr>
        <p:spPr>
          <a:xfrm>
            <a:off x="3717480" y="2358667"/>
            <a:ext cx="1206939" cy="273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ES" sz="700">
                <a:latin typeface="Raleway Light"/>
              </a:rPr>
              <a:t>REPRESENTANTE LEGAL</a:t>
            </a:r>
          </a:p>
          <a:p>
            <a:pPr algn="ctr"/>
            <a:endParaRPr lang="es-ES" sz="700">
              <a:latin typeface="Raleway Light"/>
            </a:endParaRPr>
          </a:p>
        </p:txBody>
      </p:sp>
      <p:sp>
        <p:nvSpPr>
          <p:cNvPr id="51" name="Rectángulo: esquinas redondeadas 50">
            <a:extLst>
              <a:ext uri="{FF2B5EF4-FFF2-40B4-BE49-F238E27FC236}">
                <a16:creationId xmlns:a16="http://schemas.microsoft.com/office/drawing/2014/main" id="{F21C822D-A7A3-1B88-FB17-1A01AA43668F}"/>
              </a:ext>
            </a:extLst>
          </p:cNvPr>
          <p:cNvSpPr/>
          <p:nvPr/>
        </p:nvSpPr>
        <p:spPr>
          <a:xfrm>
            <a:off x="3656964" y="2205121"/>
            <a:ext cx="1849915" cy="523131"/>
          </a:xfrm>
          <a:prstGeom prst="round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cxnSp>
        <p:nvCxnSpPr>
          <p:cNvPr id="52" name="Conector recto 51">
            <a:extLst>
              <a:ext uri="{FF2B5EF4-FFF2-40B4-BE49-F238E27FC236}">
                <a16:creationId xmlns:a16="http://schemas.microsoft.com/office/drawing/2014/main" id="{0703EC5B-5DE2-BB9E-0AEA-EAF5B0E5007F}"/>
              </a:ext>
            </a:extLst>
          </p:cNvPr>
          <p:cNvCxnSpPr>
            <a:cxnSpLocks/>
            <a:endCxn id="51" idx="0"/>
          </p:cNvCxnSpPr>
          <p:nvPr/>
        </p:nvCxnSpPr>
        <p:spPr>
          <a:xfrm>
            <a:off x="4581922" y="2044570"/>
            <a:ext cx="0" cy="160552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8" name="Gráfico 57" descr="Perfil de hombre contorno">
            <a:extLst>
              <a:ext uri="{FF2B5EF4-FFF2-40B4-BE49-F238E27FC236}">
                <a16:creationId xmlns:a16="http://schemas.microsoft.com/office/drawing/2014/main" id="{4E478D0D-6CB9-208D-396B-997638B39E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931458" y="2264000"/>
            <a:ext cx="488364" cy="464252"/>
          </a:xfrm>
          <a:prstGeom prst="rect">
            <a:avLst/>
          </a:prstGeom>
        </p:spPr>
      </p:pic>
      <p:sp>
        <p:nvSpPr>
          <p:cNvPr id="60" name="Rectángulo: esquinas redondeadas 59">
            <a:extLst>
              <a:ext uri="{FF2B5EF4-FFF2-40B4-BE49-F238E27FC236}">
                <a16:creationId xmlns:a16="http://schemas.microsoft.com/office/drawing/2014/main" id="{6F405D9C-4DA5-7772-2FCF-82DF9361C32F}"/>
              </a:ext>
            </a:extLst>
          </p:cNvPr>
          <p:cNvSpPr/>
          <p:nvPr/>
        </p:nvSpPr>
        <p:spPr>
          <a:xfrm>
            <a:off x="3667319" y="1252278"/>
            <a:ext cx="1849915" cy="792291"/>
          </a:xfrm>
          <a:prstGeom prst="round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68" name="CuadroTexto 67">
            <a:extLst>
              <a:ext uri="{FF2B5EF4-FFF2-40B4-BE49-F238E27FC236}">
                <a16:creationId xmlns:a16="http://schemas.microsoft.com/office/drawing/2014/main" id="{100FA0F6-FA75-A54A-F263-674B7C89972D}"/>
              </a:ext>
            </a:extLst>
          </p:cNvPr>
          <p:cNvSpPr txBox="1"/>
          <p:nvPr/>
        </p:nvSpPr>
        <p:spPr>
          <a:xfrm>
            <a:off x="4243020" y="3226077"/>
            <a:ext cx="1206939" cy="273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ES" sz="700">
                <a:latin typeface="Raleway Light"/>
              </a:rPr>
              <a:t>AYUNTAMIENTO DE TECHALUTA</a:t>
            </a:r>
          </a:p>
        </p:txBody>
      </p:sp>
      <p:sp>
        <p:nvSpPr>
          <p:cNvPr id="70" name="Rectángulo: esquinas redondeadas 69">
            <a:extLst>
              <a:ext uri="{FF2B5EF4-FFF2-40B4-BE49-F238E27FC236}">
                <a16:creationId xmlns:a16="http://schemas.microsoft.com/office/drawing/2014/main" id="{CFEB02CA-6541-F3CA-6430-9BD550B888F0}"/>
              </a:ext>
            </a:extLst>
          </p:cNvPr>
          <p:cNvSpPr/>
          <p:nvPr/>
        </p:nvSpPr>
        <p:spPr>
          <a:xfrm>
            <a:off x="3519948" y="2970213"/>
            <a:ext cx="2121793" cy="804975"/>
          </a:xfrm>
          <a:prstGeom prst="round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72" name="Rectángulo: esquinas redondeadas 71">
            <a:extLst>
              <a:ext uri="{FF2B5EF4-FFF2-40B4-BE49-F238E27FC236}">
                <a16:creationId xmlns:a16="http://schemas.microsoft.com/office/drawing/2014/main" id="{947702FF-EE67-02C2-8C59-7E1B01377DC2}"/>
              </a:ext>
            </a:extLst>
          </p:cNvPr>
          <p:cNvSpPr/>
          <p:nvPr/>
        </p:nvSpPr>
        <p:spPr>
          <a:xfrm>
            <a:off x="2133387" y="3982646"/>
            <a:ext cx="2121793" cy="804975"/>
          </a:xfrm>
          <a:prstGeom prst="round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73" name="CuadroTexto 72">
            <a:extLst>
              <a:ext uri="{FF2B5EF4-FFF2-40B4-BE49-F238E27FC236}">
                <a16:creationId xmlns:a16="http://schemas.microsoft.com/office/drawing/2014/main" id="{0735AF6B-E503-0265-4BDE-28E8D8A7A694}"/>
              </a:ext>
            </a:extLst>
          </p:cNvPr>
          <p:cNvSpPr txBox="1"/>
          <p:nvPr/>
        </p:nvSpPr>
        <p:spPr>
          <a:xfrm>
            <a:off x="5709401" y="4292745"/>
            <a:ext cx="1206939" cy="1780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ES" sz="700">
                <a:latin typeface="Raleway Light"/>
              </a:rPr>
              <a:t>GOBIERNO DE JALISCO</a:t>
            </a:r>
          </a:p>
        </p:txBody>
      </p:sp>
      <p:sp>
        <p:nvSpPr>
          <p:cNvPr id="74" name="CuadroTexto 73">
            <a:extLst>
              <a:ext uri="{FF2B5EF4-FFF2-40B4-BE49-F238E27FC236}">
                <a16:creationId xmlns:a16="http://schemas.microsoft.com/office/drawing/2014/main" id="{A480B9CC-E17E-CABB-BB6C-BD64F1A5E806}"/>
              </a:ext>
            </a:extLst>
          </p:cNvPr>
          <p:cNvSpPr txBox="1"/>
          <p:nvPr/>
        </p:nvSpPr>
        <p:spPr>
          <a:xfrm>
            <a:off x="2228758" y="4292746"/>
            <a:ext cx="1206939" cy="1780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-ES" sz="700">
                <a:latin typeface="Raleway Light"/>
              </a:rPr>
              <a:t>PAP  HACIENDO BARRIO</a:t>
            </a:r>
          </a:p>
        </p:txBody>
      </p:sp>
      <p:sp>
        <p:nvSpPr>
          <p:cNvPr id="75" name="Rectángulo: esquinas redondeadas 74">
            <a:extLst>
              <a:ext uri="{FF2B5EF4-FFF2-40B4-BE49-F238E27FC236}">
                <a16:creationId xmlns:a16="http://schemas.microsoft.com/office/drawing/2014/main" id="{BB88CD5A-3350-3573-036D-5A40421217B6}"/>
              </a:ext>
            </a:extLst>
          </p:cNvPr>
          <p:cNvSpPr/>
          <p:nvPr/>
        </p:nvSpPr>
        <p:spPr>
          <a:xfrm>
            <a:off x="4921474" y="3982646"/>
            <a:ext cx="2121793" cy="804975"/>
          </a:xfrm>
          <a:prstGeom prst="round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cxnSp>
        <p:nvCxnSpPr>
          <p:cNvPr id="76" name="Conector recto 75">
            <a:extLst>
              <a:ext uri="{FF2B5EF4-FFF2-40B4-BE49-F238E27FC236}">
                <a16:creationId xmlns:a16="http://schemas.microsoft.com/office/drawing/2014/main" id="{5C1CA569-6B30-7298-FE81-45CB68402805}"/>
              </a:ext>
            </a:extLst>
          </p:cNvPr>
          <p:cNvCxnSpPr>
            <a:cxnSpLocks/>
          </p:cNvCxnSpPr>
          <p:nvPr/>
        </p:nvCxnSpPr>
        <p:spPr>
          <a:xfrm>
            <a:off x="4255180" y="4385134"/>
            <a:ext cx="666296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7" name="Imagen 76" descr="Logotipo&#10;&#10;Descripción generada automáticamente">
            <a:extLst>
              <a:ext uri="{FF2B5EF4-FFF2-40B4-BE49-F238E27FC236}">
                <a16:creationId xmlns:a16="http://schemas.microsoft.com/office/drawing/2014/main" id="{D60150F1-D5D0-2652-0315-C4ECB340E4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854" y="4025452"/>
            <a:ext cx="439236" cy="724639"/>
          </a:xfrm>
          <a:prstGeom prst="rect">
            <a:avLst/>
          </a:prstGeom>
        </p:spPr>
      </p:pic>
      <p:pic>
        <p:nvPicPr>
          <p:cNvPr id="78" name="Imagen 77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C7B09DE-C9A9-205C-8064-394233E3766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0996" t="12143" r="12037" b="9141"/>
          <a:stretch/>
        </p:blipFill>
        <p:spPr>
          <a:xfrm>
            <a:off x="5017927" y="4068632"/>
            <a:ext cx="700917" cy="681455"/>
          </a:xfrm>
          <a:prstGeom prst="rect">
            <a:avLst/>
          </a:prstGeom>
        </p:spPr>
      </p:pic>
      <p:cxnSp>
        <p:nvCxnSpPr>
          <p:cNvPr id="79" name="Conector recto 78">
            <a:extLst>
              <a:ext uri="{FF2B5EF4-FFF2-40B4-BE49-F238E27FC236}">
                <a16:creationId xmlns:a16="http://schemas.microsoft.com/office/drawing/2014/main" id="{1233C99D-CFA5-7621-8862-7D8D1F12B00B}"/>
              </a:ext>
            </a:extLst>
          </p:cNvPr>
          <p:cNvCxnSpPr>
            <a:cxnSpLocks/>
            <a:stCxn id="70" idx="2"/>
          </p:cNvCxnSpPr>
          <p:nvPr/>
        </p:nvCxnSpPr>
        <p:spPr>
          <a:xfrm flipH="1">
            <a:off x="4579482" y="3775188"/>
            <a:ext cx="1363" cy="634171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3" name="CuadroTexto 82">
            <a:extLst>
              <a:ext uri="{FF2B5EF4-FFF2-40B4-BE49-F238E27FC236}">
                <a16:creationId xmlns:a16="http://schemas.microsoft.com/office/drawing/2014/main" id="{64A8CC18-A5E0-1BA0-C8C1-1CDE36D5DFF0}"/>
              </a:ext>
            </a:extLst>
          </p:cNvPr>
          <p:cNvSpPr txBox="1"/>
          <p:nvPr/>
        </p:nvSpPr>
        <p:spPr>
          <a:xfrm>
            <a:off x="-3674" y="4150921"/>
            <a:ext cx="203133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s-ES" sz="800">
                <a:latin typeface="Raleway"/>
                <a:ea typeface="Raleway"/>
                <a:cs typeface="Raleway"/>
              </a:rPr>
              <a:t>Profesores y alumnos del ITESO que acompañan y colaboran con las asociaciones de ambos municipios</a:t>
            </a:r>
            <a:endParaRPr lang="es-ES"/>
          </a:p>
        </p:txBody>
      </p:sp>
      <p:sp>
        <p:nvSpPr>
          <p:cNvPr id="84" name="CuadroTexto 83">
            <a:extLst>
              <a:ext uri="{FF2B5EF4-FFF2-40B4-BE49-F238E27FC236}">
                <a16:creationId xmlns:a16="http://schemas.microsoft.com/office/drawing/2014/main" id="{EBDF4352-F700-F98D-1D30-E8950513FEE2}"/>
              </a:ext>
            </a:extLst>
          </p:cNvPr>
          <p:cNvSpPr txBox="1"/>
          <p:nvPr/>
        </p:nvSpPr>
        <p:spPr>
          <a:xfrm>
            <a:off x="7179271" y="3170619"/>
            <a:ext cx="179447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err="1">
                <a:latin typeface="Raleway"/>
              </a:rPr>
              <a:t>Responsable</a:t>
            </a:r>
            <a:r>
              <a:rPr lang="en-US" sz="800">
                <a:latin typeface="Raleway"/>
              </a:rPr>
              <a:t> de regular la </a:t>
            </a:r>
            <a:r>
              <a:rPr lang="es-MX" sz="800">
                <a:latin typeface="Raleway"/>
              </a:rPr>
              <a:t>infraestructura</a:t>
            </a:r>
            <a:r>
              <a:rPr lang="en-US" sz="800">
                <a:latin typeface="Raleway"/>
              </a:rPr>
              <a:t> de </a:t>
            </a:r>
            <a:r>
              <a:rPr lang="en-US" sz="800" err="1">
                <a:latin typeface="Raleway"/>
              </a:rPr>
              <a:t>agua</a:t>
            </a:r>
            <a:r>
              <a:rPr lang="en-US" sz="800">
                <a:latin typeface="Raleway"/>
              </a:rPr>
              <a:t> y </a:t>
            </a:r>
            <a:r>
              <a:rPr lang="en-US" sz="800" err="1">
                <a:latin typeface="Raleway"/>
              </a:rPr>
              <a:t>drenaje</a:t>
            </a:r>
            <a:r>
              <a:rPr lang="en-US" sz="800">
                <a:latin typeface="Raleway"/>
              </a:rPr>
              <a:t>, y </a:t>
            </a:r>
            <a:r>
              <a:rPr lang="en-US" sz="800" err="1">
                <a:latin typeface="Raleway"/>
              </a:rPr>
              <a:t>electrificación</a:t>
            </a:r>
            <a:r>
              <a:rPr lang="en-US" sz="800">
                <a:latin typeface="Raleway"/>
              </a:rPr>
              <a:t> para los </a:t>
            </a:r>
            <a:r>
              <a:rPr lang="en-US" sz="800" err="1">
                <a:latin typeface="Raleway"/>
              </a:rPr>
              <a:t>predios</a:t>
            </a:r>
            <a:r>
              <a:rPr lang="en-US" sz="800">
                <a:latin typeface="Raleway"/>
              </a:rPr>
              <a:t>.</a:t>
            </a:r>
            <a:endParaRPr lang="en-US"/>
          </a:p>
        </p:txBody>
      </p:sp>
      <p:sp>
        <p:nvSpPr>
          <p:cNvPr id="86" name="CuadroTexto 85">
            <a:extLst>
              <a:ext uri="{FF2B5EF4-FFF2-40B4-BE49-F238E27FC236}">
                <a16:creationId xmlns:a16="http://schemas.microsoft.com/office/drawing/2014/main" id="{3EF82ED6-4EC1-FACC-06F7-E69DA8D81BC2}"/>
              </a:ext>
            </a:extLst>
          </p:cNvPr>
          <p:cNvSpPr txBox="1"/>
          <p:nvPr/>
        </p:nvSpPr>
        <p:spPr>
          <a:xfrm>
            <a:off x="7179271" y="4150920"/>
            <a:ext cx="179447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err="1">
                <a:latin typeface="Raleway"/>
              </a:rPr>
              <a:t>Encargado</a:t>
            </a:r>
            <a:r>
              <a:rPr lang="en-US" sz="800">
                <a:latin typeface="Raleway"/>
              </a:rPr>
              <a:t> de </a:t>
            </a:r>
            <a:r>
              <a:rPr lang="en-US" sz="800" err="1">
                <a:latin typeface="Raleway"/>
              </a:rPr>
              <a:t>legislar</a:t>
            </a:r>
            <a:r>
              <a:rPr lang="en-US" sz="800">
                <a:latin typeface="Raleway"/>
              </a:rPr>
              <a:t> la </a:t>
            </a:r>
            <a:r>
              <a:rPr lang="en-US" sz="800" err="1">
                <a:latin typeface="Raleway"/>
              </a:rPr>
              <a:t>Acción</a:t>
            </a:r>
            <a:r>
              <a:rPr lang="en-US" sz="800">
                <a:latin typeface="Raleway"/>
              </a:rPr>
              <a:t> </a:t>
            </a:r>
            <a:r>
              <a:rPr lang="en-US" sz="800" err="1">
                <a:latin typeface="Raleway"/>
              </a:rPr>
              <a:t>Urbanística</a:t>
            </a:r>
            <a:r>
              <a:rPr lang="en-US" sz="800">
                <a:latin typeface="Raleway"/>
              </a:rPr>
              <a:t> </a:t>
            </a:r>
            <a:r>
              <a:rPr lang="en-US" sz="800" err="1">
                <a:latin typeface="Raleway"/>
              </a:rPr>
              <a:t>por</a:t>
            </a:r>
            <a:r>
              <a:rPr lang="en-US" sz="800">
                <a:latin typeface="Raleway"/>
              </a:rPr>
              <a:t> </a:t>
            </a:r>
            <a:r>
              <a:rPr lang="en-US" sz="800" err="1">
                <a:latin typeface="Raleway"/>
              </a:rPr>
              <a:t>Objetivo</a:t>
            </a:r>
            <a:r>
              <a:rPr lang="en-US" sz="800">
                <a:latin typeface="Raleway"/>
              </a:rPr>
              <a:t> Social.</a:t>
            </a:r>
            <a:endParaRPr lang="en-US"/>
          </a:p>
        </p:txBody>
      </p:sp>
      <p:sp>
        <p:nvSpPr>
          <p:cNvPr id="88" name="CuadroTexto 87">
            <a:extLst>
              <a:ext uri="{FF2B5EF4-FFF2-40B4-BE49-F238E27FC236}">
                <a16:creationId xmlns:a16="http://schemas.microsoft.com/office/drawing/2014/main" id="{7165FD8A-235B-DA91-5012-28637086E3A8}"/>
              </a:ext>
            </a:extLst>
          </p:cNvPr>
          <p:cNvSpPr txBox="1"/>
          <p:nvPr/>
        </p:nvSpPr>
        <p:spPr>
          <a:xfrm>
            <a:off x="7179271" y="1512086"/>
            <a:ext cx="17153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latin typeface="Raleway"/>
              </a:rPr>
              <a:t>Grupo de 110 </a:t>
            </a:r>
            <a:r>
              <a:rPr lang="en-US" sz="800" err="1">
                <a:latin typeface="Raleway"/>
              </a:rPr>
              <a:t>familias</a:t>
            </a:r>
            <a:r>
              <a:rPr lang="en-US" sz="800">
                <a:latin typeface="Raleway"/>
              </a:rPr>
              <a:t> que </a:t>
            </a:r>
            <a:r>
              <a:rPr lang="en-US" sz="800" err="1">
                <a:latin typeface="Raleway"/>
              </a:rPr>
              <a:t>buscan</a:t>
            </a:r>
            <a:r>
              <a:rPr lang="en-US" sz="800">
                <a:latin typeface="Raleway"/>
              </a:rPr>
              <a:t> </a:t>
            </a:r>
            <a:r>
              <a:rPr lang="en-US" sz="800" err="1">
                <a:latin typeface="Raleway"/>
              </a:rPr>
              <a:t>una</a:t>
            </a:r>
            <a:r>
              <a:rPr lang="en-US" sz="800">
                <a:latin typeface="Raleway"/>
              </a:rPr>
              <a:t> </a:t>
            </a:r>
            <a:r>
              <a:rPr lang="en-US" sz="800" err="1">
                <a:latin typeface="Raleway"/>
              </a:rPr>
              <a:t>vivienda</a:t>
            </a:r>
            <a:r>
              <a:rPr lang="en-US" sz="800">
                <a:latin typeface="Raleway"/>
              </a:rPr>
              <a:t> </a:t>
            </a:r>
            <a:r>
              <a:rPr lang="en-US" sz="800" err="1">
                <a:latin typeface="Raleway"/>
              </a:rPr>
              <a:t>adecuada</a:t>
            </a:r>
            <a:r>
              <a:rPr lang="en-US" sz="800">
                <a:latin typeface="Raleway"/>
              </a:rPr>
              <a:t>.</a:t>
            </a:r>
            <a:endParaRPr lang="en-US"/>
          </a:p>
        </p:txBody>
      </p:sp>
      <p:sp>
        <p:nvSpPr>
          <p:cNvPr id="90" name="CuadroTexto 89">
            <a:extLst>
              <a:ext uri="{FF2B5EF4-FFF2-40B4-BE49-F238E27FC236}">
                <a16:creationId xmlns:a16="http://schemas.microsoft.com/office/drawing/2014/main" id="{0F53DBC4-C504-21D8-1E2C-824B8BEE92F7}"/>
              </a:ext>
            </a:extLst>
          </p:cNvPr>
          <p:cNvSpPr txBox="1"/>
          <p:nvPr/>
        </p:nvSpPr>
        <p:spPr>
          <a:xfrm>
            <a:off x="7163947" y="2252095"/>
            <a:ext cx="177147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err="1">
                <a:latin typeface="Raleway"/>
              </a:rPr>
              <a:t>Encargado</a:t>
            </a:r>
            <a:r>
              <a:rPr lang="en-US" sz="800">
                <a:latin typeface="Raleway"/>
              </a:rPr>
              <a:t> de ser </a:t>
            </a:r>
            <a:r>
              <a:rPr lang="en-US" sz="800" err="1">
                <a:latin typeface="Raleway"/>
              </a:rPr>
              <a:t>el</a:t>
            </a:r>
            <a:r>
              <a:rPr lang="en-US" sz="800">
                <a:latin typeface="Raleway"/>
              </a:rPr>
              <a:t> medio entre la </a:t>
            </a:r>
            <a:r>
              <a:rPr lang="en-US" sz="800" err="1">
                <a:latin typeface="Raleway"/>
              </a:rPr>
              <a:t>asociación</a:t>
            </a:r>
            <a:r>
              <a:rPr lang="en-US" sz="800">
                <a:latin typeface="Raleway"/>
              </a:rPr>
              <a:t>, </a:t>
            </a:r>
            <a:r>
              <a:rPr lang="en-US" sz="800" err="1">
                <a:latin typeface="Raleway"/>
              </a:rPr>
              <a:t>el</a:t>
            </a:r>
            <a:r>
              <a:rPr lang="en-US" sz="800">
                <a:latin typeface="Raleway"/>
              </a:rPr>
              <a:t> </a:t>
            </a:r>
            <a:r>
              <a:rPr lang="en-US" sz="800" err="1">
                <a:latin typeface="Raleway"/>
              </a:rPr>
              <a:t>ayuntamiento</a:t>
            </a:r>
            <a:r>
              <a:rPr lang="en-US" sz="800">
                <a:latin typeface="Raleway"/>
              </a:rPr>
              <a:t> y </a:t>
            </a:r>
            <a:r>
              <a:rPr lang="en-US" sz="800" err="1">
                <a:latin typeface="Raleway"/>
              </a:rPr>
              <a:t>el</a:t>
            </a:r>
            <a:r>
              <a:rPr lang="en-US" sz="800">
                <a:latin typeface="Raleway"/>
              </a:rPr>
              <a:t> PAP. </a:t>
            </a:r>
            <a:endParaRPr lang="en-US"/>
          </a:p>
        </p:txBody>
      </p:sp>
      <p:sp>
        <p:nvSpPr>
          <p:cNvPr id="55" name="Google Shape;172;p20">
            <a:extLst>
              <a:ext uri="{FF2B5EF4-FFF2-40B4-BE49-F238E27FC236}">
                <a16:creationId xmlns:a16="http://schemas.microsoft.com/office/drawing/2014/main" id="{6F7B22BC-0FA9-DBFC-1316-B4C7CF25068E}"/>
              </a:ext>
            </a:extLst>
          </p:cNvPr>
          <p:cNvSpPr txBox="1"/>
          <p:nvPr/>
        </p:nvSpPr>
        <p:spPr>
          <a:xfrm>
            <a:off x="2814896" y="4845385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  <p:cxnSp>
        <p:nvCxnSpPr>
          <p:cNvPr id="91" name="Conector recto 90">
            <a:extLst>
              <a:ext uri="{FF2B5EF4-FFF2-40B4-BE49-F238E27FC236}">
                <a16:creationId xmlns:a16="http://schemas.microsoft.com/office/drawing/2014/main" id="{FD1D87B5-00DA-7E44-1A3A-E3046E9B9818}"/>
              </a:ext>
            </a:extLst>
          </p:cNvPr>
          <p:cNvCxnSpPr>
            <a:cxnSpLocks/>
            <a:stCxn id="51" idx="2"/>
            <a:endCxn id="70" idx="0"/>
          </p:cNvCxnSpPr>
          <p:nvPr/>
        </p:nvCxnSpPr>
        <p:spPr>
          <a:xfrm flipH="1">
            <a:off x="4580845" y="2728252"/>
            <a:ext cx="1077" cy="241961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13797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ángulo 8">
            <a:extLst>
              <a:ext uri="{FF2B5EF4-FFF2-40B4-BE49-F238E27FC236}">
                <a16:creationId xmlns:a16="http://schemas.microsoft.com/office/drawing/2014/main" id="{58CFAC2C-EDB2-D6B7-D9EA-223646EF3D92}"/>
              </a:ext>
            </a:extLst>
          </p:cNvPr>
          <p:cNvSpPr/>
          <p:nvPr/>
        </p:nvSpPr>
        <p:spPr>
          <a:xfrm>
            <a:off x="1228" y="1645855"/>
            <a:ext cx="5421798" cy="2125541"/>
          </a:xfrm>
          <a:prstGeom prst="rect">
            <a:avLst/>
          </a:prstGeom>
          <a:solidFill>
            <a:srgbClr val="BEC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167" name="Google Shape;167;p20"/>
          <p:cNvSpPr txBox="1"/>
          <p:nvPr/>
        </p:nvSpPr>
        <p:spPr>
          <a:xfrm>
            <a:off x="570600" y="355875"/>
            <a:ext cx="3000000" cy="8771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DESARROLLO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>
                <a:solidFill>
                  <a:schemeClr val="dk1"/>
                </a:solidFill>
                <a:latin typeface="Raleway ExtraLight"/>
                <a:sym typeface="Raleway Medium"/>
              </a:rPr>
              <a:t>ASOCIACIÓN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Historia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pic>
        <p:nvPicPr>
          <p:cNvPr id="2" name="Imagen 3" descr="Un campo con nieve&#10;&#10;Descripción generada automáticamente">
            <a:extLst>
              <a:ext uri="{FF2B5EF4-FFF2-40B4-BE49-F238E27FC236}">
                <a16:creationId xmlns:a16="http://schemas.microsoft.com/office/drawing/2014/main" id="{EA0338F3-371F-FA02-C7C5-B812E6047D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3843" y="1167"/>
            <a:ext cx="3857263" cy="5141166"/>
          </a:xfrm>
          <a:prstGeom prst="rect">
            <a:avLst/>
          </a:prstGeom>
        </p:spPr>
      </p:pic>
      <p:sp>
        <p:nvSpPr>
          <p:cNvPr id="10" name="Google Shape;172;p20">
            <a:extLst>
              <a:ext uri="{FF2B5EF4-FFF2-40B4-BE49-F238E27FC236}">
                <a16:creationId xmlns:a16="http://schemas.microsoft.com/office/drawing/2014/main" id="{81950BD3-3B5F-4BBD-E782-84E5161834DF}"/>
              </a:ext>
            </a:extLst>
          </p:cNvPr>
          <p:cNvSpPr txBox="1"/>
          <p:nvPr/>
        </p:nvSpPr>
        <p:spPr>
          <a:xfrm>
            <a:off x="5281389" y="4820365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163CCA3-B450-BAB7-8855-E477F2F1FC9E}"/>
              </a:ext>
            </a:extLst>
          </p:cNvPr>
          <p:cNvSpPr txBox="1"/>
          <p:nvPr/>
        </p:nvSpPr>
        <p:spPr>
          <a:xfrm>
            <a:off x="660172" y="1966632"/>
            <a:ext cx="383088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050" b="1">
                <a:latin typeface="Raleway"/>
                <a:ea typeface="Raleway"/>
                <a:cs typeface="Segoe UI"/>
                <a:sym typeface="Raleway"/>
              </a:rPr>
              <a:t>VISTAS DE TECHALUTA A.C.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s-MX" sz="1050">
              <a:latin typeface="Raleway"/>
              <a:ea typeface="Raleway"/>
              <a:cs typeface="Segoe UI"/>
              <a:sym typeface="Raleway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050">
                <a:latin typeface="Raleway"/>
                <a:ea typeface="Raleway"/>
                <a:cs typeface="Segoe UI"/>
                <a:sym typeface="Raleway"/>
              </a:rPr>
              <a:t>Consolidado como asociación el 19 de abril de 2017 y formado por un grupo de 110 familias que buscan asegurar su patrimonio y tener una vivienda propia.</a:t>
            </a:r>
            <a:endParaRPr lang="es-MX" sz="1050">
              <a:latin typeface="Raleway"/>
              <a:ea typeface="Raleway"/>
              <a:cs typeface="Segoe UI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s-MX" sz="1050">
              <a:latin typeface="Raleway"/>
              <a:ea typeface="Raleway"/>
              <a:cs typeface="Segoe UI"/>
              <a:sym typeface="Raleway"/>
            </a:endParaRPr>
          </a:p>
          <a:p>
            <a:pPr algn="just"/>
            <a:r>
              <a:rPr lang="es-MX" sz="1050">
                <a:latin typeface="Raleway"/>
                <a:ea typeface="Raleway"/>
                <a:cs typeface="Segoe UI"/>
                <a:sym typeface="Raleway"/>
              </a:rPr>
              <a:t>Está dirigido por una mesa directiva en la cual se encuentra la presidenta, el secretario y el tesorero.  </a:t>
            </a:r>
            <a:endParaRPr lang="es-MX" sz="1050">
              <a:latin typeface="Raleway"/>
              <a:ea typeface="Raleway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3425185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0"/>
          <p:cNvSpPr txBox="1"/>
          <p:nvPr/>
        </p:nvSpPr>
        <p:spPr>
          <a:xfrm>
            <a:off x="570600" y="355875"/>
            <a:ext cx="2185214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1200">
                <a:latin typeface="Raleway Medium"/>
                <a:ea typeface="Raleway Medium"/>
                <a:cs typeface="Raleway Medium"/>
                <a:sym typeface="Raleway Medium"/>
              </a:rPr>
              <a:t>DESARROLLO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900">
                <a:solidFill>
                  <a:schemeClr val="dk1"/>
                </a:solidFill>
                <a:latin typeface="Raleway ExtraLight"/>
                <a:sym typeface="Raleway Medium"/>
              </a:rPr>
              <a:t>CRONOGRAMA DE TRABAJO</a:t>
            </a:r>
          </a:p>
        </p:txBody>
      </p:sp>
      <p:sp>
        <p:nvSpPr>
          <p:cNvPr id="168" name="Google Shape;168;p20"/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3D85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Gráfico 2" descr="Historia con relleno sólido">
            <a:extLst>
              <a:ext uri="{FF2B5EF4-FFF2-40B4-BE49-F238E27FC236}">
                <a16:creationId xmlns:a16="http://schemas.microsoft.com/office/drawing/2014/main" id="{EA7AB073-ABD9-4778-9DBC-8DE346A9B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4172" y="441939"/>
            <a:ext cx="364271" cy="364271"/>
          </a:xfrm>
          <a:prstGeom prst="rect">
            <a:avLst/>
          </a:prstGeom>
        </p:spPr>
      </p:pic>
      <p:cxnSp>
        <p:nvCxnSpPr>
          <p:cNvPr id="23" name="Conector recto 22">
            <a:extLst>
              <a:ext uri="{FF2B5EF4-FFF2-40B4-BE49-F238E27FC236}">
                <a16:creationId xmlns:a16="http://schemas.microsoft.com/office/drawing/2014/main" id="{E524B5E8-AB75-5A57-7894-4301481B224C}"/>
              </a:ext>
            </a:extLst>
          </p:cNvPr>
          <p:cNvCxnSpPr>
            <a:cxnSpLocks/>
          </p:cNvCxnSpPr>
          <p:nvPr/>
        </p:nvCxnSpPr>
        <p:spPr>
          <a:xfrm flipH="1">
            <a:off x="2917736" y="1658963"/>
            <a:ext cx="2158787" cy="0"/>
          </a:xfrm>
          <a:prstGeom prst="line">
            <a:avLst/>
          </a:prstGeom>
          <a:ln>
            <a:solidFill>
              <a:srgbClr val="BECFC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ángulo: esquinas redondeadas 13">
            <a:extLst>
              <a:ext uri="{FF2B5EF4-FFF2-40B4-BE49-F238E27FC236}">
                <a16:creationId xmlns:a16="http://schemas.microsoft.com/office/drawing/2014/main" id="{4DD84FB3-0A35-E56B-0FF7-96AA15430720}"/>
              </a:ext>
            </a:extLst>
          </p:cNvPr>
          <p:cNvSpPr/>
          <p:nvPr/>
        </p:nvSpPr>
        <p:spPr>
          <a:xfrm>
            <a:off x="4896888" y="1290967"/>
            <a:ext cx="503313" cy="524871"/>
          </a:xfrm>
          <a:prstGeom prst="roundRect">
            <a:avLst/>
          </a:prstGeom>
          <a:solidFill>
            <a:srgbClr val="8DA592"/>
          </a:solidFill>
          <a:ln>
            <a:solidFill>
              <a:srgbClr val="8DA5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cxnSp>
        <p:nvCxnSpPr>
          <p:cNvPr id="25" name="Conector recto 24">
            <a:extLst>
              <a:ext uri="{FF2B5EF4-FFF2-40B4-BE49-F238E27FC236}">
                <a16:creationId xmlns:a16="http://schemas.microsoft.com/office/drawing/2014/main" id="{1E9A705C-EFE9-4297-9B75-CAD05BECCF52}"/>
              </a:ext>
            </a:extLst>
          </p:cNvPr>
          <p:cNvCxnSpPr>
            <a:cxnSpLocks/>
          </p:cNvCxnSpPr>
          <p:nvPr/>
        </p:nvCxnSpPr>
        <p:spPr>
          <a:xfrm flipH="1">
            <a:off x="2968459" y="1891293"/>
            <a:ext cx="1200059" cy="0"/>
          </a:xfrm>
          <a:prstGeom prst="line">
            <a:avLst/>
          </a:prstGeom>
          <a:ln>
            <a:solidFill>
              <a:srgbClr val="BECFC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ector recto 26">
            <a:extLst>
              <a:ext uri="{FF2B5EF4-FFF2-40B4-BE49-F238E27FC236}">
                <a16:creationId xmlns:a16="http://schemas.microsoft.com/office/drawing/2014/main" id="{CC573CC6-6773-6DB3-FC4A-B935C7C6477E}"/>
              </a:ext>
            </a:extLst>
          </p:cNvPr>
          <p:cNvCxnSpPr>
            <a:cxnSpLocks/>
          </p:cNvCxnSpPr>
          <p:nvPr/>
        </p:nvCxnSpPr>
        <p:spPr>
          <a:xfrm flipH="1" flipV="1">
            <a:off x="2881501" y="2271760"/>
            <a:ext cx="2842625" cy="25146"/>
          </a:xfrm>
          <a:prstGeom prst="line">
            <a:avLst/>
          </a:prstGeom>
          <a:ln>
            <a:solidFill>
              <a:srgbClr val="BECFC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ángulo: esquinas redondeadas 14">
            <a:extLst>
              <a:ext uri="{FF2B5EF4-FFF2-40B4-BE49-F238E27FC236}">
                <a16:creationId xmlns:a16="http://schemas.microsoft.com/office/drawing/2014/main" id="{12051429-D936-5925-C4FF-7C39B371233F}"/>
              </a:ext>
            </a:extLst>
          </p:cNvPr>
          <p:cNvSpPr/>
          <p:nvPr/>
        </p:nvSpPr>
        <p:spPr>
          <a:xfrm>
            <a:off x="5724126" y="2107864"/>
            <a:ext cx="503313" cy="524871"/>
          </a:xfrm>
          <a:prstGeom prst="roundRect">
            <a:avLst/>
          </a:prstGeom>
          <a:solidFill>
            <a:srgbClr val="8DA592"/>
          </a:solidFill>
          <a:ln>
            <a:solidFill>
              <a:srgbClr val="8DA5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13" name="Rectángulo: esquinas redondeadas 12">
            <a:extLst>
              <a:ext uri="{FF2B5EF4-FFF2-40B4-BE49-F238E27FC236}">
                <a16:creationId xmlns:a16="http://schemas.microsoft.com/office/drawing/2014/main" id="{4239766E-81FA-2199-E97C-6826E13283AA}"/>
              </a:ext>
            </a:extLst>
          </p:cNvPr>
          <p:cNvSpPr/>
          <p:nvPr/>
        </p:nvSpPr>
        <p:spPr>
          <a:xfrm>
            <a:off x="4161691" y="1693399"/>
            <a:ext cx="503313" cy="524871"/>
          </a:xfrm>
          <a:prstGeom prst="roundRect">
            <a:avLst/>
          </a:prstGeom>
          <a:solidFill>
            <a:srgbClr val="8DA592"/>
          </a:solidFill>
          <a:ln>
            <a:solidFill>
              <a:srgbClr val="8DA5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cxnSp>
        <p:nvCxnSpPr>
          <p:cNvPr id="29" name="Conector recto 28">
            <a:extLst>
              <a:ext uri="{FF2B5EF4-FFF2-40B4-BE49-F238E27FC236}">
                <a16:creationId xmlns:a16="http://schemas.microsoft.com/office/drawing/2014/main" id="{0672EB24-16C4-3CD4-AB37-F45CC451D9C3}"/>
              </a:ext>
            </a:extLst>
          </p:cNvPr>
          <p:cNvCxnSpPr>
            <a:cxnSpLocks/>
          </p:cNvCxnSpPr>
          <p:nvPr/>
        </p:nvCxnSpPr>
        <p:spPr>
          <a:xfrm flipH="1">
            <a:off x="2772364" y="2534195"/>
            <a:ext cx="1200059" cy="0"/>
          </a:xfrm>
          <a:prstGeom prst="line">
            <a:avLst/>
          </a:prstGeom>
          <a:ln>
            <a:solidFill>
              <a:srgbClr val="BECFC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ángulo: esquinas redondeadas 15">
            <a:extLst>
              <a:ext uri="{FF2B5EF4-FFF2-40B4-BE49-F238E27FC236}">
                <a16:creationId xmlns:a16="http://schemas.microsoft.com/office/drawing/2014/main" id="{F440B4FB-C077-7075-D37A-7BF0F3924AED}"/>
              </a:ext>
            </a:extLst>
          </p:cNvPr>
          <p:cNvSpPr/>
          <p:nvPr/>
        </p:nvSpPr>
        <p:spPr>
          <a:xfrm>
            <a:off x="3819193" y="2311347"/>
            <a:ext cx="503313" cy="524871"/>
          </a:xfrm>
          <a:prstGeom prst="roundRect">
            <a:avLst/>
          </a:prstGeom>
          <a:solidFill>
            <a:srgbClr val="8DA592"/>
          </a:solidFill>
          <a:ln>
            <a:solidFill>
              <a:srgbClr val="8DA5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31" name="Google Shape;172;p20">
            <a:extLst>
              <a:ext uri="{FF2B5EF4-FFF2-40B4-BE49-F238E27FC236}">
                <a16:creationId xmlns:a16="http://schemas.microsoft.com/office/drawing/2014/main" id="{000D9062-5B6B-7CDE-BD5C-7C944FA8E051}"/>
              </a:ext>
            </a:extLst>
          </p:cNvPr>
          <p:cNvSpPr txBox="1"/>
          <p:nvPr/>
        </p:nvSpPr>
        <p:spPr>
          <a:xfrm>
            <a:off x="5367403" y="1368776"/>
            <a:ext cx="3215061" cy="338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00">
                <a:latin typeface="Raleway" pitchFamily="2" charset="0"/>
                <a:ea typeface="Raleway"/>
                <a:cs typeface="Raleway"/>
                <a:sym typeface="Raleway"/>
              </a:rPr>
              <a:t>Diagnóstico de espacios públicos de Techaluta</a:t>
            </a:r>
          </a:p>
        </p:txBody>
      </p:sp>
      <p:sp>
        <p:nvSpPr>
          <p:cNvPr id="32" name="Google Shape;172;p20">
            <a:extLst>
              <a:ext uri="{FF2B5EF4-FFF2-40B4-BE49-F238E27FC236}">
                <a16:creationId xmlns:a16="http://schemas.microsoft.com/office/drawing/2014/main" id="{4EBBE59C-4A19-031D-29E5-4DC7F72517B8}"/>
              </a:ext>
            </a:extLst>
          </p:cNvPr>
          <p:cNvSpPr txBox="1"/>
          <p:nvPr/>
        </p:nvSpPr>
        <p:spPr>
          <a:xfrm>
            <a:off x="4632352" y="1783270"/>
            <a:ext cx="4073161" cy="338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00">
                <a:latin typeface="Raleway" pitchFamily="2" charset="0"/>
                <a:ea typeface="Raleway"/>
                <a:cs typeface="Raleway"/>
                <a:sym typeface="Raleway"/>
              </a:rPr>
              <a:t>Diagnóstico de viviendas de integrantes de la asociación</a:t>
            </a:r>
          </a:p>
        </p:txBody>
      </p:sp>
      <p:sp>
        <p:nvSpPr>
          <p:cNvPr id="33" name="Google Shape;172;p20">
            <a:extLst>
              <a:ext uri="{FF2B5EF4-FFF2-40B4-BE49-F238E27FC236}">
                <a16:creationId xmlns:a16="http://schemas.microsoft.com/office/drawing/2014/main" id="{5FD58019-0A4A-755E-A647-95026183CFE0}"/>
              </a:ext>
            </a:extLst>
          </p:cNvPr>
          <p:cNvSpPr txBox="1"/>
          <p:nvPr/>
        </p:nvSpPr>
        <p:spPr>
          <a:xfrm>
            <a:off x="6195494" y="2210999"/>
            <a:ext cx="2015926" cy="338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00">
                <a:latin typeface="Raleway" pitchFamily="2" charset="0"/>
                <a:ea typeface="Raleway"/>
                <a:cs typeface="Raleway"/>
                <a:sym typeface="Raleway"/>
              </a:rPr>
              <a:t>Lotificación de terreno</a:t>
            </a:r>
          </a:p>
        </p:txBody>
      </p:sp>
      <p:sp>
        <p:nvSpPr>
          <p:cNvPr id="34" name="Google Shape;172;p20">
            <a:extLst>
              <a:ext uri="{FF2B5EF4-FFF2-40B4-BE49-F238E27FC236}">
                <a16:creationId xmlns:a16="http://schemas.microsoft.com/office/drawing/2014/main" id="{DE7E3E33-CC9A-80AF-7F16-980D56B6DB66}"/>
              </a:ext>
            </a:extLst>
          </p:cNvPr>
          <p:cNvSpPr txBox="1"/>
          <p:nvPr/>
        </p:nvSpPr>
        <p:spPr>
          <a:xfrm>
            <a:off x="4302812" y="2561703"/>
            <a:ext cx="3368619" cy="338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MX" sz="1000">
                <a:latin typeface="Raleway" pitchFamily="2" charset="0"/>
                <a:ea typeface="Raleway"/>
                <a:cs typeface="Raleway"/>
                <a:sym typeface="Raleway"/>
              </a:rPr>
              <a:t>Pasos para Acción urbanística por objetivo social</a:t>
            </a:r>
          </a:p>
        </p:txBody>
      </p:sp>
      <p:sp>
        <p:nvSpPr>
          <p:cNvPr id="36" name="Rectángulo: esquinas redondeadas 35">
            <a:extLst>
              <a:ext uri="{FF2B5EF4-FFF2-40B4-BE49-F238E27FC236}">
                <a16:creationId xmlns:a16="http://schemas.microsoft.com/office/drawing/2014/main" id="{8BB159A5-5CBE-870A-9827-CA197ABE45E4}"/>
              </a:ext>
            </a:extLst>
          </p:cNvPr>
          <p:cNvSpPr/>
          <p:nvPr/>
        </p:nvSpPr>
        <p:spPr>
          <a:xfrm>
            <a:off x="2409295" y="1128922"/>
            <a:ext cx="6402866" cy="1852651"/>
          </a:xfrm>
          <a:prstGeom prst="roundRect">
            <a:avLst/>
          </a:prstGeom>
          <a:noFill/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42" name="Google Shape;172;p20">
            <a:extLst>
              <a:ext uri="{FF2B5EF4-FFF2-40B4-BE49-F238E27FC236}">
                <a16:creationId xmlns:a16="http://schemas.microsoft.com/office/drawing/2014/main" id="{75BCE177-61E5-059F-F378-0A798A89E1FA}"/>
              </a:ext>
            </a:extLst>
          </p:cNvPr>
          <p:cNvSpPr txBox="1"/>
          <p:nvPr/>
        </p:nvSpPr>
        <p:spPr>
          <a:xfrm>
            <a:off x="266988" y="2778072"/>
            <a:ext cx="2015926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b="1">
                <a:latin typeface="Raleway" pitchFamily="2" charset="0"/>
                <a:ea typeface="Raleway"/>
                <a:cs typeface="Raleway"/>
                <a:sym typeface="Raleway"/>
              </a:rPr>
              <a:t>FASE 1  </a:t>
            </a:r>
          </a:p>
          <a:p>
            <a:pPr algn="ctr"/>
            <a:r>
              <a:rPr lang="es-MX" sz="900">
                <a:latin typeface="Raleway" pitchFamily="2" charset="0"/>
                <a:ea typeface="Raleway"/>
                <a:cs typeface="Raleway"/>
                <a:sym typeface="Raleway"/>
              </a:rPr>
              <a:t>Trabajo por equipo</a:t>
            </a:r>
          </a:p>
        </p:txBody>
      </p:sp>
      <p:pic>
        <p:nvPicPr>
          <p:cNvPr id="28" name="Gráfico 27" descr="Portapapeles comprobado con relleno sólido">
            <a:extLst>
              <a:ext uri="{FF2B5EF4-FFF2-40B4-BE49-F238E27FC236}">
                <a16:creationId xmlns:a16="http://schemas.microsoft.com/office/drawing/2014/main" id="{10D14F98-947B-1A88-4AEF-6ECA9FCE2B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10582" y="2412479"/>
            <a:ext cx="320534" cy="320534"/>
          </a:xfrm>
          <a:prstGeom prst="rect">
            <a:avLst/>
          </a:prstGeom>
        </p:spPr>
      </p:pic>
      <p:grpSp>
        <p:nvGrpSpPr>
          <p:cNvPr id="52" name="Grupo 51">
            <a:extLst>
              <a:ext uri="{FF2B5EF4-FFF2-40B4-BE49-F238E27FC236}">
                <a16:creationId xmlns:a16="http://schemas.microsoft.com/office/drawing/2014/main" id="{8C50C7DF-0025-C666-FD6D-A462CD08CEE4}"/>
              </a:ext>
            </a:extLst>
          </p:cNvPr>
          <p:cNvGrpSpPr/>
          <p:nvPr/>
        </p:nvGrpSpPr>
        <p:grpSpPr>
          <a:xfrm>
            <a:off x="5758409" y="2185543"/>
            <a:ext cx="444351" cy="338524"/>
            <a:chOff x="7299727" y="336469"/>
            <a:chExt cx="556983" cy="426004"/>
          </a:xfrm>
          <a:solidFill>
            <a:schemeClr val="bg1"/>
          </a:solidFill>
        </p:grpSpPr>
        <p:pic>
          <p:nvPicPr>
            <p:cNvPr id="43" name="Gráfico 42" descr="Hogar con relleno sólido">
              <a:extLst>
                <a:ext uri="{FF2B5EF4-FFF2-40B4-BE49-F238E27FC236}">
                  <a16:creationId xmlns:a16="http://schemas.microsoft.com/office/drawing/2014/main" id="{FF78076F-178F-24C5-FA5E-B7FD762611B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299727" y="336469"/>
              <a:ext cx="320534" cy="320534"/>
            </a:xfrm>
            <a:prstGeom prst="rect">
              <a:avLst/>
            </a:prstGeom>
          </p:spPr>
        </p:pic>
        <p:pic>
          <p:nvPicPr>
            <p:cNvPr id="55" name="Gráfico 54" descr="Hogar con relleno sólido">
              <a:extLst>
                <a:ext uri="{FF2B5EF4-FFF2-40B4-BE49-F238E27FC236}">
                  <a16:creationId xmlns:a16="http://schemas.microsoft.com/office/drawing/2014/main" id="{9B3EDFF5-361C-077B-59A6-B122B56FD9B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536176" y="441939"/>
              <a:ext cx="320534" cy="320534"/>
            </a:xfrm>
            <a:prstGeom prst="rect">
              <a:avLst/>
            </a:prstGeom>
          </p:spPr>
        </p:pic>
      </p:grpSp>
      <p:pic>
        <p:nvPicPr>
          <p:cNvPr id="59" name="Gráfico 58" descr="Escaneo del ojo con relleno sólido">
            <a:extLst>
              <a:ext uri="{FF2B5EF4-FFF2-40B4-BE49-F238E27FC236}">
                <a16:creationId xmlns:a16="http://schemas.microsoft.com/office/drawing/2014/main" id="{5A38672B-5B76-74F7-AD9A-394E8CA2BB9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984982" y="1379719"/>
            <a:ext cx="327124" cy="327124"/>
          </a:xfrm>
          <a:prstGeom prst="rect">
            <a:avLst/>
          </a:prstGeom>
        </p:spPr>
      </p:pic>
      <p:cxnSp>
        <p:nvCxnSpPr>
          <p:cNvPr id="56" name="Conector recto 55">
            <a:extLst>
              <a:ext uri="{FF2B5EF4-FFF2-40B4-BE49-F238E27FC236}">
                <a16:creationId xmlns:a16="http://schemas.microsoft.com/office/drawing/2014/main" id="{C16DCEAB-8D53-58E6-163B-D86BE0A36896}"/>
              </a:ext>
            </a:extLst>
          </p:cNvPr>
          <p:cNvCxnSpPr>
            <a:cxnSpLocks/>
          </p:cNvCxnSpPr>
          <p:nvPr/>
        </p:nvCxnSpPr>
        <p:spPr>
          <a:xfrm flipH="1">
            <a:off x="3003487" y="3466155"/>
            <a:ext cx="559945" cy="0"/>
          </a:xfrm>
          <a:prstGeom prst="line">
            <a:avLst/>
          </a:prstGeom>
          <a:ln>
            <a:solidFill>
              <a:srgbClr val="BECFC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Conector recto 57">
            <a:extLst>
              <a:ext uri="{FF2B5EF4-FFF2-40B4-BE49-F238E27FC236}">
                <a16:creationId xmlns:a16="http://schemas.microsoft.com/office/drawing/2014/main" id="{0926C2A8-FCDF-EBE4-460C-9691D5D9DAD8}"/>
              </a:ext>
            </a:extLst>
          </p:cNvPr>
          <p:cNvCxnSpPr>
            <a:cxnSpLocks/>
          </p:cNvCxnSpPr>
          <p:nvPr/>
        </p:nvCxnSpPr>
        <p:spPr>
          <a:xfrm flipH="1">
            <a:off x="2939302" y="3723527"/>
            <a:ext cx="2158787" cy="0"/>
          </a:xfrm>
          <a:prstGeom prst="line">
            <a:avLst/>
          </a:prstGeom>
          <a:ln>
            <a:solidFill>
              <a:srgbClr val="BECFC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ángulo: esquinas redondeadas 59">
            <a:extLst>
              <a:ext uri="{FF2B5EF4-FFF2-40B4-BE49-F238E27FC236}">
                <a16:creationId xmlns:a16="http://schemas.microsoft.com/office/drawing/2014/main" id="{6A83E592-0255-9348-415F-CA60C192F93A}"/>
              </a:ext>
            </a:extLst>
          </p:cNvPr>
          <p:cNvSpPr/>
          <p:nvPr/>
        </p:nvSpPr>
        <p:spPr>
          <a:xfrm>
            <a:off x="3576392" y="3149473"/>
            <a:ext cx="503313" cy="524871"/>
          </a:xfrm>
          <a:prstGeom prst="roundRect">
            <a:avLst/>
          </a:prstGeom>
          <a:solidFill>
            <a:srgbClr val="8DA592"/>
          </a:solidFill>
          <a:ln>
            <a:solidFill>
              <a:srgbClr val="8DA5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61" name="Rectángulo: esquinas redondeadas 60">
            <a:extLst>
              <a:ext uri="{FF2B5EF4-FFF2-40B4-BE49-F238E27FC236}">
                <a16:creationId xmlns:a16="http://schemas.microsoft.com/office/drawing/2014/main" id="{BEDBBC8F-4B33-5EE6-703E-158A257A164C}"/>
              </a:ext>
            </a:extLst>
          </p:cNvPr>
          <p:cNvSpPr/>
          <p:nvPr/>
        </p:nvSpPr>
        <p:spPr>
          <a:xfrm>
            <a:off x="4918454" y="3370279"/>
            <a:ext cx="503313" cy="524871"/>
          </a:xfrm>
          <a:prstGeom prst="roundRect">
            <a:avLst/>
          </a:prstGeom>
          <a:solidFill>
            <a:srgbClr val="8DA592"/>
          </a:solidFill>
          <a:ln>
            <a:solidFill>
              <a:srgbClr val="8DA5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cxnSp>
        <p:nvCxnSpPr>
          <p:cNvPr id="62" name="Conector recto 61">
            <a:extLst>
              <a:ext uri="{FF2B5EF4-FFF2-40B4-BE49-F238E27FC236}">
                <a16:creationId xmlns:a16="http://schemas.microsoft.com/office/drawing/2014/main" id="{8EB01CE3-77D7-EE52-226F-CA51E79380D7}"/>
              </a:ext>
            </a:extLst>
          </p:cNvPr>
          <p:cNvCxnSpPr>
            <a:cxnSpLocks/>
          </p:cNvCxnSpPr>
          <p:nvPr/>
        </p:nvCxnSpPr>
        <p:spPr>
          <a:xfrm flipH="1">
            <a:off x="2990025" y="3955857"/>
            <a:ext cx="1200059" cy="0"/>
          </a:xfrm>
          <a:prstGeom prst="line">
            <a:avLst/>
          </a:prstGeom>
          <a:ln>
            <a:solidFill>
              <a:srgbClr val="BECFC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ector recto 62">
            <a:extLst>
              <a:ext uri="{FF2B5EF4-FFF2-40B4-BE49-F238E27FC236}">
                <a16:creationId xmlns:a16="http://schemas.microsoft.com/office/drawing/2014/main" id="{2EBDC9D2-5A8D-FA7B-8314-502F3E0248A4}"/>
              </a:ext>
            </a:extLst>
          </p:cNvPr>
          <p:cNvCxnSpPr>
            <a:cxnSpLocks/>
          </p:cNvCxnSpPr>
          <p:nvPr/>
        </p:nvCxnSpPr>
        <p:spPr>
          <a:xfrm flipH="1" flipV="1">
            <a:off x="2903067" y="4336324"/>
            <a:ext cx="2842625" cy="25146"/>
          </a:xfrm>
          <a:prstGeom prst="line">
            <a:avLst/>
          </a:prstGeom>
          <a:ln>
            <a:solidFill>
              <a:srgbClr val="BECFC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ángulo: esquinas redondeadas 63">
            <a:extLst>
              <a:ext uri="{FF2B5EF4-FFF2-40B4-BE49-F238E27FC236}">
                <a16:creationId xmlns:a16="http://schemas.microsoft.com/office/drawing/2014/main" id="{E54B869F-1D34-05B5-919A-7BD5DD555CF9}"/>
              </a:ext>
            </a:extLst>
          </p:cNvPr>
          <p:cNvSpPr/>
          <p:nvPr/>
        </p:nvSpPr>
        <p:spPr>
          <a:xfrm>
            <a:off x="5745692" y="4187176"/>
            <a:ext cx="503313" cy="524871"/>
          </a:xfrm>
          <a:prstGeom prst="roundRect">
            <a:avLst/>
          </a:prstGeom>
          <a:solidFill>
            <a:srgbClr val="8DA592"/>
          </a:solidFill>
          <a:ln>
            <a:solidFill>
              <a:srgbClr val="8DA5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65" name="Rectángulo: esquinas redondeadas 64">
            <a:extLst>
              <a:ext uri="{FF2B5EF4-FFF2-40B4-BE49-F238E27FC236}">
                <a16:creationId xmlns:a16="http://schemas.microsoft.com/office/drawing/2014/main" id="{03E84317-0D0B-A232-9F0E-9DB49EB6DB43}"/>
              </a:ext>
            </a:extLst>
          </p:cNvPr>
          <p:cNvSpPr/>
          <p:nvPr/>
        </p:nvSpPr>
        <p:spPr>
          <a:xfrm>
            <a:off x="4183257" y="3772711"/>
            <a:ext cx="503313" cy="524871"/>
          </a:xfrm>
          <a:prstGeom prst="roundRect">
            <a:avLst/>
          </a:prstGeom>
          <a:solidFill>
            <a:srgbClr val="8DA592"/>
          </a:solidFill>
          <a:ln>
            <a:solidFill>
              <a:srgbClr val="8DA5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68" name="Google Shape;172;p20">
            <a:extLst>
              <a:ext uri="{FF2B5EF4-FFF2-40B4-BE49-F238E27FC236}">
                <a16:creationId xmlns:a16="http://schemas.microsoft.com/office/drawing/2014/main" id="{E347DC53-6914-F9AD-2D4B-E9CA9EBCC38C}"/>
              </a:ext>
            </a:extLst>
          </p:cNvPr>
          <p:cNvSpPr txBox="1"/>
          <p:nvPr/>
        </p:nvSpPr>
        <p:spPr>
          <a:xfrm>
            <a:off x="5316318" y="3460309"/>
            <a:ext cx="1597331" cy="338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ES" sz="1000">
                <a:latin typeface="Raleway"/>
              </a:rPr>
              <a:t>Mecánica de suelos</a:t>
            </a:r>
          </a:p>
        </p:txBody>
      </p:sp>
      <p:sp>
        <p:nvSpPr>
          <p:cNvPr id="69" name="Google Shape;172;p20">
            <a:extLst>
              <a:ext uri="{FF2B5EF4-FFF2-40B4-BE49-F238E27FC236}">
                <a16:creationId xmlns:a16="http://schemas.microsoft.com/office/drawing/2014/main" id="{59BB00AA-9622-A870-DEC4-FE85EE5D9509}"/>
              </a:ext>
            </a:extLst>
          </p:cNvPr>
          <p:cNvSpPr txBox="1"/>
          <p:nvPr/>
        </p:nvSpPr>
        <p:spPr>
          <a:xfrm>
            <a:off x="4664702" y="3841016"/>
            <a:ext cx="3838256" cy="492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ES" sz="1000">
                <a:latin typeface="Raleway"/>
              </a:rPr>
              <a:t>Diseño de red hidráulica, drenaje sanitario y pluvial</a:t>
            </a:r>
          </a:p>
          <a:p>
            <a:pPr algn="just"/>
            <a:endParaRPr lang="es-ES" sz="1000">
              <a:latin typeface="Raleway"/>
            </a:endParaRPr>
          </a:p>
        </p:txBody>
      </p:sp>
      <p:pic>
        <p:nvPicPr>
          <p:cNvPr id="72" name="Gráfico 71" descr="Ojos con relleno sólido">
            <a:extLst>
              <a:ext uri="{FF2B5EF4-FFF2-40B4-BE49-F238E27FC236}">
                <a16:creationId xmlns:a16="http://schemas.microsoft.com/office/drawing/2014/main" id="{B16B8152-9E75-B611-C771-BFCDDE325CD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229137" y="3839295"/>
            <a:ext cx="384781" cy="384781"/>
          </a:xfrm>
          <a:prstGeom prst="rect">
            <a:avLst/>
          </a:prstGeom>
        </p:spPr>
      </p:pic>
      <p:grpSp>
        <p:nvGrpSpPr>
          <p:cNvPr id="74" name="Grupo 73">
            <a:extLst>
              <a:ext uri="{FF2B5EF4-FFF2-40B4-BE49-F238E27FC236}">
                <a16:creationId xmlns:a16="http://schemas.microsoft.com/office/drawing/2014/main" id="{244D21F5-65A2-BB05-949C-2D0557FFD032}"/>
              </a:ext>
            </a:extLst>
          </p:cNvPr>
          <p:cNvGrpSpPr/>
          <p:nvPr/>
        </p:nvGrpSpPr>
        <p:grpSpPr>
          <a:xfrm>
            <a:off x="5779975" y="4264855"/>
            <a:ext cx="444351" cy="338523"/>
            <a:chOff x="7299727" y="336470"/>
            <a:chExt cx="556983" cy="426003"/>
          </a:xfrm>
          <a:solidFill>
            <a:schemeClr val="bg1"/>
          </a:solidFill>
        </p:grpSpPr>
        <p:pic>
          <p:nvPicPr>
            <p:cNvPr id="75" name="Gráfico 74" descr="Hogar con relleno sólido">
              <a:extLst>
                <a:ext uri="{FF2B5EF4-FFF2-40B4-BE49-F238E27FC236}">
                  <a16:creationId xmlns:a16="http://schemas.microsoft.com/office/drawing/2014/main" id="{65099787-09BA-B7D3-09DA-41E8C6EDB04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299727" y="336470"/>
              <a:ext cx="320534" cy="320534"/>
            </a:xfrm>
            <a:prstGeom prst="rect">
              <a:avLst/>
            </a:prstGeom>
          </p:spPr>
        </p:pic>
        <p:pic>
          <p:nvPicPr>
            <p:cNvPr id="76" name="Gráfico 75" descr="Hogar con relleno sólido">
              <a:extLst>
                <a:ext uri="{FF2B5EF4-FFF2-40B4-BE49-F238E27FC236}">
                  <a16:creationId xmlns:a16="http://schemas.microsoft.com/office/drawing/2014/main" id="{D6F3B0FE-B9F3-DE8E-AF88-6DDBF908190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536176" y="441939"/>
              <a:ext cx="320534" cy="320534"/>
            </a:xfrm>
            <a:prstGeom prst="rect">
              <a:avLst/>
            </a:prstGeom>
          </p:spPr>
        </p:pic>
      </p:grpSp>
      <p:sp>
        <p:nvSpPr>
          <p:cNvPr id="77" name="Google Shape;172;p20">
            <a:extLst>
              <a:ext uri="{FF2B5EF4-FFF2-40B4-BE49-F238E27FC236}">
                <a16:creationId xmlns:a16="http://schemas.microsoft.com/office/drawing/2014/main" id="{A119E576-7047-0383-C0D2-CD56E0E36DFD}"/>
              </a:ext>
            </a:extLst>
          </p:cNvPr>
          <p:cNvSpPr txBox="1"/>
          <p:nvPr/>
        </p:nvSpPr>
        <p:spPr>
          <a:xfrm>
            <a:off x="6249298" y="4322790"/>
            <a:ext cx="2565859" cy="338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just"/>
            <a:r>
              <a:rPr lang="es-ES" sz="1000">
                <a:latin typeface="Raleway"/>
              </a:rPr>
              <a:t>Diseño de rasantes y plataformas</a:t>
            </a:r>
          </a:p>
        </p:txBody>
      </p:sp>
      <p:sp>
        <p:nvSpPr>
          <p:cNvPr id="79" name="Google Shape;172;p20">
            <a:extLst>
              <a:ext uri="{FF2B5EF4-FFF2-40B4-BE49-F238E27FC236}">
                <a16:creationId xmlns:a16="http://schemas.microsoft.com/office/drawing/2014/main" id="{69E4AA53-1045-2E41-CC23-468C8F9AB6E8}"/>
              </a:ext>
            </a:extLst>
          </p:cNvPr>
          <p:cNvSpPr txBox="1"/>
          <p:nvPr/>
        </p:nvSpPr>
        <p:spPr>
          <a:xfrm>
            <a:off x="4019765" y="3109453"/>
            <a:ext cx="3460849" cy="338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1000">
                <a:latin typeface="Raleway"/>
                <a:ea typeface="Raleway"/>
                <a:cs typeface="Raleway"/>
              </a:rPr>
              <a:t>Desarrollo de planos de delimitación topográfica</a:t>
            </a:r>
            <a:endParaRPr lang="es-MX" sz="1000">
              <a:latin typeface="Raleway" pitchFamily="2" charset="0"/>
              <a:ea typeface="Raleway"/>
              <a:cs typeface="Raleway"/>
            </a:endParaRPr>
          </a:p>
        </p:txBody>
      </p:sp>
      <p:sp>
        <p:nvSpPr>
          <p:cNvPr id="80" name="Rectángulo: esquinas redondeadas 79">
            <a:extLst>
              <a:ext uri="{FF2B5EF4-FFF2-40B4-BE49-F238E27FC236}">
                <a16:creationId xmlns:a16="http://schemas.microsoft.com/office/drawing/2014/main" id="{1D163AC8-E282-D88D-D507-38700098926C}"/>
              </a:ext>
            </a:extLst>
          </p:cNvPr>
          <p:cNvSpPr/>
          <p:nvPr/>
        </p:nvSpPr>
        <p:spPr>
          <a:xfrm>
            <a:off x="2402721" y="3054888"/>
            <a:ext cx="6409440" cy="1882157"/>
          </a:xfrm>
          <a:prstGeom prst="roundRect">
            <a:avLst/>
          </a:prstGeom>
          <a:noFill/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pic>
        <p:nvPicPr>
          <p:cNvPr id="47" name="Gráfico 47" descr="Documento con relleno sólido">
            <a:extLst>
              <a:ext uri="{FF2B5EF4-FFF2-40B4-BE49-F238E27FC236}">
                <a16:creationId xmlns:a16="http://schemas.microsoft.com/office/drawing/2014/main" id="{814057CD-5F3F-C803-B1BD-0FCB72E4065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664835" y="3260816"/>
            <a:ext cx="342901" cy="310552"/>
          </a:xfrm>
          <a:prstGeom prst="rect">
            <a:avLst/>
          </a:prstGeom>
        </p:spPr>
      </p:pic>
      <p:pic>
        <p:nvPicPr>
          <p:cNvPr id="48" name="Gráfico 49" descr="Junta de directores con relleno sólido">
            <a:extLst>
              <a:ext uri="{FF2B5EF4-FFF2-40B4-BE49-F238E27FC236}">
                <a16:creationId xmlns:a16="http://schemas.microsoft.com/office/drawing/2014/main" id="{1C847475-E8F0-BBD1-9D7F-933D1B332B1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4958797" y="3433345"/>
            <a:ext cx="429165" cy="429165"/>
          </a:xfrm>
          <a:prstGeom prst="rect">
            <a:avLst/>
          </a:prstGeom>
        </p:spPr>
      </p:pic>
      <p:sp>
        <p:nvSpPr>
          <p:cNvPr id="70" name="Google Shape;172;p20">
            <a:extLst>
              <a:ext uri="{FF2B5EF4-FFF2-40B4-BE49-F238E27FC236}">
                <a16:creationId xmlns:a16="http://schemas.microsoft.com/office/drawing/2014/main" id="{9B3CEF8D-7656-D358-44B0-61E8D2E2869F}"/>
              </a:ext>
            </a:extLst>
          </p:cNvPr>
          <p:cNvSpPr txBox="1"/>
          <p:nvPr/>
        </p:nvSpPr>
        <p:spPr>
          <a:xfrm>
            <a:off x="5528129" y="15491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Fuente: Elaboración propia PAP Haciendo Barrio. Primavera 2022</a:t>
            </a:r>
            <a:endParaRPr lang="es-MX" sz="900" i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0858EA62-B719-EB1B-10B7-95879E4AC135}"/>
              </a:ext>
            </a:extLst>
          </p:cNvPr>
          <p:cNvGrpSpPr/>
          <p:nvPr/>
        </p:nvGrpSpPr>
        <p:grpSpPr>
          <a:xfrm>
            <a:off x="4215250" y="1762244"/>
            <a:ext cx="412553" cy="391511"/>
            <a:chOff x="1551283" y="2135262"/>
            <a:chExt cx="500408" cy="438101"/>
          </a:xfrm>
        </p:grpSpPr>
        <p:pic>
          <p:nvPicPr>
            <p:cNvPr id="4" name="Gráfico 3" descr="Chateo con relleno sólido">
              <a:extLst>
                <a:ext uri="{FF2B5EF4-FFF2-40B4-BE49-F238E27FC236}">
                  <a16:creationId xmlns:a16="http://schemas.microsoft.com/office/drawing/2014/main" id="{E1EE826F-47E8-142E-6D67-6562C58B68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>
              <a:off x="1551283" y="2135262"/>
              <a:ext cx="305104" cy="305104"/>
            </a:xfrm>
            <a:prstGeom prst="rect">
              <a:avLst/>
            </a:prstGeom>
          </p:spPr>
        </p:pic>
        <p:pic>
          <p:nvPicPr>
            <p:cNvPr id="6" name="Gráfico 5" descr="Hogar con relleno sólido">
              <a:extLst>
                <a:ext uri="{FF2B5EF4-FFF2-40B4-BE49-F238E27FC236}">
                  <a16:creationId xmlns:a16="http://schemas.microsoft.com/office/drawing/2014/main" id="{EE232BAC-150B-5A5D-BE75-7539B34EFB5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746587" y="2268259"/>
              <a:ext cx="305104" cy="305104"/>
            </a:xfrm>
            <a:prstGeom prst="rect">
              <a:avLst/>
            </a:prstGeom>
          </p:spPr>
        </p:pic>
      </p:grpSp>
      <p:sp>
        <p:nvSpPr>
          <p:cNvPr id="9" name="Rectángulo: esquinas redondeadas 8">
            <a:extLst>
              <a:ext uri="{FF2B5EF4-FFF2-40B4-BE49-F238E27FC236}">
                <a16:creationId xmlns:a16="http://schemas.microsoft.com/office/drawing/2014/main" id="{B20C90F5-E000-7753-E8C5-C053D2ED4EB0}"/>
              </a:ext>
            </a:extLst>
          </p:cNvPr>
          <p:cNvSpPr/>
          <p:nvPr/>
        </p:nvSpPr>
        <p:spPr>
          <a:xfrm>
            <a:off x="2549133" y="1407010"/>
            <a:ext cx="419326" cy="1280056"/>
          </a:xfrm>
          <a:prstGeom prst="roundRect">
            <a:avLst/>
          </a:prstGeom>
          <a:solidFill>
            <a:srgbClr val="5D7963"/>
          </a:solidFill>
          <a:ln>
            <a:solidFill>
              <a:srgbClr val="5D79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s-MX" sz="1051" b="1">
                <a:solidFill>
                  <a:schemeClr val="tx1"/>
                </a:solidFill>
                <a:latin typeface="Raleway" pitchFamily="2" charset="0"/>
              </a:rPr>
              <a:t>ARQUITECTOS</a:t>
            </a:r>
          </a:p>
        </p:txBody>
      </p:sp>
      <p:sp>
        <p:nvSpPr>
          <p:cNvPr id="11" name="Rectángulo: esquinas redondeadas 10">
            <a:extLst>
              <a:ext uri="{FF2B5EF4-FFF2-40B4-BE49-F238E27FC236}">
                <a16:creationId xmlns:a16="http://schemas.microsoft.com/office/drawing/2014/main" id="{BDC83C02-8D46-6322-D2E1-6E31C53FD4AA}"/>
              </a:ext>
            </a:extLst>
          </p:cNvPr>
          <p:cNvSpPr/>
          <p:nvPr/>
        </p:nvSpPr>
        <p:spPr>
          <a:xfrm>
            <a:off x="2568343" y="3328195"/>
            <a:ext cx="419326" cy="1280057"/>
          </a:xfrm>
          <a:prstGeom prst="roundRect">
            <a:avLst/>
          </a:prstGeom>
          <a:solidFill>
            <a:srgbClr val="5D7963"/>
          </a:solidFill>
          <a:ln>
            <a:solidFill>
              <a:srgbClr val="5D79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s-MX" sz="1051" b="1">
                <a:solidFill>
                  <a:schemeClr val="tx1"/>
                </a:solidFill>
                <a:latin typeface="Raleway" pitchFamily="2" charset="0"/>
              </a:rPr>
              <a:t>INGENIEROS</a:t>
            </a:r>
          </a:p>
        </p:txBody>
      </p:sp>
    </p:spTree>
    <p:extLst>
      <p:ext uri="{BB962C8B-B14F-4D97-AF65-F5344CB8AC3E}">
        <p14:creationId xmlns:p14="http://schemas.microsoft.com/office/powerpoint/2010/main" val="38457456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5"/>
          <p:cNvSpPr/>
          <p:nvPr/>
        </p:nvSpPr>
        <p:spPr>
          <a:xfrm rot="5400000">
            <a:off x="1992500" y="-2000700"/>
            <a:ext cx="5162100" cy="916350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25"/>
          <p:cNvSpPr/>
          <p:nvPr/>
        </p:nvSpPr>
        <p:spPr>
          <a:xfrm>
            <a:off x="5171100" y="3569925"/>
            <a:ext cx="73500" cy="116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p25"/>
          <p:cNvSpPr txBox="1"/>
          <p:nvPr/>
        </p:nvSpPr>
        <p:spPr>
          <a:xfrm>
            <a:off x="4325625" y="3706325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03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7" name="Google Shape;180;p21">
            <a:extLst>
              <a:ext uri="{FF2B5EF4-FFF2-40B4-BE49-F238E27FC236}">
                <a16:creationId xmlns:a16="http://schemas.microsoft.com/office/drawing/2014/main" id="{F0A4C97E-23A2-EAEE-1ED3-245779735C01}"/>
              </a:ext>
            </a:extLst>
          </p:cNvPr>
          <p:cNvSpPr txBox="1"/>
          <p:nvPr/>
        </p:nvSpPr>
        <p:spPr>
          <a:xfrm>
            <a:off x="5514250" y="3675486"/>
            <a:ext cx="4153800" cy="9540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b="1" spc="600">
                <a:solidFill>
                  <a:schemeClr val="lt1"/>
                </a:solidFill>
                <a:latin typeface="Raleway"/>
                <a:sym typeface="Raleway ExtraLight"/>
              </a:rPr>
              <a:t>RESULTADOS</a:t>
            </a:r>
            <a:endParaRPr sz="2500" b="1" spc="600">
              <a:solidFill>
                <a:schemeClr val="lt1"/>
              </a:solidFill>
              <a:latin typeface="Raleway"/>
              <a:sym typeface="Raleway ExtraLight"/>
            </a:endParaRP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spc="600">
                <a:solidFill>
                  <a:schemeClr val="lt1"/>
                </a:solidFill>
                <a:latin typeface="Raleway ExtraLight"/>
                <a:sym typeface="Raleway"/>
              </a:rPr>
              <a:t>DEL TRABAJO</a:t>
            </a:r>
            <a:endParaRPr sz="800">
              <a:solidFill>
                <a:schemeClr val="lt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</p:spTree>
    <p:extLst>
      <p:ext uri="{BB962C8B-B14F-4D97-AF65-F5344CB8AC3E}">
        <p14:creationId xmlns:p14="http://schemas.microsoft.com/office/powerpoint/2010/main" val="33152554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4" descr="Un grupo de personas caminando en la banqueta junto a una persona&#10;&#10;Descripción generada automáticamente">
            <a:extLst>
              <a:ext uri="{FF2B5EF4-FFF2-40B4-BE49-F238E27FC236}">
                <a16:creationId xmlns:a16="http://schemas.microsoft.com/office/drawing/2014/main" id="{6D12B4DB-4402-7673-D360-AE2716500A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99" t="214" r="16655" b="-356"/>
          <a:stretch/>
        </p:blipFill>
        <p:spPr>
          <a:xfrm>
            <a:off x="0" y="-457"/>
            <a:ext cx="4568957" cy="5150829"/>
          </a:xfrm>
          <a:prstGeom prst="rect">
            <a:avLst/>
          </a:prstGeom>
        </p:spPr>
      </p:pic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BB8C9B3-AB2C-4819-8F38-E165B902655A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114300" indent="0" algn="ctr">
              <a:buNone/>
            </a:pPr>
            <a:r>
              <a:rPr lang="es-MX">
                <a:latin typeface="Raleway"/>
              </a:rPr>
              <a:t>RESULTADOS DEL TRABAJO</a:t>
            </a:r>
          </a:p>
          <a:p>
            <a:pPr marL="114300" indent="0" algn="ctr">
              <a:buNone/>
            </a:pPr>
            <a:r>
              <a:rPr lang="es-MX" sz="1200">
                <a:latin typeface="Raleway"/>
              </a:rPr>
              <a:t>EQUIPO DE ARQUITECTOS</a:t>
            </a:r>
            <a:endParaRPr lang="es-MX" sz="1200">
              <a:latin typeface="Raleway" pitchFamily="2" charset="0"/>
            </a:endParaRPr>
          </a:p>
          <a:p>
            <a:pPr marL="114300" indent="0" algn="ctr">
              <a:buNone/>
            </a:pPr>
            <a:endParaRPr lang="es-MX" sz="2400" b="1">
              <a:latin typeface="Raleway" pitchFamily="2" charset="0"/>
            </a:endParaRPr>
          </a:p>
          <a:p>
            <a:pPr marL="114300" indent="0" algn="ctr">
              <a:buNone/>
            </a:pPr>
            <a:r>
              <a:rPr lang="es-MX" sz="1050" b="1">
                <a:latin typeface="Raleway"/>
              </a:rPr>
              <a:t>OBJETIVOS PARTICULARES</a:t>
            </a:r>
          </a:p>
          <a:p>
            <a:pPr marL="114300" indent="0" algn="ctr">
              <a:buNone/>
            </a:pPr>
            <a:endParaRPr lang="es-MX" sz="1050" b="1">
              <a:latin typeface="Raleway"/>
            </a:endParaRPr>
          </a:p>
          <a:p>
            <a:pPr marL="114300" indent="0" algn="ctr">
              <a:buNone/>
            </a:pPr>
            <a:r>
              <a:rPr lang="es-MX" sz="1000">
                <a:latin typeface="Raleway"/>
              </a:rPr>
              <a:t>Elaborar un </a:t>
            </a:r>
            <a:r>
              <a:rPr lang="es-MX" sz="1000" b="1">
                <a:latin typeface="Raleway"/>
              </a:rPr>
              <a:t>diagnóstico de los espacios públicos </a:t>
            </a:r>
            <a:r>
              <a:rPr lang="es-MX" sz="1000">
                <a:latin typeface="Raleway"/>
              </a:rPr>
              <a:t>de la cabecera municipal para conocer el contexto de Techaluta.</a:t>
            </a:r>
          </a:p>
          <a:p>
            <a:pPr marL="114300" indent="0" algn="ctr">
              <a:buNone/>
            </a:pPr>
            <a:endParaRPr lang="es-MX" sz="1000">
              <a:latin typeface="Raleway"/>
            </a:endParaRPr>
          </a:p>
          <a:p>
            <a:pPr marL="114300" indent="0" algn="ctr">
              <a:buNone/>
            </a:pPr>
            <a:r>
              <a:rPr lang="es-MX" sz="1000">
                <a:latin typeface="Raleway"/>
              </a:rPr>
              <a:t>Realizar un </a:t>
            </a:r>
            <a:r>
              <a:rPr lang="es-MX" sz="1000" b="1">
                <a:latin typeface="Raleway"/>
              </a:rPr>
              <a:t>diagnóstico de las viviendas</a:t>
            </a:r>
            <a:r>
              <a:rPr lang="es-MX" sz="1000">
                <a:latin typeface="Raleway"/>
              </a:rPr>
              <a:t> actuales de miembros de la asociación para comprender el uso que le dan a los espacios de sus viviendas.</a:t>
            </a:r>
          </a:p>
        </p:txBody>
      </p:sp>
      <p:sp>
        <p:nvSpPr>
          <p:cNvPr id="2" name="Google Shape;172;p20">
            <a:extLst>
              <a:ext uri="{FF2B5EF4-FFF2-40B4-BE49-F238E27FC236}">
                <a16:creationId xmlns:a16="http://schemas.microsoft.com/office/drawing/2014/main" id="{AFDA3CE2-E775-F5FA-ACEC-75E0716D3EAA}"/>
              </a:ext>
            </a:extLst>
          </p:cNvPr>
          <p:cNvSpPr txBox="1"/>
          <p:nvPr/>
        </p:nvSpPr>
        <p:spPr>
          <a:xfrm>
            <a:off x="305938" y="4875242"/>
            <a:ext cx="3953762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39894543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Imagen 38">
            <a:extLst>
              <a:ext uri="{FF2B5EF4-FFF2-40B4-BE49-F238E27FC236}">
                <a16:creationId xmlns:a16="http://schemas.microsoft.com/office/drawing/2014/main" id="{C098629C-BD97-7119-4E18-4BE8196E8F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867" t="12972" r="1294" b="7576"/>
          <a:stretch/>
        </p:blipFill>
        <p:spPr>
          <a:xfrm>
            <a:off x="6324504" y="1769539"/>
            <a:ext cx="2176591" cy="2344128"/>
          </a:xfrm>
          <a:prstGeom prst="rect">
            <a:avLst/>
          </a:prstGeom>
        </p:spPr>
      </p:pic>
      <p:pic>
        <p:nvPicPr>
          <p:cNvPr id="36" name="Imagen 36">
            <a:extLst>
              <a:ext uri="{FF2B5EF4-FFF2-40B4-BE49-F238E27FC236}">
                <a16:creationId xmlns:a16="http://schemas.microsoft.com/office/drawing/2014/main" id="{521D0505-5B5C-D6DE-2E60-C327E1146E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6" t="8812" r="-208" b="11207"/>
          <a:stretch/>
        </p:blipFill>
        <p:spPr>
          <a:xfrm>
            <a:off x="3464719" y="1772583"/>
            <a:ext cx="2190542" cy="2342578"/>
          </a:xfrm>
          <a:prstGeom prst="rect">
            <a:avLst/>
          </a:prstGeom>
        </p:spPr>
      </p:pic>
      <p:pic>
        <p:nvPicPr>
          <p:cNvPr id="16" name="Imagen 16">
            <a:extLst>
              <a:ext uri="{FF2B5EF4-FFF2-40B4-BE49-F238E27FC236}">
                <a16:creationId xmlns:a16="http://schemas.microsoft.com/office/drawing/2014/main" id="{64F37A0F-98E8-154A-605F-CDD2EBD37C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9" t="4752" r="-30" b="14386"/>
          <a:stretch/>
        </p:blipFill>
        <p:spPr>
          <a:xfrm>
            <a:off x="619982" y="1780222"/>
            <a:ext cx="2159615" cy="2333737"/>
          </a:xfrm>
          <a:prstGeom prst="rect">
            <a:avLst/>
          </a:prstGeom>
        </p:spPr>
      </p:pic>
      <p:sp>
        <p:nvSpPr>
          <p:cNvPr id="19" name="Google Shape;250;p26">
            <a:extLst>
              <a:ext uri="{FF2B5EF4-FFF2-40B4-BE49-F238E27FC236}">
                <a16:creationId xmlns:a16="http://schemas.microsoft.com/office/drawing/2014/main" id="{B2DF44A1-0281-4E14-82D6-86040F456D6A}"/>
              </a:ext>
            </a:extLst>
          </p:cNvPr>
          <p:cNvSpPr txBox="1"/>
          <p:nvPr/>
        </p:nvSpPr>
        <p:spPr>
          <a:xfrm>
            <a:off x="549888" y="289383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DIAGNÓSTICO ESPACIOS PÚBLICOS</a:t>
            </a:r>
          </a:p>
          <a:p>
            <a:pPr>
              <a:lnSpc>
                <a:spcPct val="150000"/>
              </a:lnSpc>
            </a:pPr>
            <a:r>
              <a:rPr lang="es-MX" sz="900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ESPACIOS PÚBLICOS</a:t>
            </a:r>
            <a:endParaRPr lang="es-MX" sz="900">
              <a:solidFill>
                <a:schemeClr val="dk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20" name="Google Shape;251;p26">
            <a:extLst>
              <a:ext uri="{FF2B5EF4-FFF2-40B4-BE49-F238E27FC236}">
                <a16:creationId xmlns:a16="http://schemas.microsoft.com/office/drawing/2014/main" id="{13DF351C-66E6-4DDC-BC5D-C9EEEA606E46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52;p26">
            <a:extLst>
              <a:ext uri="{FF2B5EF4-FFF2-40B4-BE49-F238E27FC236}">
                <a16:creationId xmlns:a16="http://schemas.microsoft.com/office/drawing/2014/main" id="{66C88FB0-26E9-4430-B053-E0BB4F5F87FF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53;p26">
            <a:extLst>
              <a:ext uri="{FF2B5EF4-FFF2-40B4-BE49-F238E27FC236}">
                <a16:creationId xmlns:a16="http://schemas.microsoft.com/office/drawing/2014/main" id="{77563816-20AA-4BED-8AF8-1D302110C48E}"/>
              </a:ext>
            </a:extLst>
          </p:cNvPr>
          <p:cNvSpPr/>
          <p:nvPr/>
        </p:nvSpPr>
        <p:spPr>
          <a:xfrm rot="-6262158">
            <a:off x="109906" y="456973"/>
            <a:ext cx="330076" cy="334222"/>
          </a:xfrm>
          <a:custGeom>
            <a:avLst/>
            <a:gdLst/>
            <a:ahLst/>
            <a:cxnLst/>
            <a:rect l="l" t="t" r="r" b="b"/>
            <a:pathLst>
              <a:path w="11941" h="12091" extrusionOk="0">
                <a:moveTo>
                  <a:pt x="5955" y="796"/>
                </a:moveTo>
                <a:lnTo>
                  <a:pt x="10933" y="3915"/>
                </a:lnTo>
                <a:lnTo>
                  <a:pt x="5955" y="7034"/>
                </a:lnTo>
                <a:lnTo>
                  <a:pt x="977" y="3915"/>
                </a:lnTo>
                <a:lnTo>
                  <a:pt x="5955" y="796"/>
                </a:lnTo>
                <a:close/>
                <a:moveTo>
                  <a:pt x="9924" y="5428"/>
                </a:moveTo>
                <a:lnTo>
                  <a:pt x="10964" y="6058"/>
                </a:lnTo>
                <a:lnTo>
                  <a:pt x="5955" y="9145"/>
                </a:lnTo>
                <a:lnTo>
                  <a:pt x="977" y="6058"/>
                </a:lnTo>
                <a:lnTo>
                  <a:pt x="2017" y="5428"/>
                </a:lnTo>
                <a:lnTo>
                  <a:pt x="5797" y="7790"/>
                </a:lnTo>
                <a:cubicBezTo>
                  <a:pt x="5860" y="7822"/>
                  <a:pt x="5931" y="7838"/>
                  <a:pt x="5994" y="7838"/>
                </a:cubicBezTo>
                <a:cubicBezTo>
                  <a:pt x="6057" y="7838"/>
                  <a:pt x="6112" y="7822"/>
                  <a:pt x="6144" y="7790"/>
                </a:cubicBezTo>
                <a:lnTo>
                  <a:pt x="9924" y="5428"/>
                </a:lnTo>
                <a:close/>
                <a:moveTo>
                  <a:pt x="9956" y="7538"/>
                </a:moveTo>
                <a:lnTo>
                  <a:pt x="10964" y="8169"/>
                </a:lnTo>
                <a:lnTo>
                  <a:pt x="5986" y="11288"/>
                </a:lnTo>
                <a:lnTo>
                  <a:pt x="1040" y="8169"/>
                </a:lnTo>
                <a:lnTo>
                  <a:pt x="2048" y="7538"/>
                </a:lnTo>
                <a:lnTo>
                  <a:pt x="5829" y="9901"/>
                </a:lnTo>
                <a:cubicBezTo>
                  <a:pt x="5892" y="9949"/>
                  <a:pt x="5963" y="9972"/>
                  <a:pt x="6026" y="9972"/>
                </a:cubicBezTo>
                <a:cubicBezTo>
                  <a:pt x="6089" y="9972"/>
                  <a:pt x="6144" y="9949"/>
                  <a:pt x="6175" y="9901"/>
                </a:cubicBezTo>
                <a:lnTo>
                  <a:pt x="9956" y="7538"/>
                </a:lnTo>
                <a:close/>
                <a:moveTo>
                  <a:pt x="5959" y="1"/>
                </a:moveTo>
                <a:cubicBezTo>
                  <a:pt x="5900" y="1"/>
                  <a:pt x="5845" y="25"/>
                  <a:pt x="5797" y="72"/>
                </a:cubicBezTo>
                <a:lnTo>
                  <a:pt x="158" y="3600"/>
                </a:lnTo>
                <a:cubicBezTo>
                  <a:pt x="32" y="3695"/>
                  <a:pt x="0" y="3758"/>
                  <a:pt x="0" y="3915"/>
                </a:cubicBezTo>
                <a:cubicBezTo>
                  <a:pt x="0" y="4073"/>
                  <a:pt x="95" y="4136"/>
                  <a:pt x="158" y="4230"/>
                </a:cubicBezTo>
                <a:lnTo>
                  <a:pt x="1387" y="4987"/>
                </a:lnTo>
                <a:lnTo>
                  <a:pt x="158" y="5743"/>
                </a:lnTo>
                <a:cubicBezTo>
                  <a:pt x="32" y="5806"/>
                  <a:pt x="0" y="5869"/>
                  <a:pt x="0" y="6058"/>
                </a:cubicBezTo>
                <a:cubicBezTo>
                  <a:pt x="0" y="6152"/>
                  <a:pt x="95" y="6278"/>
                  <a:pt x="158" y="6373"/>
                </a:cubicBezTo>
                <a:lnTo>
                  <a:pt x="1387" y="7097"/>
                </a:lnTo>
                <a:lnTo>
                  <a:pt x="158" y="7854"/>
                </a:lnTo>
                <a:cubicBezTo>
                  <a:pt x="32" y="7948"/>
                  <a:pt x="0" y="8011"/>
                  <a:pt x="0" y="8169"/>
                </a:cubicBezTo>
                <a:cubicBezTo>
                  <a:pt x="0" y="8295"/>
                  <a:pt x="95" y="8421"/>
                  <a:pt x="158" y="8484"/>
                </a:cubicBezTo>
                <a:lnTo>
                  <a:pt x="5797" y="12044"/>
                </a:lnTo>
                <a:cubicBezTo>
                  <a:pt x="5860" y="12075"/>
                  <a:pt x="5931" y="12091"/>
                  <a:pt x="5994" y="12091"/>
                </a:cubicBezTo>
                <a:cubicBezTo>
                  <a:pt x="6057" y="12091"/>
                  <a:pt x="6112" y="12075"/>
                  <a:pt x="6144" y="12044"/>
                </a:cubicBezTo>
                <a:lnTo>
                  <a:pt x="11783" y="8484"/>
                </a:lnTo>
                <a:cubicBezTo>
                  <a:pt x="11909" y="8421"/>
                  <a:pt x="11941" y="8326"/>
                  <a:pt x="11941" y="8169"/>
                </a:cubicBezTo>
                <a:cubicBezTo>
                  <a:pt x="11941" y="8043"/>
                  <a:pt x="11846" y="7948"/>
                  <a:pt x="11783" y="7854"/>
                </a:cubicBezTo>
                <a:lnTo>
                  <a:pt x="10555" y="7097"/>
                </a:lnTo>
                <a:lnTo>
                  <a:pt x="11783" y="6373"/>
                </a:lnTo>
                <a:cubicBezTo>
                  <a:pt x="11909" y="6278"/>
                  <a:pt x="11941" y="6152"/>
                  <a:pt x="11941" y="6058"/>
                </a:cubicBezTo>
                <a:cubicBezTo>
                  <a:pt x="11941" y="5932"/>
                  <a:pt x="11846" y="5806"/>
                  <a:pt x="11783" y="5743"/>
                </a:cubicBezTo>
                <a:lnTo>
                  <a:pt x="10555" y="4987"/>
                </a:lnTo>
                <a:lnTo>
                  <a:pt x="11783" y="4230"/>
                </a:lnTo>
                <a:cubicBezTo>
                  <a:pt x="11909" y="4136"/>
                  <a:pt x="11941" y="4073"/>
                  <a:pt x="11941" y="3915"/>
                </a:cubicBezTo>
                <a:cubicBezTo>
                  <a:pt x="11941" y="3758"/>
                  <a:pt x="11846" y="3695"/>
                  <a:pt x="11783" y="3600"/>
                </a:cubicBezTo>
                <a:lnTo>
                  <a:pt x="6144" y="72"/>
                </a:lnTo>
                <a:cubicBezTo>
                  <a:pt x="6081" y="25"/>
                  <a:pt x="6018" y="1"/>
                  <a:pt x="595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7" name="Google Shape;485;p41">
            <a:extLst>
              <a:ext uri="{FF2B5EF4-FFF2-40B4-BE49-F238E27FC236}">
                <a16:creationId xmlns:a16="http://schemas.microsoft.com/office/drawing/2014/main" id="{BEC37029-DA54-3562-33FF-914D0E50200C}"/>
              </a:ext>
            </a:extLst>
          </p:cNvPr>
          <p:cNvCxnSpPr>
            <a:cxnSpLocks/>
          </p:cNvCxnSpPr>
          <p:nvPr/>
        </p:nvCxnSpPr>
        <p:spPr>
          <a:xfrm flipV="1">
            <a:off x="922762" y="3666616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8" name="Google Shape;478;p41">
            <a:extLst>
              <a:ext uri="{FF2B5EF4-FFF2-40B4-BE49-F238E27FC236}">
                <a16:creationId xmlns:a16="http://schemas.microsoft.com/office/drawing/2014/main" id="{8CCB56D4-F196-2313-6FE1-E83CDD576F85}"/>
              </a:ext>
            </a:extLst>
          </p:cNvPr>
          <p:cNvSpPr txBox="1"/>
          <p:nvPr/>
        </p:nvSpPr>
        <p:spPr>
          <a:xfrm>
            <a:off x="379017" y="4383530"/>
            <a:ext cx="1359475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4999"/>
              </a:lnSpc>
            </a:pPr>
            <a:r>
              <a:rPr lang="es" sz="900">
                <a:latin typeface="Raleway Light"/>
              </a:rPr>
              <a:t>Bancas metálicas</a:t>
            </a:r>
            <a:endParaRPr lang="en-US" sz="900">
              <a:latin typeface="Raleway Light"/>
            </a:endParaRPr>
          </a:p>
          <a:p>
            <a:pPr>
              <a:lnSpc>
                <a:spcPct val="114999"/>
              </a:lnSpc>
            </a:pPr>
            <a:r>
              <a:rPr lang="es" sz="900">
                <a:latin typeface="Raleway Light"/>
              </a:rPr>
              <a:t>a base de soleras</a:t>
            </a:r>
            <a:endParaRPr lang="es-ES" sz="900">
              <a:latin typeface="Raleway Light"/>
            </a:endParaRPr>
          </a:p>
        </p:txBody>
      </p:sp>
      <p:cxnSp>
        <p:nvCxnSpPr>
          <p:cNvPr id="23" name="Google Shape;485;p41">
            <a:extLst>
              <a:ext uri="{FF2B5EF4-FFF2-40B4-BE49-F238E27FC236}">
                <a16:creationId xmlns:a16="http://schemas.microsoft.com/office/drawing/2014/main" id="{97A7BA2B-67C7-C3F3-51E1-39B550EC0819}"/>
              </a:ext>
            </a:extLst>
          </p:cNvPr>
          <p:cNvCxnSpPr>
            <a:cxnSpLocks/>
          </p:cNvCxnSpPr>
          <p:nvPr/>
        </p:nvCxnSpPr>
        <p:spPr>
          <a:xfrm flipH="1">
            <a:off x="5127908" y="1489303"/>
            <a:ext cx="3412" cy="1960972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4" name="Google Shape;478;p41">
            <a:extLst>
              <a:ext uri="{FF2B5EF4-FFF2-40B4-BE49-F238E27FC236}">
                <a16:creationId xmlns:a16="http://schemas.microsoft.com/office/drawing/2014/main" id="{A7CD25DB-266A-D16A-978A-373E1F839D97}"/>
              </a:ext>
            </a:extLst>
          </p:cNvPr>
          <p:cNvSpPr txBox="1"/>
          <p:nvPr/>
        </p:nvSpPr>
        <p:spPr>
          <a:xfrm>
            <a:off x="4570811" y="1022792"/>
            <a:ext cx="1179293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Piso cerámico en portales</a:t>
            </a:r>
            <a:endParaRPr lang="es-ES"/>
          </a:p>
        </p:txBody>
      </p:sp>
      <p:cxnSp>
        <p:nvCxnSpPr>
          <p:cNvPr id="25" name="Google Shape;485;p41">
            <a:extLst>
              <a:ext uri="{FF2B5EF4-FFF2-40B4-BE49-F238E27FC236}">
                <a16:creationId xmlns:a16="http://schemas.microsoft.com/office/drawing/2014/main" id="{5381755B-446E-469E-33C9-9A02F36A4031}"/>
              </a:ext>
            </a:extLst>
          </p:cNvPr>
          <p:cNvCxnSpPr>
            <a:cxnSpLocks/>
          </p:cNvCxnSpPr>
          <p:nvPr/>
        </p:nvCxnSpPr>
        <p:spPr>
          <a:xfrm flipV="1">
            <a:off x="7598198" y="3643596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6" name="Google Shape;478;p41">
            <a:extLst>
              <a:ext uri="{FF2B5EF4-FFF2-40B4-BE49-F238E27FC236}">
                <a16:creationId xmlns:a16="http://schemas.microsoft.com/office/drawing/2014/main" id="{2F93FFC6-DFB3-D20B-E1C7-75E05DA90182}"/>
              </a:ext>
            </a:extLst>
          </p:cNvPr>
          <p:cNvSpPr txBox="1"/>
          <p:nvPr/>
        </p:nvSpPr>
        <p:spPr>
          <a:xfrm>
            <a:off x="6890147" y="4385118"/>
            <a:ext cx="1252319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</a:rPr>
              <a:t>Bancas metálicas con luminarias</a:t>
            </a:r>
            <a:endParaRPr lang="es" sz="900" err="1">
              <a:latin typeface="Raleway Light"/>
            </a:endParaRPr>
          </a:p>
        </p:txBody>
      </p:sp>
      <p:cxnSp>
        <p:nvCxnSpPr>
          <p:cNvPr id="28" name="Google Shape;485;p41">
            <a:extLst>
              <a:ext uri="{FF2B5EF4-FFF2-40B4-BE49-F238E27FC236}">
                <a16:creationId xmlns:a16="http://schemas.microsoft.com/office/drawing/2014/main" id="{03AFC83F-FA82-FDB2-E6F2-9B17695F5D8F}"/>
              </a:ext>
            </a:extLst>
          </p:cNvPr>
          <p:cNvCxnSpPr>
            <a:cxnSpLocks/>
          </p:cNvCxnSpPr>
          <p:nvPr/>
        </p:nvCxnSpPr>
        <p:spPr>
          <a:xfrm flipH="1">
            <a:off x="1721133" y="1494064"/>
            <a:ext cx="3412" cy="1535524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9" name="Google Shape;478;p41">
            <a:extLst>
              <a:ext uri="{FF2B5EF4-FFF2-40B4-BE49-F238E27FC236}">
                <a16:creationId xmlns:a16="http://schemas.microsoft.com/office/drawing/2014/main" id="{B90BFEB7-218E-3A26-8988-04B25DB0AEA2}"/>
              </a:ext>
            </a:extLst>
          </p:cNvPr>
          <p:cNvSpPr txBox="1"/>
          <p:nvPr/>
        </p:nvSpPr>
        <p:spPr>
          <a:xfrm>
            <a:off x="883842" y="1051367"/>
            <a:ext cx="1576168" cy="6209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900">
                <a:latin typeface="Raleway Light"/>
                <a:sym typeface="Raleway Light"/>
              </a:rPr>
              <a:t>Botes de basura, reciclaje Ubicados solo en la plaza</a:t>
            </a:r>
          </a:p>
          <a:p>
            <a:pPr algn="ctr">
              <a:lnSpc>
                <a:spcPct val="114999"/>
              </a:lnSpc>
            </a:pPr>
            <a:endParaRPr lang="es" sz="900">
              <a:latin typeface="Raleway Light"/>
            </a:endParaRPr>
          </a:p>
        </p:txBody>
      </p:sp>
      <p:cxnSp>
        <p:nvCxnSpPr>
          <p:cNvPr id="30" name="Google Shape;485;p41">
            <a:extLst>
              <a:ext uri="{FF2B5EF4-FFF2-40B4-BE49-F238E27FC236}">
                <a16:creationId xmlns:a16="http://schemas.microsoft.com/office/drawing/2014/main" id="{CE3F9039-5D5F-0A07-99CC-B2927CE2A3C5}"/>
              </a:ext>
            </a:extLst>
          </p:cNvPr>
          <p:cNvCxnSpPr>
            <a:cxnSpLocks/>
          </p:cNvCxnSpPr>
          <p:nvPr/>
        </p:nvCxnSpPr>
        <p:spPr>
          <a:xfrm flipH="1">
            <a:off x="7885395" y="1494064"/>
            <a:ext cx="3412" cy="1535524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1" name="Google Shape;478;p41">
            <a:extLst>
              <a:ext uri="{FF2B5EF4-FFF2-40B4-BE49-F238E27FC236}">
                <a16:creationId xmlns:a16="http://schemas.microsoft.com/office/drawing/2014/main" id="{F26CED87-1B94-030E-C485-50499C87BEC9}"/>
              </a:ext>
            </a:extLst>
          </p:cNvPr>
          <p:cNvSpPr txBox="1"/>
          <p:nvPr/>
        </p:nvSpPr>
        <p:spPr>
          <a:xfrm>
            <a:off x="7201297" y="1051367"/>
            <a:ext cx="1298356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Existe cambio de nivel</a:t>
            </a:r>
            <a:endParaRPr lang="es-ES"/>
          </a:p>
        </p:txBody>
      </p:sp>
      <p:sp>
        <p:nvSpPr>
          <p:cNvPr id="27" name="Google Shape;172;p20">
            <a:extLst>
              <a:ext uri="{FF2B5EF4-FFF2-40B4-BE49-F238E27FC236}">
                <a16:creationId xmlns:a16="http://schemas.microsoft.com/office/drawing/2014/main" id="{6A743D1A-3A2D-C2F9-DF19-7F09143B4E9A}"/>
              </a:ext>
            </a:extLst>
          </p:cNvPr>
          <p:cNvSpPr txBox="1"/>
          <p:nvPr/>
        </p:nvSpPr>
        <p:spPr>
          <a:xfrm>
            <a:off x="2787267" y="4820366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  <p:cxnSp>
        <p:nvCxnSpPr>
          <p:cNvPr id="14" name="Google Shape;485;p41">
            <a:extLst>
              <a:ext uri="{FF2B5EF4-FFF2-40B4-BE49-F238E27FC236}">
                <a16:creationId xmlns:a16="http://schemas.microsoft.com/office/drawing/2014/main" id="{AD1470E8-6670-4DBD-ABF8-9909DAFDB1E1}"/>
              </a:ext>
            </a:extLst>
          </p:cNvPr>
          <p:cNvCxnSpPr>
            <a:cxnSpLocks/>
          </p:cNvCxnSpPr>
          <p:nvPr/>
        </p:nvCxnSpPr>
        <p:spPr>
          <a:xfrm>
            <a:off x="3839094" y="1494064"/>
            <a:ext cx="18019" cy="1678399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7" name="Google Shape;478;p41">
            <a:extLst>
              <a:ext uri="{FF2B5EF4-FFF2-40B4-BE49-F238E27FC236}">
                <a16:creationId xmlns:a16="http://schemas.microsoft.com/office/drawing/2014/main" id="{94C10E4C-277F-8E98-5329-43627DEF659F}"/>
              </a:ext>
            </a:extLst>
          </p:cNvPr>
          <p:cNvSpPr txBox="1"/>
          <p:nvPr/>
        </p:nvSpPr>
        <p:spPr>
          <a:xfrm>
            <a:off x="1536304" y="4383530"/>
            <a:ext cx="1352331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</a:rPr>
              <a:t>Concreto pigmentado y estampado</a:t>
            </a:r>
            <a:endParaRPr lang="es" sz="900" err="1">
              <a:latin typeface="Raleway Light"/>
            </a:endParaRPr>
          </a:p>
        </p:txBody>
      </p:sp>
      <p:cxnSp>
        <p:nvCxnSpPr>
          <p:cNvPr id="35" name="Google Shape;485;p41">
            <a:extLst>
              <a:ext uri="{FF2B5EF4-FFF2-40B4-BE49-F238E27FC236}">
                <a16:creationId xmlns:a16="http://schemas.microsoft.com/office/drawing/2014/main" id="{751768FB-5A5D-37A8-B220-06A5D4EC9EEA}"/>
              </a:ext>
            </a:extLst>
          </p:cNvPr>
          <p:cNvCxnSpPr>
            <a:cxnSpLocks/>
          </p:cNvCxnSpPr>
          <p:nvPr/>
        </p:nvCxnSpPr>
        <p:spPr>
          <a:xfrm flipV="1">
            <a:off x="2180062" y="3666615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7" name="Google Shape;478;p41">
            <a:extLst>
              <a:ext uri="{FF2B5EF4-FFF2-40B4-BE49-F238E27FC236}">
                <a16:creationId xmlns:a16="http://schemas.microsoft.com/office/drawing/2014/main" id="{6487C5BC-D7C5-029D-B09A-5F684D4293E5}"/>
              </a:ext>
            </a:extLst>
          </p:cNvPr>
          <p:cNvSpPr txBox="1"/>
          <p:nvPr/>
        </p:nvSpPr>
        <p:spPr>
          <a:xfrm>
            <a:off x="3205559" y="1044222"/>
            <a:ext cx="1361856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" sz="900">
                <a:latin typeface="Raleway Light"/>
                <a:sym typeface="Raleway Light"/>
              </a:rPr>
              <a:t>Jardineras de concreto</a:t>
            </a:r>
            <a:endParaRPr lang="es-E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ángulo 32">
            <a:extLst>
              <a:ext uri="{FF2B5EF4-FFF2-40B4-BE49-F238E27FC236}">
                <a16:creationId xmlns:a16="http://schemas.microsoft.com/office/drawing/2014/main" id="{7C1A2CC1-885C-C2CA-1DE4-5B40260DA292}"/>
              </a:ext>
            </a:extLst>
          </p:cNvPr>
          <p:cNvSpPr/>
          <p:nvPr/>
        </p:nvSpPr>
        <p:spPr>
          <a:xfrm>
            <a:off x="9014" y="1600865"/>
            <a:ext cx="9134986" cy="2734189"/>
          </a:xfrm>
          <a:prstGeom prst="rect">
            <a:avLst/>
          </a:prstGeom>
          <a:solidFill>
            <a:srgbClr val="BEC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pic>
        <p:nvPicPr>
          <p:cNvPr id="15" name="Imagen 15">
            <a:extLst>
              <a:ext uri="{FF2B5EF4-FFF2-40B4-BE49-F238E27FC236}">
                <a16:creationId xmlns:a16="http://schemas.microsoft.com/office/drawing/2014/main" id="{C9FFC8EF-CE2A-F56D-4003-BAFA2B1B09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95" t="231" r="20893" b="-538"/>
          <a:stretch/>
        </p:blipFill>
        <p:spPr>
          <a:xfrm>
            <a:off x="6325076" y="1777326"/>
            <a:ext cx="2168192" cy="2342593"/>
          </a:xfrm>
          <a:prstGeom prst="rect">
            <a:avLst/>
          </a:prstGeom>
        </p:spPr>
      </p:pic>
      <p:pic>
        <p:nvPicPr>
          <p:cNvPr id="12" name="Imagen 12">
            <a:extLst>
              <a:ext uri="{FF2B5EF4-FFF2-40B4-BE49-F238E27FC236}">
                <a16:creationId xmlns:a16="http://schemas.microsoft.com/office/drawing/2014/main" id="{01E080E1-4CA5-EF9E-7833-71D6B5EDE9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0" t="14235" r="-180" b="4717"/>
          <a:stretch/>
        </p:blipFill>
        <p:spPr>
          <a:xfrm>
            <a:off x="3490053" y="1775301"/>
            <a:ext cx="2164559" cy="2339090"/>
          </a:xfrm>
          <a:prstGeom prst="rect">
            <a:avLst/>
          </a:prstGeom>
        </p:spPr>
      </p:pic>
      <p:pic>
        <p:nvPicPr>
          <p:cNvPr id="8" name="Imagen 8" descr="Casa en medio de una calle&#10;&#10;Descripción generada automáticamente">
            <a:extLst>
              <a:ext uri="{FF2B5EF4-FFF2-40B4-BE49-F238E27FC236}">
                <a16:creationId xmlns:a16="http://schemas.microsoft.com/office/drawing/2014/main" id="{7D1B109A-51F5-95B3-2945-525CE748B6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70" t="23633" r="16479"/>
          <a:stretch/>
        </p:blipFill>
        <p:spPr>
          <a:xfrm>
            <a:off x="619601" y="1778793"/>
            <a:ext cx="2164464" cy="2336008"/>
          </a:xfrm>
          <a:prstGeom prst="rect">
            <a:avLst/>
          </a:prstGeom>
        </p:spPr>
      </p:pic>
      <p:sp>
        <p:nvSpPr>
          <p:cNvPr id="20" name="Google Shape;251;p26">
            <a:extLst>
              <a:ext uri="{FF2B5EF4-FFF2-40B4-BE49-F238E27FC236}">
                <a16:creationId xmlns:a16="http://schemas.microsoft.com/office/drawing/2014/main" id="{13DF351C-66E6-4DDC-BC5D-C9EEEA606E46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52;p26">
            <a:extLst>
              <a:ext uri="{FF2B5EF4-FFF2-40B4-BE49-F238E27FC236}">
                <a16:creationId xmlns:a16="http://schemas.microsoft.com/office/drawing/2014/main" id="{66C88FB0-26E9-4430-B053-E0BB4F5F87FF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53;p26">
            <a:extLst>
              <a:ext uri="{FF2B5EF4-FFF2-40B4-BE49-F238E27FC236}">
                <a16:creationId xmlns:a16="http://schemas.microsoft.com/office/drawing/2014/main" id="{77563816-20AA-4BED-8AF8-1D302110C48E}"/>
              </a:ext>
            </a:extLst>
          </p:cNvPr>
          <p:cNvSpPr/>
          <p:nvPr/>
        </p:nvSpPr>
        <p:spPr>
          <a:xfrm rot="-6262158">
            <a:off x="109906" y="456973"/>
            <a:ext cx="330076" cy="334222"/>
          </a:xfrm>
          <a:custGeom>
            <a:avLst/>
            <a:gdLst/>
            <a:ahLst/>
            <a:cxnLst/>
            <a:rect l="l" t="t" r="r" b="b"/>
            <a:pathLst>
              <a:path w="11941" h="12091" extrusionOk="0">
                <a:moveTo>
                  <a:pt x="5955" y="796"/>
                </a:moveTo>
                <a:lnTo>
                  <a:pt x="10933" y="3915"/>
                </a:lnTo>
                <a:lnTo>
                  <a:pt x="5955" y="7034"/>
                </a:lnTo>
                <a:lnTo>
                  <a:pt x="977" y="3915"/>
                </a:lnTo>
                <a:lnTo>
                  <a:pt x="5955" y="796"/>
                </a:lnTo>
                <a:close/>
                <a:moveTo>
                  <a:pt x="9924" y="5428"/>
                </a:moveTo>
                <a:lnTo>
                  <a:pt x="10964" y="6058"/>
                </a:lnTo>
                <a:lnTo>
                  <a:pt x="5955" y="9145"/>
                </a:lnTo>
                <a:lnTo>
                  <a:pt x="977" y="6058"/>
                </a:lnTo>
                <a:lnTo>
                  <a:pt x="2017" y="5428"/>
                </a:lnTo>
                <a:lnTo>
                  <a:pt x="5797" y="7790"/>
                </a:lnTo>
                <a:cubicBezTo>
                  <a:pt x="5860" y="7822"/>
                  <a:pt x="5931" y="7838"/>
                  <a:pt x="5994" y="7838"/>
                </a:cubicBezTo>
                <a:cubicBezTo>
                  <a:pt x="6057" y="7838"/>
                  <a:pt x="6112" y="7822"/>
                  <a:pt x="6144" y="7790"/>
                </a:cubicBezTo>
                <a:lnTo>
                  <a:pt x="9924" y="5428"/>
                </a:lnTo>
                <a:close/>
                <a:moveTo>
                  <a:pt x="9956" y="7538"/>
                </a:moveTo>
                <a:lnTo>
                  <a:pt x="10964" y="8169"/>
                </a:lnTo>
                <a:lnTo>
                  <a:pt x="5986" y="11288"/>
                </a:lnTo>
                <a:lnTo>
                  <a:pt x="1040" y="8169"/>
                </a:lnTo>
                <a:lnTo>
                  <a:pt x="2048" y="7538"/>
                </a:lnTo>
                <a:lnTo>
                  <a:pt x="5829" y="9901"/>
                </a:lnTo>
                <a:cubicBezTo>
                  <a:pt x="5892" y="9949"/>
                  <a:pt x="5963" y="9972"/>
                  <a:pt x="6026" y="9972"/>
                </a:cubicBezTo>
                <a:cubicBezTo>
                  <a:pt x="6089" y="9972"/>
                  <a:pt x="6144" y="9949"/>
                  <a:pt x="6175" y="9901"/>
                </a:cubicBezTo>
                <a:lnTo>
                  <a:pt x="9956" y="7538"/>
                </a:lnTo>
                <a:close/>
                <a:moveTo>
                  <a:pt x="5959" y="1"/>
                </a:moveTo>
                <a:cubicBezTo>
                  <a:pt x="5900" y="1"/>
                  <a:pt x="5845" y="25"/>
                  <a:pt x="5797" y="72"/>
                </a:cubicBezTo>
                <a:lnTo>
                  <a:pt x="158" y="3600"/>
                </a:lnTo>
                <a:cubicBezTo>
                  <a:pt x="32" y="3695"/>
                  <a:pt x="0" y="3758"/>
                  <a:pt x="0" y="3915"/>
                </a:cubicBezTo>
                <a:cubicBezTo>
                  <a:pt x="0" y="4073"/>
                  <a:pt x="95" y="4136"/>
                  <a:pt x="158" y="4230"/>
                </a:cubicBezTo>
                <a:lnTo>
                  <a:pt x="1387" y="4987"/>
                </a:lnTo>
                <a:lnTo>
                  <a:pt x="158" y="5743"/>
                </a:lnTo>
                <a:cubicBezTo>
                  <a:pt x="32" y="5806"/>
                  <a:pt x="0" y="5869"/>
                  <a:pt x="0" y="6058"/>
                </a:cubicBezTo>
                <a:cubicBezTo>
                  <a:pt x="0" y="6152"/>
                  <a:pt x="95" y="6278"/>
                  <a:pt x="158" y="6373"/>
                </a:cubicBezTo>
                <a:lnTo>
                  <a:pt x="1387" y="7097"/>
                </a:lnTo>
                <a:lnTo>
                  <a:pt x="158" y="7854"/>
                </a:lnTo>
                <a:cubicBezTo>
                  <a:pt x="32" y="7948"/>
                  <a:pt x="0" y="8011"/>
                  <a:pt x="0" y="8169"/>
                </a:cubicBezTo>
                <a:cubicBezTo>
                  <a:pt x="0" y="8295"/>
                  <a:pt x="95" y="8421"/>
                  <a:pt x="158" y="8484"/>
                </a:cubicBezTo>
                <a:lnTo>
                  <a:pt x="5797" y="12044"/>
                </a:lnTo>
                <a:cubicBezTo>
                  <a:pt x="5860" y="12075"/>
                  <a:pt x="5931" y="12091"/>
                  <a:pt x="5994" y="12091"/>
                </a:cubicBezTo>
                <a:cubicBezTo>
                  <a:pt x="6057" y="12091"/>
                  <a:pt x="6112" y="12075"/>
                  <a:pt x="6144" y="12044"/>
                </a:cubicBezTo>
                <a:lnTo>
                  <a:pt x="11783" y="8484"/>
                </a:lnTo>
                <a:cubicBezTo>
                  <a:pt x="11909" y="8421"/>
                  <a:pt x="11941" y="8326"/>
                  <a:pt x="11941" y="8169"/>
                </a:cubicBezTo>
                <a:cubicBezTo>
                  <a:pt x="11941" y="8043"/>
                  <a:pt x="11846" y="7948"/>
                  <a:pt x="11783" y="7854"/>
                </a:cubicBezTo>
                <a:lnTo>
                  <a:pt x="10555" y="7097"/>
                </a:lnTo>
                <a:lnTo>
                  <a:pt x="11783" y="6373"/>
                </a:lnTo>
                <a:cubicBezTo>
                  <a:pt x="11909" y="6278"/>
                  <a:pt x="11941" y="6152"/>
                  <a:pt x="11941" y="6058"/>
                </a:cubicBezTo>
                <a:cubicBezTo>
                  <a:pt x="11941" y="5932"/>
                  <a:pt x="11846" y="5806"/>
                  <a:pt x="11783" y="5743"/>
                </a:cubicBezTo>
                <a:lnTo>
                  <a:pt x="10555" y="4987"/>
                </a:lnTo>
                <a:lnTo>
                  <a:pt x="11783" y="4230"/>
                </a:lnTo>
                <a:cubicBezTo>
                  <a:pt x="11909" y="4136"/>
                  <a:pt x="11941" y="4073"/>
                  <a:pt x="11941" y="3915"/>
                </a:cubicBezTo>
                <a:cubicBezTo>
                  <a:pt x="11941" y="3758"/>
                  <a:pt x="11846" y="3695"/>
                  <a:pt x="11783" y="3600"/>
                </a:cubicBezTo>
                <a:lnTo>
                  <a:pt x="6144" y="72"/>
                </a:lnTo>
                <a:cubicBezTo>
                  <a:pt x="6081" y="25"/>
                  <a:pt x="6018" y="1"/>
                  <a:pt x="595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Google Shape;478;p41">
            <a:extLst>
              <a:ext uri="{FF2B5EF4-FFF2-40B4-BE49-F238E27FC236}">
                <a16:creationId xmlns:a16="http://schemas.microsoft.com/office/drawing/2014/main" id="{6841D9C2-4F5A-28B5-5884-43407EF924B7}"/>
              </a:ext>
            </a:extLst>
          </p:cNvPr>
          <p:cNvSpPr txBox="1"/>
          <p:nvPr/>
        </p:nvSpPr>
        <p:spPr>
          <a:xfrm>
            <a:off x="1089422" y="1172812"/>
            <a:ext cx="697488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Luminaria</a:t>
            </a:r>
            <a:endParaRPr lang="es-ES"/>
          </a:p>
        </p:txBody>
      </p:sp>
      <p:cxnSp>
        <p:nvCxnSpPr>
          <p:cNvPr id="7" name="Google Shape;485;p41">
            <a:extLst>
              <a:ext uri="{FF2B5EF4-FFF2-40B4-BE49-F238E27FC236}">
                <a16:creationId xmlns:a16="http://schemas.microsoft.com/office/drawing/2014/main" id="{BEC37029-DA54-3562-33FF-914D0E50200C}"/>
              </a:ext>
            </a:extLst>
          </p:cNvPr>
          <p:cNvCxnSpPr>
            <a:cxnSpLocks/>
          </p:cNvCxnSpPr>
          <p:nvPr/>
        </p:nvCxnSpPr>
        <p:spPr>
          <a:xfrm flipV="1">
            <a:off x="1315668" y="3666616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8" name="Google Shape;478;p41">
            <a:extLst>
              <a:ext uri="{FF2B5EF4-FFF2-40B4-BE49-F238E27FC236}">
                <a16:creationId xmlns:a16="http://schemas.microsoft.com/office/drawing/2014/main" id="{8CCB56D4-F196-2313-6FE1-E83CDD576F85}"/>
              </a:ext>
            </a:extLst>
          </p:cNvPr>
          <p:cNvSpPr txBox="1"/>
          <p:nvPr/>
        </p:nvSpPr>
        <p:spPr>
          <a:xfrm>
            <a:off x="793354" y="4383530"/>
            <a:ext cx="1059438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Piedra ahogada en concreto</a:t>
            </a:r>
            <a:endParaRPr lang="es" sz="900" err="1">
              <a:latin typeface="Raleway Light"/>
            </a:endParaRPr>
          </a:p>
        </p:txBody>
      </p:sp>
      <p:cxnSp>
        <p:nvCxnSpPr>
          <p:cNvPr id="23" name="Google Shape;485;p41">
            <a:extLst>
              <a:ext uri="{FF2B5EF4-FFF2-40B4-BE49-F238E27FC236}">
                <a16:creationId xmlns:a16="http://schemas.microsoft.com/office/drawing/2014/main" id="{97A7BA2B-67C7-C3F3-51E1-39B550EC0819}"/>
              </a:ext>
            </a:extLst>
          </p:cNvPr>
          <p:cNvCxnSpPr>
            <a:cxnSpLocks/>
          </p:cNvCxnSpPr>
          <p:nvPr/>
        </p:nvCxnSpPr>
        <p:spPr>
          <a:xfrm>
            <a:off x="4666978" y="1496446"/>
            <a:ext cx="32306" cy="1575211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4" name="Google Shape;478;p41">
            <a:extLst>
              <a:ext uri="{FF2B5EF4-FFF2-40B4-BE49-F238E27FC236}">
                <a16:creationId xmlns:a16="http://schemas.microsoft.com/office/drawing/2014/main" id="{A7CD25DB-266A-D16A-978A-373E1F839D97}"/>
              </a:ext>
            </a:extLst>
          </p:cNvPr>
          <p:cNvSpPr txBox="1"/>
          <p:nvPr/>
        </p:nvSpPr>
        <p:spPr>
          <a:xfrm>
            <a:off x="4249341" y="1151380"/>
            <a:ext cx="843538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Empedrado</a:t>
            </a:r>
            <a:endParaRPr lang="es-ES"/>
          </a:p>
        </p:txBody>
      </p:sp>
      <p:cxnSp>
        <p:nvCxnSpPr>
          <p:cNvPr id="25" name="Google Shape;485;p41">
            <a:extLst>
              <a:ext uri="{FF2B5EF4-FFF2-40B4-BE49-F238E27FC236}">
                <a16:creationId xmlns:a16="http://schemas.microsoft.com/office/drawing/2014/main" id="{5381755B-446E-469E-33C9-9A02F36A4031}"/>
              </a:ext>
            </a:extLst>
          </p:cNvPr>
          <p:cNvCxnSpPr>
            <a:cxnSpLocks/>
          </p:cNvCxnSpPr>
          <p:nvPr/>
        </p:nvCxnSpPr>
        <p:spPr>
          <a:xfrm flipV="1">
            <a:off x="6626648" y="3622165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6" name="Google Shape;478;p41">
            <a:extLst>
              <a:ext uri="{FF2B5EF4-FFF2-40B4-BE49-F238E27FC236}">
                <a16:creationId xmlns:a16="http://schemas.microsoft.com/office/drawing/2014/main" id="{2F93FFC6-DFB3-D20B-E1C7-75E05DA90182}"/>
              </a:ext>
            </a:extLst>
          </p:cNvPr>
          <p:cNvSpPr txBox="1"/>
          <p:nvPr/>
        </p:nvSpPr>
        <p:spPr>
          <a:xfrm>
            <a:off x="6097191" y="4392261"/>
            <a:ext cx="1059438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</a:rPr>
              <a:t>Escombro en vialidades</a:t>
            </a:r>
            <a:endParaRPr lang="es" sz="900" err="1">
              <a:latin typeface="Raleway Light"/>
            </a:endParaRPr>
          </a:p>
        </p:txBody>
      </p:sp>
      <p:cxnSp>
        <p:nvCxnSpPr>
          <p:cNvPr id="28" name="Google Shape;485;p41">
            <a:extLst>
              <a:ext uri="{FF2B5EF4-FFF2-40B4-BE49-F238E27FC236}">
                <a16:creationId xmlns:a16="http://schemas.microsoft.com/office/drawing/2014/main" id="{03AFC83F-FA82-FDB2-E6F2-9B17695F5D8F}"/>
              </a:ext>
            </a:extLst>
          </p:cNvPr>
          <p:cNvCxnSpPr>
            <a:cxnSpLocks/>
          </p:cNvCxnSpPr>
          <p:nvPr/>
        </p:nvCxnSpPr>
        <p:spPr>
          <a:xfrm flipH="1">
            <a:off x="2549808" y="1494064"/>
            <a:ext cx="3412" cy="1535524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9" name="Google Shape;478;p41">
            <a:extLst>
              <a:ext uri="{FF2B5EF4-FFF2-40B4-BE49-F238E27FC236}">
                <a16:creationId xmlns:a16="http://schemas.microsoft.com/office/drawing/2014/main" id="{B90BFEB7-218E-3A26-8988-04B25DB0AEA2}"/>
              </a:ext>
            </a:extLst>
          </p:cNvPr>
          <p:cNvSpPr txBox="1"/>
          <p:nvPr/>
        </p:nvSpPr>
        <p:spPr>
          <a:xfrm>
            <a:off x="2198291" y="1151380"/>
            <a:ext cx="697488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Banqueta </a:t>
            </a:r>
            <a:endParaRPr lang="es-ES"/>
          </a:p>
        </p:txBody>
      </p:sp>
      <p:cxnSp>
        <p:nvCxnSpPr>
          <p:cNvPr id="30" name="Google Shape;485;p41">
            <a:extLst>
              <a:ext uri="{FF2B5EF4-FFF2-40B4-BE49-F238E27FC236}">
                <a16:creationId xmlns:a16="http://schemas.microsoft.com/office/drawing/2014/main" id="{CE3F9039-5D5F-0A07-99CC-B2927CE2A3C5}"/>
              </a:ext>
            </a:extLst>
          </p:cNvPr>
          <p:cNvCxnSpPr>
            <a:cxnSpLocks/>
          </p:cNvCxnSpPr>
          <p:nvPr/>
        </p:nvCxnSpPr>
        <p:spPr>
          <a:xfrm flipH="1">
            <a:off x="7642508" y="1494064"/>
            <a:ext cx="3412" cy="1535524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1" name="Google Shape;478;p41">
            <a:extLst>
              <a:ext uri="{FF2B5EF4-FFF2-40B4-BE49-F238E27FC236}">
                <a16:creationId xmlns:a16="http://schemas.microsoft.com/office/drawing/2014/main" id="{F26CED87-1B94-030E-C485-50499C87BEC9}"/>
              </a:ext>
            </a:extLst>
          </p:cNvPr>
          <p:cNvSpPr txBox="1"/>
          <p:nvPr/>
        </p:nvSpPr>
        <p:spPr>
          <a:xfrm>
            <a:off x="7094141" y="1165667"/>
            <a:ext cx="1298356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No existe banqueta</a:t>
            </a:r>
            <a:endParaRPr lang="es-ES"/>
          </a:p>
        </p:txBody>
      </p:sp>
      <p:sp>
        <p:nvSpPr>
          <p:cNvPr id="27" name="Google Shape;172;p20">
            <a:extLst>
              <a:ext uri="{FF2B5EF4-FFF2-40B4-BE49-F238E27FC236}">
                <a16:creationId xmlns:a16="http://schemas.microsoft.com/office/drawing/2014/main" id="{6A743D1A-3A2D-C2F9-DF19-7F09143B4E9A}"/>
              </a:ext>
            </a:extLst>
          </p:cNvPr>
          <p:cNvSpPr txBox="1"/>
          <p:nvPr/>
        </p:nvSpPr>
        <p:spPr>
          <a:xfrm>
            <a:off x="2787267" y="4820366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  <p:cxnSp>
        <p:nvCxnSpPr>
          <p:cNvPr id="11" name="Google Shape;485;p41">
            <a:extLst>
              <a:ext uri="{FF2B5EF4-FFF2-40B4-BE49-F238E27FC236}">
                <a16:creationId xmlns:a16="http://schemas.microsoft.com/office/drawing/2014/main" id="{4A97DCEA-95C0-DB61-45E4-236C1CEF640B}"/>
              </a:ext>
            </a:extLst>
          </p:cNvPr>
          <p:cNvCxnSpPr>
            <a:cxnSpLocks/>
          </p:cNvCxnSpPr>
          <p:nvPr/>
        </p:nvCxnSpPr>
        <p:spPr>
          <a:xfrm flipH="1">
            <a:off x="1428240" y="1494065"/>
            <a:ext cx="3412" cy="1535524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3" name="Google Shape;478;p41">
            <a:extLst>
              <a:ext uri="{FF2B5EF4-FFF2-40B4-BE49-F238E27FC236}">
                <a16:creationId xmlns:a16="http://schemas.microsoft.com/office/drawing/2014/main" id="{39C0EF11-52B5-68D2-730B-D82514448D36}"/>
              </a:ext>
            </a:extLst>
          </p:cNvPr>
          <p:cNvSpPr txBox="1"/>
          <p:nvPr/>
        </p:nvSpPr>
        <p:spPr>
          <a:xfrm>
            <a:off x="3519883" y="1151379"/>
            <a:ext cx="697488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Banqueta </a:t>
            </a:r>
            <a:endParaRPr lang="es-ES"/>
          </a:p>
        </p:txBody>
      </p:sp>
      <p:cxnSp>
        <p:nvCxnSpPr>
          <p:cNvPr id="14" name="Google Shape;485;p41">
            <a:extLst>
              <a:ext uri="{FF2B5EF4-FFF2-40B4-BE49-F238E27FC236}">
                <a16:creationId xmlns:a16="http://schemas.microsoft.com/office/drawing/2014/main" id="{AD1470E8-6670-4DBD-ABF8-9909DAFDB1E1}"/>
              </a:ext>
            </a:extLst>
          </p:cNvPr>
          <p:cNvCxnSpPr>
            <a:cxnSpLocks/>
          </p:cNvCxnSpPr>
          <p:nvPr/>
        </p:nvCxnSpPr>
        <p:spPr>
          <a:xfrm>
            <a:off x="3839094" y="1494064"/>
            <a:ext cx="18019" cy="1678399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4" name="Google Shape;250;p26">
            <a:extLst>
              <a:ext uri="{FF2B5EF4-FFF2-40B4-BE49-F238E27FC236}">
                <a16:creationId xmlns:a16="http://schemas.microsoft.com/office/drawing/2014/main" id="{509D666D-1346-E810-4FED-D82B8F6FBF34}"/>
              </a:ext>
            </a:extLst>
          </p:cNvPr>
          <p:cNvSpPr txBox="1"/>
          <p:nvPr/>
        </p:nvSpPr>
        <p:spPr>
          <a:xfrm>
            <a:off x="549888" y="289383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DIAGNÓSTICO ESPACIOS PÚBLICOS</a:t>
            </a:r>
          </a:p>
          <a:p>
            <a:pPr>
              <a:lnSpc>
                <a:spcPct val="150000"/>
              </a:lnSpc>
            </a:pPr>
            <a:r>
              <a:rPr lang="es-MX" sz="900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INFRAESTRUCTURA VIAL</a:t>
            </a:r>
            <a:endParaRPr lang="es-MX" sz="900">
              <a:solidFill>
                <a:schemeClr val="dk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</p:spTree>
    <p:extLst>
      <p:ext uri="{BB962C8B-B14F-4D97-AF65-F5344CB8AC3E}">
        <p14:creationId xmlns:p14="http://schemas.microsoft.com/office/powerpoint/2010/main" val="35095425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829474C1-C7D5-A318-CFD5-35B164F0041A}"/>
              </a:ext>
            </a:extLst>
          </p:cNvPr>
          <p:cNvSpPr/>
          <p:nvPr/>
        </p:nvSpPr>
        <p:spPr>
          <a:xfrm>
            <a:off x="1959" y="1685877"/>
            <a:ext cx="9142041" cy="2240301"/>
          </a:xfrm>
          <a:prstGeom prst="rect">
            <a:avLst/>
          </a:prstGeom>
          <a:solidFill>
            <a:srgbClr val="BEC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pic>
        <p:nvPicPr>
          <p:cNvPr id="16" name="Imagen 17" descr="Mujer caminando en la calle&#10;&#10;Descripción generada automáticamente">
            <a:extLst>
              <a:ext uri="{FF2B5EF4-FFF2-40B4-BE49-F238E27FC236}">
                <a16:creationId xmlns:a16="http://schemas.microsoft.com/office/drawing/2014/main" id="{F8F06253-71FC-1D37-3423-86F8BD8D69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500" t="19893" b="9405"/>
          <a:stretch/>
        </p:blipFill>
        <p:spPr>
          <a:xfrm>
            <a:off x="5972176" y="1920603"/>
            <a:ext cx="2328866" cy="1721598"/>
          </a:xfrm>
          <a:prstGeom prst="rect">
            <a:avLst/>
          </a:prstGeom>
        </p:spPr>
      </p:pic>
      <p:pic>
        <p:nvPicPr>
          <p:cNvPr id="7" name="Imagen 7" descr="Imagen que contiene exterior, edificio, casa, calle&#10;&#10;Descripción generada automáticamente">
            <a:extLst>
              <a:ext uri="{FF2B5EF4-FFF2-40B4-BE49-F238E27FC236}">
                <a16:creationId xmlns:a16="http://schemas.microsoft.com/office/drawing/2014/main" id="{7D9758C7-28A1-E22D-64E7-8685D8D4B6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1856" y="1914525"/>
            <a:ext cx="2307432" cy="1714501"/>
          </a:xfrm>
          <a:prstGeom prst="rect">
            <a:avLst/>
          </a:prstGeom>
        </p:spPr>
      </p:pic>
      <p:pic>
        <p:nvPicPr>
          <p:cNvPr id="4" name="Imagen 4">
            <a:extLst>
              <a:ext uri="{FF2B5EF4-FFF2-40B4-BE49-F238E27FC236}">
                <a16:creationId xmlns:a16="http://schemas.microsoft.com/office/drawing/2014/main" id="{8B9D4D6E-CA27-FEDE-0627-4591734E0F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532" b="8750"/>
          <a:stretch/>
        </p:blipFill>
        <p:spPr>
          <a:xfrm>
            <a:off x="842963" y="1916500"/>
            <a:ext cx="1607344" cy="1726815"/>
          </a:xfrm>
          <a:prstGeom prst="rect">
            <a:avLst/>
          </a:prstGeom>
        </p:spPr>
      </p:pic>
      <p:sp>
        <p:nvSpPr>
          <p:cNvPr id="11" name="Google Shape;251;p26">
            <a:extLst>
              <a:ext uri="{FF2B5EF4-FFF2-40B4-BE49-F238E27FC236}">
                <a16:creationId xmlns:a16="http://schemas.microsoft.com/office/drawing/2014/main" id="{37B56BC9-7543-49D3-A366-28D74DE73C1D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252;p26">
            <a:extLst>
              <a:ext uri="{FF2B5EF4-FFF2-40B4-BE49-F238E27FC236}">
                <a16:creationId xmlns:a16="http://schemas.microsoft.com/office/drawing/2014/main" id="{2578884B-9EF9-4A02-A8E3-FA53AB7B6AF5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253;p26">
            <a:extLst>
              <a:ext uri="{FF2B5EF4-FFF2-40B4-BE49-F238E27FC236}">
                <a16:creationId xmlns:a16="http://schemas.microsoft.com/office/drawing/2014/main" id="{E130128F-B881-4AB7-8565-3647E298989D}"/>
              </a:ext>
            </a:extLst>
          </p:cNvPr>
          <p:cNvSpPr/>
          <p:nvPr/>
        </p:nvSpPr>
        <p:spPr>
          <a:xfrm rot="-6262158">
            <a:off x="109906" y="456973"/>
            <a:ext cx="330076" cy="334222"/>
          </a:xfrm>
          <a:custGeom>
            <a:avLst/>
            <a:gdLst/>
            <a:ahLst/>
            <a:cxnLst/>
            <a:rect l="l" t="t" r="r" b="b"/>
            <a:pathLst>
              <a:path w="11941" h="12091" extrusionOk="0">
                <a:moveTo>
                  <a:pt x="5955" y="796"/>
                </a:moveTo>
                <a:lnTo>
                  <a:pt x="10933" y="3915"/>
                </a:lnTo>
                <a:lnTo>
                  <a:pt x="5955" y="7034"/>
                </a:lnTo>
                <a:lnTo>
                  <a:pt x="977" y="3915"/>
                </a:lnTo>
                <a:lnTo>
                  <a:pt x="5955" y="796"/>
                </a:lnTo>
                <a:close/>
                <a:moveTo>
                  <a:pt x="9924" y="5428"/>
                </a:moveTo>
                <a:lnTo>
                  <a:pt x="10964" y="6058"/>
                </a:lnTo>
                <a:lnTo>
                  <a:pt x="5955" y="9145"/>
                </a:lnTo>
                <a:lnTo>
                  <a:pt x="977" y="6058"/>
                </a:lnTo>
                <a:lnTo>
                  <a:pt x="2017" y="5428"/>
                </a:lnTo>
                <a:lnTo>
                  <a:pt x="5797" y="7790"/>
                </a:lnTo>
                <a:cubicBezTo>
                  <a:pt x="5860" y="7822"/>
                  <a:pt x="5931" y="7838"/>
                  <a:pt x="5994" y="7838"/>
                </a:cubicBezTo>
                <a:cubicBezTo>
                  <a:pt x="6057" y="7838"/>
                  <a:pt x="6112" y="7822"/>
                  <a:pt x="6144" y="7790"/>
                </a:cubicBezTo>
                <a:lnTo>
                  <a:pt x="9924" y="5428"/>
                </a:lnTo>
                <a:close/>
                <a:moveTo>
                  <a:pt x="9956" y="7538"/>
                </a:moveTo>
                <a:lnTo>
                  <a:pt x="10964" y="8169"/>
                </a:lnTo>
                <a:lnTo>
                  <a:pt x="5986" y="11288"/>
                </a:lnTo>
                <a:lnTo>
                  <a:pt x="1040" y="8169"/>
                </a:lnTo>
                <a:lnTo>
                  <a:pt x="2048" y="7538"/>
                </a:lnTo>
                <a:lnTo>
                  <a:pt x="5829" y="9901"/>
                </a:lnTo>
                <a:cubicBezTo>
                  <a:pt x="5892" y="9949"/>
                  <a:pt x="5963" y="9972"/>
                  <a:pt x="6026" y="9972"/>
                </a:cubicBezTo>
                <a:cubicBezTo>
                  <a:pt x="6089" y="9972"/>
                  <a:pt x="6144" y="9949"/>
                  <a:pt x="6175" y="9901"/>
                </a:cubicBezTo>
                <a:lnTo>
                  <a:pt x="9956" y="7538"/>
                </a:lnTo>
                <a:close/>
                <a:moveTo>
                  <a:pt x="5959" y="1"/>
                </a:moveTo>
                <a:cubicBezTo>
                  <a:pt x="5900" y="1"/>
                  <a:pt x="5845" y="25"/>
                  <a:pt x="5797" y="72"/>
                </a:cubicBezTo>
                <a:lnTo>
                  <a:pt x="158" y="3600"/>
                </a:lnTo>
                <a:cubicBezTo>
                  <a:pt x="32" y="3695"/>
                  <a:pt x="0" y="3758"/>
                  <a:pt x="0" y="3915"/>
                </a:cubicBezTo>
                <a:cubicBezTo>
                  <a:pt x="0" y="4073"/>
                  <a:pt x="95" y="4136"/>
                  <a:pt x="158" y="4230"/>
                </a:cubicBezTo>
                <a:lnTo>
                  <a:pt x="1387" y="4987"/>
                </a:lnTo>
                <a:lnTo>
                  <a:pt x="158" y="5743"/>
                </a:lnTo>
                <a:cubicBezTo>
                  <a:pt x="32" y="5806"/>
                  <a:pt x="0" y="5869"/>
                  <a:pt x="0" y="6058"/>
                </a:cubicBezTo>
                <a:cubicBezTo>
                  <a:pt x="0" y="6152"/>
                  <a:pt x="95" y="6278"/>
                  <a:pt x="158" y="6373"/>
                </a:cubicBezTo>
                <a:lnTo>
                  <a:pt x="1387" y="7097"/>
                </a:lnTo>
                <a:lnTo>
                  <a:pt x="158" y="7854"/>
                </a:lnTo>
                <a:cubicBezTo>
                  <a:pt x="32" y="7948"/>
                  <a:pt x="0" y="8011"/>
                  <a:pt x="0" y="8169"/>
                </a:cubicBezTo>
                <a:cubicBezTo>
                  <a:pt x="0" y="8295"/>
                  <a:pt x="95" y="8421"/>
                  <a:pt x="158" y="8484"/>
                </a:cubicBezTo>
                <a:lnTo>
                  <a:pt x="5797" y="12044"/>
                </a:lnTo>
                <a:cubicBezTo>
                  <a:pt x="5860" y="12075"/>
                  <a:pt x="5931" y="12091"/>
                  <a:pt x="5994" y="12091"/>
                </a:cubicBezTo>
                <a:cubicBezTo>
                  <a:pt x="6057" y="12091"/>
                  <a:pt x="6112" y="12075"/>
                  <a:pt x="6144" y="12044"/>
                </a:cubicBezTo>
                <a:lnTo>
                  <a:pt x="11783" y="8484"/>
                </a:lnTo>
                <a:cubicBezTo>
                  <a:pt x="11909" y="8421"/>
                  <a:pt x="11941" y="8326"/>
                  <a:pt x="11941" y="8169"/>
                </a:cubicBezTo>
                <a:cubicBezTo>
                  <a:pt x="11941" y="8043"/>
                  <a:pt x="11846" y="7948"/>
                  <a:pt x="11783" y="7854"/>
                </a:cubicBezTo>
                <a:lnTo>
                  <a:pt x="10555" y="7097"/>
                </a:lnTo>
                <a:lnTo>
                  <a:pt x="11783" y="6373"/>
                </a:lnTo>
                <a:cubicBezTo>
                  <a:pt x="11909" y="6278"/>
                  <a:pt x="11941" y="6152"/>
                  <a:pt x="11941" y="6058"/>
                </a:cubicBezTo>
                <a:cubicBezTo>
                  <a:pt x="11941" y="5932"/>
                  <a:pt x="11846" y="5806"/>
                  <a:pt x="11783" y="5743"/>
                </a:cubicBezTo>
                <a:lnTo>
                  <a:pt x="10555" y="4987"/>
                </a:lnTo>
                <a:lnTo>
                  <a:pt x="11783" y="4230"/>
                </a:lnTo>
                <a:cubicBezTo>
                  <a:pt x="11909" y="4136"/>
                  <a:pt x="11941" y="4073"/>
                  <a:pt x="11941" y="3915"/>
                </a:cubicBezTo>
                <a:cubicBezTo>
                  <a:pt x="11941" y="3758"/>
                  <a:pt x="11846" y="3695"/>
                  <a:pt x="11783" y="3600"/>
                </a:cubicBezTo>
                <a:lnTo>
                  <a:pt x="6144" y="72"/>
                </a:lnTo>
                <a:cubicBezTo>
                  <a:pt x="6081" y="25"/>
                  <a:pt x="6018" y="1"/>
                  <a:pt x="595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478;p41">
            <a:extLst>
              <a:ext uri="{FF2B5EF4-FFF2-40B4-BE49-F238E27FC236}">
                <a16:creationId xmlns:a16="http://schemas.microsoft.com/office/drawing/2014/main" id="{B2B9F615-478E-3310-5E96-3B0F9481761D}"/>
              </a:ext>
            </a:extLst>
          </p:cNvPr>
          <p:cNvSpPr txBox="1"/>
          <p:nvPr/>
        </p:nvSpPr>
        <p:spPr>
          <a:xfrm>
            <a:off x="1710415" y="4032314"/>
            <a:ext cx="1133522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</a:rPr>
              <a:t>Piso de concreto</a:t>
            </a:r>
          </a:p>
        </p:txBody>
      </p:sp>
      <p:cxnSp>
        <p:nvCxnSpPr>
          <p:cNvPr id="14" name="Google Shape;485;p41">
            <a:extLst>
              <a:ext uri="{FF2B5EF4-FFF2-40B4-BE49-F238E27FC236}">
                <a16:creationId xmlns:a16="http://schemas.microsoft.com/office/drawing/2014/main" id="{FFC661C8-98B8-A516-3970-7B262432A8BE}"/>
              </a:ext>
            </a:extLst>
          </p:cNvPr>
          <p:cNvCxnSpPr>
            <a:cxnSpLocks/>
          </p:cNvCxnSpPr>
          <p:nvPr/>
        </p:nvCxnSpPr>
        <p:spPr>
          <a:xfrm flipH="1">
            <a:off x="1236154" y="1582964"/>
            <a:ext cx="3412" cy="716374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5" name="Google Shape;478;p41">
            <a:extLst>
              <a:ext uri="{FF2B5EF4-FFF2-40B4-BE49-F238E27FC236}">
                <a16:creationId xmlns:a16="http://schemas.microsoft.com/office/drawing/2014/main" id="{4F473326-0E0E-AEF3-6992-ECB237689280}"/>
              </a:ext>
            </a:extLst>
          </p:cNvPr>
          <p:cNvSpPr txBox="1"/>
          <p:nvPr/>
        </p:nvSpPr>
        <p:spPr>
          <a:xfrm>
            <a:off x="528241" y="1284731"/>
            <a:ext cx="1726188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Boveda de cuña</a:t>
            </a:r>
            <a:endParaRPr lang="es-ES"/>
          </a:p>
        </p:txBody>
      </p:sp>
      <p:sp>
        <p:nvSpPr>
          <p:cNvPr id="17" name="Google Shape;478;p41">
            <a:extLst>
              <a:ext uri="{FF2B5EF4-FFF2-40B4-BE49-F238E27FC236}">
                <a16:creationId xmlns:a16="http://schemas.microsoft.com/office/drawing/2014/main" id="{F2858BDB-8734-DE1C-B2C8-56BF0D964372}"/>
              </a:ext>
            </a:extLst>
          </p:cNvPr>
          <p:cNvSpPr txBox="1"/>
          <p:nvPr/>
        </p:nvSpPr>
        <p:spPr>
          <a:xfrm>
            <a:off x="668662" y="4033925"/>
            <a:ext cx="1246410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Puerta de herrería</a:t>
            </a:r>
            <a:endParaRPr lang="es" sz="900">
              <a:solidFill>
                <a:srgbClr val="000000"/>
              </a:solidFill>
              <a:latin typeface="Raleway Light"/>
              <a:ea typeface="Raleway Light"/>
              <a:cs typeface="Raleway Light"/>
            </a:endParaRPr>
          </a:p>
        </p:txBody>
      </p:sp>
      <p:cxnSp>
        <p:nvCxnSpPr>
          <p:cNvPr id="24" name="Google Shape;485;p41">
            <a:extLst>
              <a:ext uri="{FF2B5EF4-FFF2-40B4-BE49-F238E27FC236}">
                <a16:creationId xmlns:a16="http://schemas.microsoft.com/office/drawing/2014/main" id="{B2267997-067C-D1CA-6436-6FFC527D73F4}"/>
              </a:ext>
            </a:extLst>
          </p:cNvPr>
          <p:cNvCxnSpPr>
            <a:cxnSpLocks/>
          </p:cNvCxnSpPr>
          <p:nvPr/>
        </p:nvCxnSpPr>
        <p:spPr>
          <a:xfrm flipH="1">
            <a:off x="4140125" y="1606532"/>
            <a:ext cx="3412" cy="769399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5" name="Google Shape;478;p41">
            <a:extLst>
              <a:ext uri="{FF2B5EF4-FFF2-40B4-BE49-F238E27FC236}">
                <a16:creationId xmlns:a16="http://schemas.microsoft.com/office/drawing/2014/main" id="{20E21434-001F-C032-BD80-CEC73B38C7A3}"/>
              </a:ext>
            </a:extLst>
          </p:cNvPr>
          <p:cNvSpPr txBox="1"/>
          <p:nvPr/>
        </p:nvSpPr>
        <p:spPr>
          <a:xfrm>
            <a:off x="3546807" y="1284731"/>
            <a:ext cx="1242034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Cubierta de lámina</a:t>
            </a:r>
            <a:endParaRPr lang="es-ES"/>
          </a:p>
        </p:txBody>
      </p:sp>
      <p:sp>
        <p:nvSpPr>
          <p:cNvPr id="28" name="Google Shape;478;p41">
            <a:extLst>
              <a:ext uri="{FF2B5EF4-FFF2-40B4-BE49-F238E27FC236}">
                <a16:creationId xmlns:a16="http://schemas.microsoft.com/office/drawing/2014/main" id="{CB365CE4-BDDE-9958-97B8-4FC899B57545}"/>
              </a:ext>
            </a:extLst>
          </p:cNvPr>
          <p:cNvSpPr txBox="1"/>
          <p:nvPr/>
        </p:nvSpPr>
        <p:spPr>
          <a:xfrm>
            <a:off x="6807574" y="1126418"/>
            <a:ext cx="1246410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Ventana de </a:t>
            </a:r>
            <a:endParaRPr lang="es-ES"/>
          </a:p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herrería</a:t>
            </a:r>
            <a:endParaRPr lang="es"/>
          </a:p>
        </p:txBody>
      </p:sp>
      <p:cxnSp>
        <p:nvCxnSpPr>
          <p:cNvPr id="30" name="Google Shape;485;p41">
            <a:extLst>
              <a:ext uri="{FF2B5EF4-FFF2-40B4-BE49-F238E27FC236}">
                <a16:creationId xmlns:a16="http://schemas.microsoft.com/office/drawing/2014/main" id="{DC5AD21E-48E9-8399-6420-AB5B56D96B30}"/>
              </a:ext>
            </a:extLst>
          </p:cNvPr>
          <p:cNvCxnSpPr>
            <a:cxnSpLocks/>
          </p:cNvCxnSpPr>
          <p:nvPr/>
        </p:nvCxnSpPr>
        <p:spPr>
          <a:xfrm>
            <a:off x="6540450" y="1599388"/>
            <a:ext cx="3731" cy="490794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1" name="Google Shape;478;p41">
            <a:extLst>
              <a:ext uri="{FF2B5EF4-FFF2-40B4-BE49-F238E27FC236}">
                <a16:creationId xmlns:a16="http://schemas.microsoft.com/office/drawing/2014/main" id="{7F5FD731-32E3-3F32-9B18-23F27A8291E5}"/>
              </a:ext>
            </a:extLst>
          </p:cNvPr>
          <p:cNvSpPr txBox="1"/>
          <p:nvPr/>
        </p:nvSpPr>
        <p:spPr>
          <a:xfrm>
            <a:off x="5449917" y="1098996"/>
            <a:ext cx="1684945" cy="510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  <a:sym typeface="Raleway Light"/>
              </a:rPr>
              <a:t>Bóveda de cuña con ladrillos de barro cocido</a:t>
            </a:r>
            <a:endParaRPr lang="es-ES"/>
          </a:p>
        </p:txBody>
      </p:sp>
      <p:cxnSp>
        <p:nvCxnSpPr>
          <p:cNvPr id="32" name="Google Shape;485;p41">
            <a:extLst>
              <a:ext uri="{FF2B5EF4-FFF2-40B4-BE49-F238E27FC236}">
                <a16:creationId xmlns:a16="http://schemas.microsoft.com/office/drawing/2014/main" id="{EA909BD0-A224-0018-F7B6-2094FABEFE49}"/>
              </a:ext>
            </a:extLst>
          </p:cNvPr>
          <p:cNvCxnSpPr>
            <a:cxnSpLocks/>
          </p:cNvCxnSpPr>
          <p:nvPr/>
        </p:nvCxnSpPr>
        <p:spPr>
          <a:xfrm flipH="1" flipV="1">
            <a:off x="3827273" y="2806028"/>
            <a:ext cx="3412" cy="1222011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4" name="Google Shape;478;p41">
            <a:extLst>
              <a:ext uri="{FF2B5EF4-FFF2-40B4-BE49-F238E27FC236}">
                <a16:creationId xmlns:a16="http://schemas.microsoft.com/office/drawing/2014/main" id="{67D0D7A3-28AA-C9EA-0C77-D35CEFD43E13}"/>
              </a:ext>
            </a:extLst>
          </p:cNvPr>
          <p:cNvSpPr txBox="1"/>
          <p:nvPr/>
        </p:nvSpPr>
        <p:spPr>
          <a:xfrm>
            <a:off x="3221117" y="4033925"/>
            <a:ext cx="1246410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</a:rPr>
              <a:t>Enjarre rústico y pintado</a:t>
            </a:r>
            <a:endParaRPr lang="es-ES"/>
          </a:p>
        </p:txBody>
      </p:sp>
      <p:sp>
        <p:nvSpPr>
          <p:cNvPr id="36" name="Google Shape;478;p41">
            <a:extLst>
              <a:ext uri="{FF2B5EF4-FFF2-40B4-BE49-F238E27FC236}">
                <a16:creationId xmlns:a16="http://schemas.microsoft.com/office/drawing/2014/main" id="{54703D1D-63D9-17AE-9BDD-37B396403478}"/>
              </a:ext>
            </a:extLst>
          </p:cNvPr>
          <p:cNvSpPr txBox="1"/>
          <p:nvPr/>
        </p:nvSpPr>
        <p:spPr>
          <a:xfrm>
            <a:off x="7455372" y="4004466"/>
            <a:ext cx="1246410" cy="8217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s" sz="900">
                <a:latin typeface="Raleway Light"/>
              </a:rPr>
              <a:t>Jardineras exteriores con ladrillo de barro cocido</a:t>
            </a:r>
          </a:p>
        </p:txBody>
      </p:sp>
      <p:cxnSp>
        <p:nvCxnSpPr>
          <p:cNvPr id="37" name="Google Shape;485;p41">
            <a:extLst>
              <a:ext uri="{FF2B5EF4-FFF2-40B4-BE49-F238E27FC236}">
                <a16:creationId xmlns:a16="http://schemas.microsoft.com/office/drawing/2014/main" id="{310A84E3-F95F-D485-35D2-1802B92CB4C1}"/>
              </a:ext>
            </a:extLst>
          </p:cNvPr>
          <p:cNvCxnSpPr>
            <a:cxnSpLocks/>
          </p:cNvCxnSpPr>
          <p:nvPr/>
        </p:nvCxnSpPr>
        <p:spPr>
          <a:xfrm flipV="1">
            <a:off x="2256261" y="3221322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9" name="Google Shape;172;p20">
            <a:extLst>
              <a:ext uri="{FF2B5EF4-FFF2-40B4-BE49-F238E27FC236}">
                <a16:creationId xmlns:a16="http://schemas.microsoft.com/office/drawing/2014/main" id="{12AA31B6-5FFD-090F-3529-C59D3E5EB835}"/>
              </a:ext>
            </a:extLst>
          </p:cNvPr>
          <p:cNvSpPr txBox="1"/>
          <p:nvPr/>
        </p:nvSpPr>
        <p:spPr>
          <a:xfrm>
            <a:off x="2731996" y="4764283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highlight>
                  <a:srgbClr val="FFFFFF"/>
                </a:highlight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highlight>
                <a:srgbClr val="FFFFFF"/>
              </a:highlight>
              <a:latin typeface="Raleway"/>
              <a:ea typeface="Raleway"/>
              <a:cs typeface="Raleway"/>
            </a:endParaRPr>
          </a:p>
        </p:txBody>
      </p:sp>
      <p:cxnSp>
        <p:nvCxnSpPr>
          <p:cNvPr id="5" name="Google Shape;485;p41">
            <a:extLst>
              <a:ext uri="{FF2B5EF4-FFF2-40B4-BE49-F238E27FC236}">
                <a16:creationId xmlns:a16="http://schemas.microsoft.com/office/drawing/2014/main" id="{9C2AC4C7-5A4C-E9B8-6C6C-7EF905F4A947}"/>
              </a:ext>
            </a:extLst>
          </p:cNvPr>
          <p:cNvCxnSpPr>
            <a:cxnSpLocks/>
          </p:cNvCxnSpPr>
          <p:nvPr/>
        </p:nvCxnSpPr>
        <p:spPr>
          <a:xfrm flipV="1">
            <a:off x="1284710" y="3221320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8" name="Google Shape;485;p41">
            <a:extLst>
              <a:ext uri="{FF2B5EF4-FFF2-40B4-BE49-F238E27FC236}">
                <a16:creationId xmlns:a16="http://schemas.microsoft.com/office/drawing/2014/main" id="{7A70A20D-6873-1F5E-BD2D-7C6CDBB26B3F}"/>
              </a:ext>
            </a:extLst>
          </p:cNvPr>
          <p:cNvCxnSpPr>
            <a:cxnSpLocks/>
          </p:cNvCxnSpPr>
          <p:nvPr/>
        </p:nvCxnSpPr>
        <p:spPr>
          <a:xfrm flipV="1">
            <a:off x="5356646" y="3221318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9" name="Google Shape;478;p41">
            <a:extLst>
              <a:ext uri="{FF2B5EF4-FFF2-40B4-BE49-F238E27FC236}">
                <a16:creationId xmlns:a16="http://schemas.microsoft.com/office/drawing/2014/main" id="{0F650136-3EB0-72BF-FCE1-2A303ACBF6E9}"/>
              </a:ext>
            </a:extLst>
          </p:cNvPr>
          <p:cNvSpPr txBox="1"/>
          <p:nvPr/>
        </p:nvSpPr>
        <p:spPr>
          <a:xfrm>
            <a:off x="4762031" y="4033925"/>
            <a:ext cx="1246410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Puerta de herrería</a:t>
            </a:r>
            <a:endParaRPr lang="es" sz="900">
              <a:solidFill>
                <a:srgbClr val="000000"/>
              </a:solidFill>
              <a:latin typeface="Raleway Light"/>
              <a:ea typeface="Raleway Light"/>
              <a:cs typeface="Raleway Light"/>
            </a:endParaRPr>
          </a:p>
        </p:txBody>
      </p:sp>
      <p:cxnSp>
        <p:nvCxnSpPr>
          <p:cNvPr id="18" name="Google Shape;485;p41">
            <a:extLst>
              <a:ext uri="{FF2B5EF4-FFF2-40B4-BE49-F238E27FC236}">
                <a16:creationId xmlns:a16="http://schemas.microsoft.com/office/drawing/2014/main" id="{CECB72CD-B57C-FA66-8287-39267923827C}"/>
              </a:ext>
            </a:extLst>
          </p:cNvPr>
          <p:cNvCxnSpPr>
            <a:cxnSpLocks/>
          </p:cNvCxnSpPr>
          <p:nvPr/>
        </p:nvCxnSpPr>
        <p:spPr>
          <a:xfrm flipV="1">
            <a:off x="7885532" y="3214173"/>
            <a:ext cx="2480" cy="762456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19" name="Google Shape;485;p41">
            <a:extLst>
              <a:ext uri="{FF2B5EF4-FFF2-40B4-BE49-F238E27FC236}">
                <a16:creationId xmlns:a16="http://schemas.microsoft.com/office/drawing/2014/main" id="{F1781DAB-59E8-4B05-3D0E-AB2AD4A25121}"/>
              </a:ext>
            </a:extLst>
          </p:cNvPr>
          <p:cNvCxnSpPr>
            <a:cxnSpLocks/>
          </p:cNvCxnSpPr>
          <p:nvPr/>
        </p:nvCxnSpPr>
        <p:spPr>
          <a:xfrm flipH="1">
            <a:off x="7419106" y="1599388"/>
            <a:ext cx="3412" cy="769399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5" name="Google Shape;250;p26">
            <a:extLst>
              <a:ext uri="{FF2B5EF4-FFF2-40B4-BE49-F238E27FC236}">
                <a16:creationId xmlns:a16="http://schemas.microsoft.com/office/drawing/2014/main" id="{2161F44F-A754-F894-5D56-633BEE51FE82}"/>
              </a:ext>
            </a:extLst>
          </p:cNvPr>
          <p:cNvSpPr txBox="1"/>
          <p:nvPr/>
        </p:nvSpPr>
        <p:spPr>
          <a:xfrm>
            <a:off x="549888" y="289383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DIAGNÓSTICO ESPACIOS PÚBLICOS</a:t>
            </a:r>
          </a:p>
          <a:p>
            <a:pPr>
              <a:lnSpc>
                <a:spcPct val="150000"/>
              </a:lnSpc>
            </a:pPr>
            <a:r>
              <a:rPr lang="es-MX" sz="900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DISEÑO CONSTRUCTIVO</a:t>
            </a:r>
            <a:endParaRPr lang="es-MX" sz="900">
              <a:solidFill>
                <a:schemeClr val="dk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</p:spTree>
    <p:extLst>
      <p:ext uri="{BB962C8B-B14F-4D97-AF65-F5344CB8AC3E}">
        <p14:creationId xmlns:p14="http://schemas.microsoft.com/office/powerpoint/2010/main" val="23433930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16">
            <a:extLst>
              <a:ext uri="{FF2B5EF4-FFF2-40B4-BE49-F238E27FC236}">
                <a16:creationId xmlns:a16="http://schemas.microsoft.com/office/drawing/2014/main" id="{07E53F8B-B186-B8F9-3EEC-A177E32AA9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6289" y="738455"/>
            <a:ext cx="4274820" cy="3208020"/>
          </a:xfrm>
          <a:prstGeom prst="rect">
            <a:avLst/>
          </a:prstGeom>
        </p:spPr>
      </p:pic>
      <p:cxnSp>
        <p:nvCxnSpPr>
          <p:cNvPr id="22" name="Google Shape;486;p41">
            <a:extLst>
              <a:ext uri="{FF2B5EF4-FFF2-40B4-BE49-F238E27FC236}">
                <a16:creationId xmlns:a16="http://schemas.microsoft.com/office/drawing/2014/main" id="{2B09B0D1-A509-A6A9-A024-94374B67D561}"/>
              </a:ext>
            </a:extLst>
          </p:cNvPr>
          <p:cNvCxnSpPr>
            <a:cxnSpLocks/>
          </p:cNvCxnSpPr>
          <p:nvPr/>
        </p:nvCxnSpPr>
        <p:spPr>
          <a:xfrm>
            <a:off x="2971960" y="1623527"/>
            <a:ext cx="3223567" cy="54395"/>
          </a:xfrm>
          <a:prstGeom prst="straightConnector1">
            <a:avLst/>
          </a:prstGeom>
          <a:noFill/>
          <a:ln w="19050" cap="flat" cmpd="sng">
            <a:solidFill>
              <a:srgbClr val="ABD9D3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6" name="Google Shape;482;p41">
            <a:extLst>
              <a:ext uri="{FF2B5EF4-FFF2-40B4-BE49-F238E27FC236}">
                <a16:creationId xmlns:a16="http://schemas.microsoft.com/office/drawing/2014/main" id="{DBC86664-8C94-D521-2848-C5B2A8EB95DD}"/>
              </a:ext>
            </a:extLst>
          </p:cNvPr>
          <p:cNvSpPr txBox="1"/>
          <p:nvPr/>
        </p:nvSpPr>
        <p:spPr>
          <a:xfrm>
            <a:off x="2857510" y="1256460"/>
            <a:ext cx="1623000" cy="6624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Techo Teja y lámina 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Light"/>
              <a:ea typeface="Raleway Light"/>
              <a:cs typeface="Raleway Light"/>
              <a:sym typeface="Raleway Light"/>
            </a:endParaRPr>
          </a:p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Altura 4.5 metros</a:t>
            </a:r>
          </a:p>
        </p:txBody>
      </p:sp>
      <p:sp>
        <p:nvSpPr>
          <p:cNvPr id="23" name="Google Shape;482;p41">
            <a:extLst>
              <a:ext uri="{FF2B5EF4-FFF2-40B4-BE49-F238E27FC236}">
                <a16:creationId xmlns:a16="http://schemas.microsoft.com/office/drawing/2014/main" id="{FB792353-FCB1-19E2-DF1A-DA101B95A4DB}"/>
              </a:ext>
            </a:extLst>
          </p:cNvPr>
          <p:cNvSpPr txBox="1"/>
          <p:nvPr/>
        </p:nvSpPr>
        <p:spPr>
          <a:xfrm>
            <a:off x="2868407" y="2151139"/>
            <a:ext cx="2156400" cy="1140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Jardines frontales </a:t>
            </a:r>
          </a:p>
          <a:p>
            <a:pPr marL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pic>
        <p:nvPicPr>
          <p:cNvPr id="2" name="Imagen 18">
            <a:extLst>
              <a:ext uri="{FF2B5EF4-FFF2-40B4-BE49-F238E27FC236}">
                <a16:creationId xmlns:a16="http://schemas.microsoft.com/office/drawing/2014/main" id="{5E1A5330-4E02-973F-A153-F015170EC6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2" t="22439" r="-528" b="56613"/>
          <a:stretch/>
        </p:blipFill>
        <p:spPr>
          <a:xfrm>
            <a:off x="5989900" y="4660292"/>
            <a:ext cx="3151209" cy="485113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34F82DD2-8ABF-869B-1893-FBB4D0EABFA1}"/>
              </a:ext>
            </a:extLst>
          </p:cNvPr>
          <p:cNvSpPr txBox="1"/>
          <p:nvPr/>
        </p:nvSpPr>
        <p:spPr>
          <a:xfrm>
            <a:off x="545188" y="3890154"/>
            <a:ext cx="2743200" cy="1538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1100" b="1">
                <a:latin typeface="Raleway Medium"/>
              </a:rPr>
              <a:t>2 Habitantes</a:t>
            </a:r>
          </a:p>
          <a:p>
            <a:r>
              <a:rPr lang="es-ES" sz="1100">
                <a:latin typeface="Raleway Light"/>
              </a:rPr>
              <a:t>Matrimonio / 5 nietos todo el día</a:t>
            </a:r>
          </a:p>
          <a:p>
            <a:endParaRPr lang="es-ES"/>
          </a:p>
          <a:p>
            <a:r>
              <a:rPr lang="es-ES" sz="1100" b="1">
                <a:latin typeface="Raleway Medium"/>
              </a:rPr>
              <a:t>Espacios Principales</a:t>
            </a:r>
          </a:p>
          <a:p>
            <a:r>
              <a:rPr lang="es-ES" sz="1100">
                <a:latin typeface="Raleway Light"/>
              </a:rPr>
              <a:t>5 Recamaras / Sala / Comedor / Cocina/2 Baños/ Patio- cuarto de lavado </a:t>
            </a:r>
            <a:endParaRPr lang="es-ES" sz="1100" b="1">
              <a:latin typeface="Raleway Light"/>
            </a:endParaRPr>
          </a:p>
          <a:p>
            <a:endParaRPr lang="es-ES"/>
          </a:p>
        </p:txBody>
      </p:sp>
      <p:pic>
        <p:nvPicPr>
          <p:cNvPr id="5" name="Gráfico 5" descr="Familia con dos niños con relleno sólido">
            <a:extLst>
              <a:ext uri="{FF2B5EF4-FFF2-40B4-BE49-F238E27FC236}">
                <a16:creationId xmlns:a16="http://schemas.microsoft.com/office/drawing/2014/main" id="{9B4E7F3D-07E3-D7B9-7D65-2F708ED89F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3211" y="3853226"/>
            <a:ext cx="440523" cy="470284"/>
          </a:xfrm>
          <a:prstGeom prst="rect">
            <a:avLst/>
          </a:prstGeom>
        </p:spPr>
      </p:pic>
      <p:pic>
        <p:nvPicPr>
          <p:cNvPr id="6" name="Gráfico 6" descr="Maletín con relleno sólido">
            <a:extLst>
              <a:ext uri="{FF2B5EF4-FFF2-40B4-BE49-F238E27FC236}">
                <a16:creationId xmlns:a16="http://schemas.microsoft.com/office/drawing/2014/main" id="{3DC84341-DCF8-3277-BCE8-2A21AE8907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15491" y="3886644"/>
            <a:ext cx="344051" cy="318028"/>
          </a:xfrm>
          <a:prstGeom prst="rect">
            <a:avLst/>
          </a:prstGeom>
        </p:spPr>
      </p:pic>
      <p:pic>
        <p:nvPicPr>
          <p:cNvPr id="7" name="Gráfico 8" descr="Arquitectura con relleno sólido">
            <a:extLst>
              <a:ext uri="{FF2B5EF4-FFF2-40B4-BE49-F238E27FC236}">
                <a16:creationId xmlns:a16="http://schemas.microsoft.com/office/drawing/2014/main" id="{6C7D2EC5-4735-064D-3C71-BF4B993A18C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4523" y="4572108"/>
            <a:ext cx="438654" cy="415794"/>
          </a:xfrm>
          <a:prstGeom prst="rect">
            <a:avLst/>
          </a:prstGeom>
        </p:spPr>
      </p:pic>
      <p:sp>
        <p:nvSpPr>
          <p:cNvPr id="3" name="Google Shape;172;p20">
            <a:extLst>
              <a:ext uri="{FF2B5EF4-FFF2-40B4-BE49-F238E27FC236}">
                <a16:creationId xmlns:a16="http://schemas.microsoft.com/office/drawing/2014/main" id="{054EAB33-B8F9-EEAA-6D34-51726C14DDD5}"/>
              </a:ext>
            </a:extLst>
          </p:cNvPr>
          <p:cNvSpPr txBox="1"/>
          <p:nvPr/>
        </p:nvSpPr>
        <p:spPr>
          <a:xfrm>
            <a:off x="4942055" y="3999877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pic>
        <p:nvPicPr>
          <p:cNvPr id="8" name="Imagen 13" descr="Gráfico, Gráfico de rectángulos&#10;&#10;Descripción generada automáticamente">
            <a:extLst>
              <a:ext uri="{FF2B5EF4-FFF2-40B4-BE49-F238E27FC236}">
                <a16:creationId xmlns:a16="http://schemas.microsoft.com/office/drawing/2014/main" id="{B1A53FF1-5FA9-6714-1DB8-E57E6CD4E37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90512" y="946446"/>
            <a:ext cx="1481015" cy="2792037"/>
          </a:xfrm>
          <a:prstGeom prst="rect">
            <a:avLst/>
          </a:prstGeom>
        </p:spPr>
      </p:pic>
      <p:sp>
        <p:nvSpPr>
          <p:cNvPr id="14" name="CuadroTexto 13">
            <a:extLst>
              <a:ext uri="{FF2B5EF4-FFF2-40B4-BE49-F238E27FC236}">
                <a16:creationId xmlns:a16="http://schemas.microsoft.com/office/drawing/2014/main" id="{F9A9ECF5-2D5D-71FD-9CCA-5CBDCB619FC0}"/>
              </a:ext>
            </a:extLst>
          </p:cNvPr>
          <p:cNvSpPr txBox="1"/>
          <p:nvPr/>
        </p:nvSpPr>
        <p:spPr>
          <a:xfrm>
            <a:off x="3535680" y="362331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>
                <a:latin typeface="Raleway"/>
                <a:cs typeface="Segoe UI"/>
              </a:rPr>
              <a:t>​</a:t>
            </a:r>
          </a:p>
          <a:p>
            <a:r>
              <a:rPr lang="es-ES" sz="1100" b="1">
                <a:latin typeface="Raleway Medium"/>
                <a:cs typeface="Segoe UI"/>
              </a:rPr>
              <a:t>Ocupación</a:t>
            </a:r>
            <a:r>
              <a:rPr lang="en-US" sz="1100">
                <a:latin typeface="Raleway Medium"/>
                <a:cs typeface="Segoe UI"/>
              </a:rPr>
              <a:t>​</a:t>
            </a:r>
          </a:p>
          <a:p>
            <a:r>
              <a:rPr lang="es-ES" sz="1100">
                <a:latin typeface="Raleway Light"/>
                <a:cs typeface="Segoe UI"/>
              </a:rPr>
              <a:t>Enfermera  </a:t>
            </a:r>
          </a:p>
        </p:txBody>
      </p:sp>
      <p:cxnSp>
        <p:nvCxnSpPr>
          <p:cNvPr id="24" name="Google Shape;488;p41">
            <a:extLst>
              <a:ext uri="{FF2B5EF4-FFF2-40B4-BE49-F238E27FC236}">
                <a16:creationId xmlns:a16="http://schemas.microsoft.com/office/drawing/2014/main" id="{BFE0F96D-1620-B4C1-68D3-ECE695CDCA8D}"/>
              </a:ext>
            </a:extLst>
          </p:cNvPr>
          <p:cNvCxnSpPr>
            <a:cxnSpLocks/>
          </p:cNvCxnSpPr>
          <p:nvPr/>
        </p:nvCxnSpPr>
        <p:spPr>
          <a:xfrm>
            <a:off x="2971960" y="2438400"/>
            <a:ext cx="3559469" cy="47033"/>
          </a:xfrm>
          <a:prstGeom prst="straightConnector1">
            <a:avLst/>
          </a:prstGeom>
          <a:noFill/>
          <a:ln w="19050" cap="flat" cmpd="sng">
            <a:solidFill>
              <a:srgbClr val="ABD9D3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8" name="Google Shape;252;p26">
            <a:extLst>
              <a:ext uri="{FF2B5EF4-FFF2-40B4-BE49-F238E27FC236}">
                <a16:creationId xmlns:a16="http://schemas.microsoft.com/office/drawing/2014/main" id="{8812A814-26B5-6BE6-295D-A428C472E969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253;p26">
            <a:extLst>
              <a:ext uri="{FF2B5EF4-FFF2-40B4-BE49-F238E27FC236}">
                <a16:creationId xmlns:a16="http://schemas.microsoft.com/office/drawing/2014/main" id="{F75EEBE3-0088-EF61-F6D9-079908766473}"/>
              </a:ext>
            </a:extLst>
          </p:cNvPr>
          <p:cNvSpPr/>
          <p:nvPr/>
        </p:nvSpPr>
        <p:spPr>
          <a:xfrm rot="-6262158">
            <a:off x="109906" y="456973"/>
            <a:ext cx="330076" cy="334222"/>
          </a:xfrm>
          <a:custGeom>
            <a:avLst/>
            <a:gdLst/>
            <a:ahLst/>
            <a:cxnLst/>
            <a:rect l="l" t="t" r="r" b="b"/>
            <a:pathLst>
              <a:path w="11941" h="12091" extrusionOk="0">
                <a:moveTo>
                  <a:pt x="5955" y="796"/>
                </a:moveTo>
                <a:lnTo>
                  <a:pt x="10933" y="3915"/>
                </a:lnTo>
                <a:lnTo>
                  <a:pt x="5955" y="7034"/>
                </a:lnTo>
                <a:lnTo>
                  <a:pt x="977" y="3915"/>
                </a:lnTo>
                <a:lnTo>
                  <a:pt x="5955" y="796"/>
                </a:lnTo>
                <a:close/>
                <a:moveTo>
                  <a:pt x="9924" y="5428"/>
                </a:moveTo>
                <a:lnTo>
                  <a:pt x="10964" y="6058"/>
                </a:lnTo>
                <a:lnTo>
                  <a:pt x="5955" y="9145"/>
                </a:lnTo>
                <a:lnTo>
                  <a:pt x="977" y="6058"/>
                </a:lnTo>
                <a:lnTo>
                  <a:pt x="2017" y="5428"/>
                </a:lnTo>
                <a:lnTo>
                  <a:pt x="5797" y="7790"/>
                </a:lnTo>
                <a:cubicBezTo>
                  <a:pt x="5860" y="7822"/>
                  <a:pt x="5931" y="7838"/>
                  <a:pt x="5994" y="7838"/>
                </a:cubicBezTo>
                <a:cubicBezTo>
                  <a:pt x="6057" y="7838"/>
                  <a:pt x="6112" y="7822"/>
                  <a:pt x="6144" y="7790"/>
                </a:cubicBezTo>
                <a:lnTo>
                  <a:pt x="9924" y="5428"/>
                </a:lnTo>
                <a:close/>
                <a:moveTo>
                  <a:pt x="9956" y="7538"/>
                </a:moveTo>
                <a:lnTo>
                  <a:pt x="10964" y="8169"/>
                </a:lnTo>
                <a:lnTo>
                  <a:pt x="5986" y="11288"/>
                </a:lnTo>
                <a:lnTo>
                  <a:pt x="1040" y="8169"/>
                </a:lnTo>
                <a:lnTo>
                  <a:pt x="2048" y="7538"/>
                </a:lnTo>
                <a:lnTo>
                  <a:pt x="5829" y="9901"/>
                </a:lnTo>
                <a:cubicBezTo>
                  <a:pt x="5892" y="9949"/>
                  <a:pt x="5963" y="9972"/>
                  <a:pt x="6026" y="9972"/>
                </a:cubicBezTo>
                <a:cubicBezTo>
                  <a:pt x="6089" y="9972"/>
                  <a:pt x="6144" y="9949"/>
                  <a:pt x="6175" y="9901"/>
                </a:cubicBezTo>
                <a:lnTo>
                  <a:pt x="9956" y="7538"/>
                </a:lnTo>
                <a:close/>
                <a:moveTo>
                  <a:pt x="5959" y="1"/>
                </a:moveTo>
                <a:cubicBezTo>
                  <a:pt x="5900" y="1"/>
                  <a:pt x="5845" y="25"/>
                  <a:pt x="5797" y="72"/>
                </a:cubicBezTo>
                <a:lnTo>
                  <a:pt x="158" y="3600"/>
                </a:lnTo>
                <a:cubicBezTo>
                  <a:pt x="32" y="3695"/>
                  <a:pt x="0" y="3758"/>
                  <a:pt x="0" y="3915"/>
                </a:cubicBezTo>
                <a:cubicBezTo>
                  <a:pt x="0" y="4073"/>
                  <a:pt x="95" y="4136"/>
                  <a:pt x="158" y="4230"/>
                </a:cubicBezTo>
                <a:lnTo>
                  <a:pt x="1387" y="4987"/>
                </a:lnTo>
                <a:lnTo>
                  <a:pt x="158" y="5743"/>
                </a:lnTo>
                <a:cubicBezTo>
                  <a:pt x="32" y="5806"/>
                  <a:pt x="0" y="5869"/>
                  <a:pt x="0" y="6058"/>
                </a:cubicBezTo>
                <a:cubicBezTo>
                  <a:pt x="0" y="6152"/>
                  <a:pt x="95" y="6278"/>
                  <a:pt x="158" y="6373"/>
                </a:cubicBezTo>
                <a:lnTo>
                  <a:pt x="1387" y="7097"/>
                </a:lnTo>
                <a:lnTo>
                  <a:pt x="158" y="7854"/>
                </a:lnTo>
                <a:cubicBezTo>
                  <a:pt x="32" y="7948"/>
                  <a:pt x="0" y="8011"/>
                  <a:pt x="0" y="8169"/>
                </a:cubicBezTo>
                <a:cubicBezTo>
                  <a:pt x="0" y="8295"/>
                  <a:pt x="95" y="8421"/>
                  <a:pt x="158" y="8484"/>
                </a:cubicBezTo>
                <a:lnTo>
                  <a:pt x="5797" y="12044"/>
                </a:lnTo>
                <a:cubicBezTo>
                  <a:pt x="5860" y="12075"/>
                  <a:pt x="5931" y="12091"/>
                  <a:pt x="5994" y="12091"/>
                </a:cubicBezTo>
                <a:cubicBezTo>
                  <a:pt x="6057" y="12091"/>
                  <a:pt x="6112" y="12075"/>
                  <a:pt x="6144" y="12044"/>
                </a:cubicBezTo>
                <a:lnTo>
                  <a:pt x="11783" y="8484"/>
                </a:lnTo>
                <a:cubicBezTo>
                  <a:pt x="11909" y="8421"/>
                  <a:pt x="11941" y="8326"/>
                  <a:pt x="11941" y="8169"/>
                </a:cubicBezTo>
                <a:cubicBezTo>
                  <a:pt x="11941" y="8043"/>
                  <a:pt x="11846" y="7948"/>
                  <a:pt x="11783" y="7854"/>
                </a:cubicBezTo>
                <a:lnTo>
                  <a:pt x="10555" y="7097"/>
                </a:lnTo>
                <a:lnTo>
                  <a:pt x="11783" y="6373"/>
                </a:lnTo>
                <a:cubicBezTo>
                  <a:pt x="11909" y="6278"/>
                  <a:pt x="11941" y="6152"/>
                  <a:pt x="11941" y="6058"/>
                </a:cubicBezTo>
                <a:cubicBezTo>
                  <a:pt x="11941" y="5932"/>
                  <a:pt x="11846" y="5806"/>
                  <a:pt x="11783" y="5743"/>
                </a:cubicBezTo>
                <a:lnTo>
                  <a:pt x="10555" y="4987"/>
                </a:lnTo>
                <a:lnTo>
                  <a:pt x="11783" y="4230"/>
                </a:lnTo>
                <a:cubicBezTo>
                  <a:pt x="11909" y="4136"/>
                  <a:pt x="11941" y="4073"/>
                  <a:pt x="11941" y="3915"/>
                </a:cubicBezTo>
                <a:cubicBezTo>
                  <a:pt x="11941" y="3758"/>
                  <a:pt x="11846" y="3695"/>
                  <a:pt x="11783" y="3600"/>
                </a:cubicBezTo>
                <a:lnTo>
                  <a:pt x="6144" y="72"/>
                </a:lnTo>
                <a:cubicBezTo>
                  <a:pt x="6081" y="25"/>
                  <a:pt x="6018" y="1"/>
                  <a:pt x="595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50;p26">
            <a:extLst>
              <a:ext uri="{FF2B5EF4-FFF2-40B4-BE49-F238E27FC236}">
                <a16:creationId xmlns:a16="http://schemas.microsoft.com/office/drawing/2014/main" id="{48C9EAD6-4741-7723-16CA-4F140E5301E6}"/>
              </a:ext>
            </a:extLst>
          </p:cNvPr>
          <p:cNvSpPr txBox="1"/>
          <p:nvPr/>
        </p:nvSpPr>
        <p:spPr>
          <a:xfrm>
            <a:off x="549888" y="289383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DIAGNÓSTICO VIVIENDAS</a:t>
            </a:r>
          </a:p>
          <a:p>
            <a:pPr>
              <a:lnSpc>
                <a:spcPct val="150000"/>
              </a:lnSpc>
            </a:pPr>
            <a:r>
              <a:rPr lang="es-MX" sz="900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VISITA FAMILIA </a:t>
            </a:r>
            <a:r>
              <a:rPr lang="es-MX" sz="900" b="1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CRUZ GARCÍA</a:t>
            </a:r>
            <a:endParaRPr lang="es-MX" sz="900" b="1">
              <a:solidFill>
                <a:schemeClr val="dk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</p:spTree>
    <p:extLst>
      <p:ext uri="{BB962C8B-B14F-4D97-AF65-F5344CB8AC3E}">
        <p14:creationId xmlns:p14="http://schemas.microsoft.com/office/powerpoint/2010/main" val="9794604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13">
            <a:extLst>
              <a:ext uri="{FF2B5EF4-FFF2-40B4-BE49-F238E27FC236}">
                <a16:creationId xmlns:a16="http://schemas.microsoft.com/office/drawing/2014/main" id="{5F05502E-DA70-1683-9C5D-1CE1D973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788670"/>
            <a:ext cx="1836420" cy="2468880"/>
          </a:xfrm>
          <a:prstGeom prst="rect">
            <a:avLst/>
          </a:prstGeom>
        </p:spPr>
      </p:pic>
      <p:sp>
        <p:nvSpPr>
          <p:cNvPr id="32" name="Rectángulo 31">
            <a:extLst>
              <a:ext uri="{FF2B5EF4-FFF2-40B4-BE49-F238E27FC236}">
                <a16:creationId xmlns:a16="http://schemas.microsoft.com/office/drawing/2014/main" id="{453403EB-1C8D-18FC-5D2E-14FE42BF2D83}"/>
              </a:ext>
            </a:extLst>
          </p:cNvPr>
          <p:cNvSpPr/>
          <p:nvPr/>
        </p:nvSpPr>
        <p:spPr>
          <a:xfrm>
            <a:off x="8748085" y="3774"/>
            <a:ext cx="395915" cy="5139726"/>
          </a:xfrm>
          <a:prstGeom prst="rect">
            <a:avLst/>
          </a:prstGeom>
          <a:solidFill>
            <a:srgbClr val="BECFC6"/>
          </a:solidFill>
          <a:ln>
            <a:solidFill>
              <a:srgbClr val="BECFC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2" name="Google Shape;252;p26">
            <a:extLst>
              <a:ext uri="{FF2B5EF4-FFF2-40B4-BE49-F238E27FC236}">
                <a16:creationId xmlns:a16="http://schemas.microsoft.com/office/drawing/2014/main" id="{2578884B-9EF9-4A02-A8E3-FA53AB7B6AF5}"/>
              </a:ext>
            </a:extLst>
          </p:cNvPr>
          <p:cNvSpPr/>
          <p:nvPr/>
        </p:nvSpPr>
        <p:spPr>
          <a:xfrm>
            <a:off x="0" y="300459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253;p26">
            <a:extLst>
              <a:ext uri="{FF2B5EF4-FFF2-40B4-BE49-F238E27FC236}">
                <a16:creationId xmlns:a16="http://schemas.microsoft.com/office/drawing/2014/main" id="{E130128F-B881-4AB7-8565-3647E298989D}"/>
              </a:ext>
            </a:extLst>
          </p:cNvPr>
          <p:cNvSpPr/>
          <p:nvPr/>
        </p:nvSpPr>
        <p:spPr>
          <a:xfrm rot="-6262158">
            <a:off x="109906" y="401557"/>
            <a:ext cx="330076" cy="334222"/>
          </a:xfrm>
          <a:custGeom>
            <a:avLst/>
            <a:gdLst/>
            <a:ahLst/>
            <a:cxnLst/>
            <a:rect l="l" t="t" r="r" b="b"/>
            <a:pathLst>
              <a:path w="11941" h="12091" extrusionOk="0">
                <a:moveTo>
                  <a:pt x="5955" y="796"/>
                </a:moveTo>
                <a:lnTo>
                  <a:pt x="10933" y="3915"/>
                </a:lnTo>
                <a:lnTo>
                  <a:pt x="5955" y="7034"/>
                </a:lnTo>
                <a:lnTo>
                  <a:pt x="977" y="3915"/>
                </a:lnTo>
                <a:lnTo>
                  <a:pt x="5955" y="796"/>
                </a:lnTo>
                <a:close/>
                <a:moveTo>
                  <a:pt x="9924" y="5428"/>
                </a:moveTo>
                <a:lnTo>
                  <a:pt x="10964" y="6058"/>
                </a:lnTo>
                <a:lnTo>
                  <a:pt x="5955" y="9145"/>
                </a:lnTo>
                <a:lnTo>
                  <a:pt x="977" y="6058"/>
                </a:lnTo>
                <a:lnTo>
                  <a:pt x="2017" y="5428"/>
                </a:lnTo>
                <a:lnTo>
                  <a:pt x="5797" y="7790"/>
                </a:lnTo>
                <a:cubicBezTo>
                  <a:pt x="5860" y="7822"/>
                  <a:pt x="5931" y="7838"/>
                  <a:pt x="5994" y="7838"/>
                </a:cubicBezTo>
                <a:cubicBezTo>
                  <a:pt x="6057" y="7838"/>
                  <a:pt x="6112" y="7822"/>
                  <a:pt x="6144" y="7790"/>
                </a:cubicBezTo>
                <a:lnTo>
                  <a:pt x="9924" y="5428"/>
                </a:lnTo>
                <a:close/>
                <a:moveTo>
                  <a:pt x="9956" y="7538"/>
                </a:moveTo>
                <a:lnTo>
                  <a:pt x="10964" y="8169"/>
                </a:lnTo>
                <a:lnTo>
                  <a:pt x="5986" y="11288"/>
                </a:lnTo>
                <a:lnTo>
                  <a:pt x="1040" y="8169"/>
                </a:lnTo>
                <a:lnTo>
                  <a:pt x="2048" y="7538"/>
                </a:lnTo>
                <a:lnTo>
                  <a:pt x="5829" y="9901"/>
                </a:lnTo>
                <a:cubicBezTo>
                  <a:pt x="5892" y="9949"/>
                  <a:pt x="5963" y="9972"/>
                  <a:pt x="6026" y="9972"/>
                </a:cubicBezTo>
                <a:cubicBezTo>
                  <a:pt x="6089" y="9972"/>
                  <a:pt x="6144" y="9949"/>
                  <a:pt x="6175" y="9901"/>
                </a:cubicBezTo>
                <a:lnTo>
                  <a:pt x="9956" y="7538"/>
                </a:lnTo>
                <a:close/>
                <a:moveTo>
                  <a:pt x="5959" y="1"/>
                </a:moveTo>
                <a:cubicBezTo>
                  <a:pt x="5900" y="1"/>
                  <a:pt x="5845" y="25"/>
                  <a:pt x="5797" y="72"/>
                </a:cubicBezTo>
                <a:lnTo>
                  <a:pt x="158" y="3600"/>
                </a:lnTo>
                <a:cubicBezTo>
                  <a:pt x="32" y="3695"/>
                  <a:pt x="0" y="3758"/>
                  <a:pt x="0" y="3915"/>
                </a:cubicBezTo>
                <a:cubicBezTo>
                  <a:pt x="0" y="4073"/>
                  <a:pt x="95" y="4136"/>
                  <a:pt x="158" y="4230"/>
                </a:cubicBezTo>
                <a:lnTo>
                  <a:pt x="1387" y="4987"/>
                </a:lnTo>
                <a:lnTo>
                  <a:pt x="158" y="5743"/>
                </a:lnTo>
                <a:cubicBezTo>
                  <a:pt x="32" y="5806"/>
                  <a:pt x="0" y="5869"/>
                  <a:pt x="0" y="6058"/>
                </a:cubicBezTo>
                <a:cubicBezTo>
                  <a:pt x="0" y="6152"/>
                  <a:pt x="95" y="6278"/>
                  <a:pt x="158" y="6373"/>
                </a:cubicBezTo>
                <a:lnTo>
                  <a:pt x="1387" y="7097"/>
                </a:lnTo>
                <a:lnTo>
                  <a:pt x="158" y="7854"/>
                </a:lnTo>
                <a:cubicBezTo>
                  <a:pt x="32" y="7948"/>
                  <a:pt x="0" y="8011"/>
                  <a:pt x="0" y="8169"/>
                </a:cubicBezTo>
                <a:cubicBezTo>
                  <a:pt x="0" y="8295"/>
                  <a:pt x="95" y="8421"/>
                  <a:pt x="158" y="8484"/>
                </a:cubicBezTo>
                <a:lnTo>
                  <a:pt x="5797" y="12044"/>
                </a:lnTo>
                <a:cubicBezTo>
                  <a:pt x="5860" y="12075"/>
                  <a:pt x="5931" y="12091"/>
                  <a:pt x="5994" y="12091"/>
                </a:cubicBezTo>
                <a:cubicBezTo>
                  <a:pt x="6057" y="12091"/>
                  <a:pt x="6112" y="12075"/>
                  <a:pt x="6144" y="12044"/>
                </a:cubicBezTo>
                <a:lnTo>
                  <a:pt x="11783" y="8484"/>
                </a:lnTo>
                <a:cubicBezTo>
                  <a:pt x="11909" y="8421"/>
                  <a:pt x="11941" y="8326"/>
                  <a:pt x="11941" y="8169"/>
                </a:cubicBezTo>
                <a:cubicBezTo>
                  <a:pt x="11941" y="8043"/>
                  <a:pt x="11846" y="7948"/>
                  <a:pt x="11783" y="7854"/>
                </a:cubicBezTo>
                <a:lnTo>
                  <a:pt x="10555" y="7097"/>
                </a:lnTo>
                <a:lnTo>
                  <a:pt x="11783" y="6373"/>
                </a:lnTo>
                <a:cubicBezTo>
                  <a:pt x="11909" y="6278"/>
                  <a:pt x="11941" y="6152"/>
                  <a:pt x="11941" y="6058"/>
                </a:cubicBezTo>
                <a:cubicBezTo>
                  <a:pt x="11941" y="5932"/>
                  <a:pt x="11846" y="5806"/>
                  <a:pt x="11783" y="5743"/>
                </a:cubicBezTo>
                <a:lnTo>
                  <a:pt x="10555" y="4987"/>
                </a:lnTo>
                <a:lnTo>
                  <a:pt x="11783" y="4230"/>
                </a:lnTo>
                <a:cubicBezTo>
                  <a:pt x="11909" y="4136"/>
                  <a:pt x="11941" y="4073"/>
                  <a:pt x="11941" y="3915"/>
                </a:cubicBezTo>
                <a:cubicBezTo>
                  <a:pt x="11941" y="3758"/>
                  <a:pt x="11846" y="3695"/>
                  <a:pt x="11783" y="3600"/>
                </a:cubicBezTo>
                <a:lnTo>
                  <a:pt x="6144" y="72"/>
                </a:lnTo>
                <a:cubicBezTo>
                  <a:pt x="6081" y="25"/>
                  <a:pt x="6018" y="1"/>
                  <a:pt x="595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482;p41">
            <a:extLst>
              <a:ext uri="{FF2B5EF4-FFF2-40B4-BE49-F238E27FC236}">
                <a16:creationId xmlns:a16="http://schemas.microsoft.com/office/drawing/2014/main" id="{FB792353-FCB1-19E2-DF1A-DA101B95A4DB}"/>
              </a:ext>
            </a:extLst>
          </p:cNvPr>
          <p:cNvSpPr txBox="1"/>
          <p:nvPr/>
        </p:nvSpPr>
        <p:spPr>
          <a:xfrm>
            <a:off x="4709162" y="3556114"/>
            <a:ext cx="2423100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Recibidor ambientado con vegetación </a:t>
            </a:r>
          </a:p>
        </p:txBody>
      </p:sp>
      <p:cxnSp>
        <p:nvCxnSpPr>
          <p:cNvPr id="22" name="Google Shape;486;p41">
            <a:extLst>
              <a:ext uri="{FF2B5EF4-FFF2-40B4-BE49-F238E27FC236}">
                <a16:creationId xmlns:a16="http://schemas.microsoft.com/office/drawing/2014/main" id="{2B09B0D1-A509-A6A9-A024-94374B67D561}"/>
              </a:ext>
            </a:extLst>
          </p:cNvPr>
          <p:cNvCxnSpPr>
            <a:cxnSpLocks/>
          </p:cNvCxnSpPr>
          <p:nvPr/>
        </p:nvCxnSpPr>
        <p:spPr>
          <a:xfrm flipH="1">
            <a:off x="5433173" y="1243476"/>
            <a:ext cx="3048343" cy="7984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1" name="Google Shape;482;p41">
            <a:extLst>
              <a:ext uri="{FF2B5EF4-FFF2-40B4-BE49-F238E27FC236}">
                <a16:creationId xmlns:a16="http://schemas.microsoft.com/office/drawing/2014/main" id="{2E2C68F8-5040-278B-58DB-82AFA1B7CF7D}"/>
              </a:ext>
            </a:extLst>
          </p:cNvPr>
          <p:cNvSpPr txBox="1"/>
          <p:nvPr/>
        </p:nvSpPr>
        <p:spPr>
          <a:xfrm>
            <a:off x="645238" y="1398618"/>
            <a:ext cx="1623000" cy="6624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Cocina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Light"/>
              <a:ea typeface="Raleway Light"/>
              <a:cs typeface="Raleway Light"/>
              <a:sym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sp>
        <p:nvSpPr>
          <p:cNvPr id="25" name="Google Shape;482;p41">
            <a:extLst>
              <a:ext uri="{FF2B5EF4-FFF2-40B4-BE49-F238E27FC236}">
                <a16:creationId xmlns:a16="http://schemas.microsoft.com/office/drawing/2014/main" id="{4ADAA2A2-148B-519B-2E9A-45633E0576DD}"/>
              </a:ext>
            </a:extLst>
          </p:cNvPr>
          <p:cNvSpPr txBox="1"/>
          <p:nvPr/>
        </p:nvSpPr>
        <p:spPr>
          <a:xfrm>
            <a:off x="638243" y="1666383"/>
            <a:ext cx="1623000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Comedor</a:t>
            </a:r>
          </a:p>
        </p:txBody>
      </p:sp>
      <p:sp>
        <p:nvSpPr>
          <p:cNvPr id="26" name="Google Shape;482;p41">
            <a:extLst>
              <a:ext uri="{FF2B5EF4-FFF2-40B4-BE49-F238E27FC236}">
                <a16:creationId xmlns:a16="http://schemas.microsoft.com/office/drawing/2014/main" id="{B07984A1-2ABC-9E90-C31C-1C1A9D88B4BD}"/>
              </a:ext>
            </a:extLst>
          </p:cNvPr>
          <p:cNvSpPr txBox="1"/>
          <p:nvPr/>
        </p:nvSpPr>
        <p:spPr>
          <a:xfrm>
            <a:off x="662484" y="991950"/>
            <a:ext cx="1623000" cy="6624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Barra de bar 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Light"/>
              <a:ea typeface="Raleway Light"/>
              <a:cs typeface="Raleway Light"/>
              <a:sym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sp>
        <p:nvSpPr>
          <p:cNvPr id="31" name="Google Shape;482;p41">
            <a:extLst>
              <a:ext uri="{FF2B5EF4-FFF2-40B4-BE49-F238E27FC236}">
                <a16:creationId xmlns:a16="http://schemas.microsoft.com/office/drawing/2014/main" id="{6D94D089-C59E-ADB9-7479-84D131B7B1A4}"/>
              </a:ext>
            </a:extLst>
          </p:cNvPr>
          <p:cNvSpPr txBox="1"/>
          <p:nvPr/>
        </p:nvSpPr>
        <p:spPr>
          <a:xfrm>
            <a:off x="7510589" y="991950"/>
            <a:ext cx="1623000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</a:rPr>
              <a:t>Teja/ con lamina </a:t>
            </a:r>
          </a:p>
        </p:txBody>
      </p:sp>
      <p:sp>
        <p:nvSpPr>
          <p:cNvPr id="8" name="Google Shape;172;p20">
            <a:extLst>
              <a:ext uri="{FF2B5EF4-FFF2-40B4-BE49-F238E27FC236}">
                <a16:creationId xmlns:a16="http://schemas.microsoft.com/office/drawing/2014/main" id="{3454F354-D5D6-C45F-4220-15D2EAAC0A0A}"/>
              </a:ext>
            </a:extLst>
          </p:cNvPr>
          <p:cNvSpPr txBox="1"/>
          <p:nvPr/>
        </p:nvSpPr>
        <p:spPr>
          <a:xfrm>
            <a:off x="4898118" y="4877969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pic>
        <p:nvPicPr>
          <p:cNvPr id="14" name="Imagen 14">
            <a:extLst>
              <a:ext uri="{FF2B5EF4-FFF2-40B4-BE49-F238E27FC236}">
                <a16:creationId xmlns:a16="http://schemas.microsoft.com/office/drawing/2014/main" id="{E362C4C2-9411-3F03-67FB-2F3379C1BC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1640" y="781050"/>
            <a:ext cx="2743200" cy="2057400"/>
          </a:xfrm>
          <a:prstGeom prst="rect">
            <a:avLst/>
          </a:prstGeom>
        </p:spPr>
      </p:pic>
      <p:pic>
        <p:nvPicPr>
          <p:cNvPr id="15" name="Imagen 16">
            <a:extLst>
              <a:ext uri="{FF2B5EF4-FFF2-40B4-BE49-F238E27FC236}">
                <a16:creationId xmlns:a16="http://schemas.microsoft.com/office/drawing/2014/main" id="{08ADE729-310C-F056-F487-C555C63834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1640" y="2876550"/>
            <a:ext cx="2743200" cy="2057400"/>
          </a:xfrm>
          <a:prstGeom prst="rect">
            <a:avLst/>
          </a:prstGeom>
        </p:spPr>
      </p:pic>
      <p:cxnSp>
        <p:nvCxnSpPr>
          <p:cNvPr id="28" name="Google Shape;488;p41">
            <a:extLst>
              <a:ext uri="{FF2B5EF4-FFF2-40B4-BE49-F238E27FC236}">
                <a16:creationId xmlns:a16="http://schemas.microsoft.com/office/drawing/2014/main" id="{E6C09C0C-DE67-6C7C-9A9B-6156FA38E63E}"/>
              </a:ext>
            </a:extLst>
          </p:cNvPr>
          <p:cNvCxnSpPr>
            <a:cxnSpLocks/>
          </p:cNvCxnSpPr>
          <p:nvPr/>
        </p:nvCxnSpPr>
        <p:spPr>
          <a:xfrm flipH="1" flipV="1">
            <a:off x="3895807" y="3790039"/>
            <a:ext cx="2878698" cy="23576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20" name="Google Shape;483;p41">
            <a:extLst>
              <a:ext uri="{FF2B5EF4-FFF2-40B4-BE49-F238E27FC236}">
                <a16:creationId xmlns:a16="http://schemas.microsoft.com/office/drawing/2014/main" id="{2B2A98A8-E60B-CE5C-4CCC-0367CED7F9CB}"/>
              </a:ext>
            </a:extLst>
          </p:cNvPr>
          <p:cNvCxnSpPr>
            <a:cxnSpLocks/>
          </p:cNvCxnSpPr>
          <p:nvPr/>
        </p:nvCxnSpPr>
        <p:spPr>
          <a:xfrm>
            <a:off x="733256" y="1689147"/>
            <a:ext cx="2240785" cy="1264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6" name="Google Shape;483;p41">
            <a:extLst>
              <a:ext uri="{FF2B5EF4-FFF2-40B4-BE49-F238E27FC236}">
                <a16:creationId xmlns:a16="http://schemas.microsoft.com/office/drawing/2014/main" id="{56719471-A626-C157-CBED-47473318EC08}"/>
              </a:ext>
            </a:extLst>
          </p:cNvPr>
          <p:cNvCxnSpPr/>
          <p:nvPr/>
        </p:nvCxnSpPr>
        <p:spPr>
          <a:xfrm flipV="1">
            <a:off x="733257" y="1894086"/>
            <a:ext cx="2326920" cy="20052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17" name="Google Shape;483;p41">
            <a:extLst>
              <a:ext uri="{FF2B5EF4-FFF2-40B4-BE49-F238E27FC236}">
                <a16:creationId xmlns:a16="http://schemas.microsoft.com/office/drawing/2014/main" id="{36DFB20F-CBDA-8671-5FB2-36106B072FEF}"/>
              </a:ext>
            </a:extLst>
          </p:cNvPr>
          <p:cNvCxnSpPr>
            <a:cxnSpLocks/>
          </p:cNvCxnSpPr>
          <p:nvPr/>
        </p:nvCxnSpPr>
        <p:spPr>
          <a:xfrm>
            <a:off x="733256" y="1277667"/>
            <a:ext cx="2743705" cy="8884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7" name="Google Shape;482;p41">
            <a:extLst>
              <a:ext uri="{FF2B5EF4-FFF2-40B4-BE49-F238E27FC236}">
                <a16:creationId xmlns:a16="http://schemas.microsoft.com/office/drawing/2014/main" id="{EF188319-D822-E19C-C480-CB2533B902CE}"/>
              </a:ext>
            </a:extLst>
          </p:cNvPr>
          <p:cNvSpPr txBox="1"/>
          <p:nvPr/>
        </p:nvSpPr>
        <p:spPr>
          <a:xfrm>
            <a:off x="645451" y="2119763"/>
            <a:ext cx="1623000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Sala </a:t>
            </a:r>
          </a:p>
        </p:txBody>
      </p:sp>
      <p:cxnSp>
        <p:nvCxnSpPr>
          <p:cNvPr id="18" name="Google Shape;483;p41">
            <a:extLst>
              <a:ext uri="{FF2B5EF4-FFF2-40B4-BE49-F238E27FC236}">
                <a16:creationId xmlns:a16="http://schemas.microsoft.com/office/drawing/2014/main" id="{3015380E-3B1C-91FA-3BCE-6C962A7A2736}"/>
              </a:ext>
            </a:extLst>
          </p:cNvPr>
          <p:cNvCxnSpPr>
            <a:cxnSpLocks/>
          </p:cNvCxnSpPr>
          <p:nvPr/>
        </p:nvCxnSpPr>
        <p:spPr>
          <a:xfrm>
            <a:off x="733256" y="2376926"/>
            <a:ext cx="2743705" cy="0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3" name="CuadroTexto 32">
            <a:extLst>
              <a:ext uri="{FF2B5EF4-FFF2-40B4-BE49-F238E27FC236}">
                <a16:creationId xmlns:a16="http://schemas.microsoft.com/office/drawing/2014/main" id="{DB72075C-F9E1-55F1-BCD3-01EF47ECE9F1}"/>
              </a:ext>
            </a:extLst>
          </p:cNvPr>
          <p:cNvSpPr txBox="1"/>
          <p:nvPr/>
        </p:nvSpPr>
        <p:spPr>
          <a:xfrm>
            <a:off x="0" y="4560570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900">
                <a:latin typeface="Raleway Light"/>
              </a:rPr>
              <a:t>Casa a 1 m de nivel 0 (calle)</a:t>
            </a:r>
            <a:endParaRPr lang="es-ES" sz="900"/>
          </a:p>
        </p:txBody>
      </p:sp>
      <p:cxnSp>
        <p:nvCxnSpPr>
          <p:cNvPr id="34" name="Google Shape;488;p41">
            <a:extLst>
              <a:ext uri="{FF2B5EF4-FFF2-40B4-BE49-F238E27FC236}">
                <a16:creationId xmlns:a16="http://schemas.microsoft.com/office/drawing/2014/main" id="{6C86699E-1369-58C4-3A14-49D7FC36D183}"/>
              </a:ext>
            </a:extLst>
          </p:cNvPr>
          <p:cNvCxnSpPr>
            <a:cxnSpLocks/>
          </p:cNvCxnSpPr>
          <p:nvPr/>
        </p:nvCxnSpPr>
        <p:spPr>
          <a:xfrm rot="10800000">
            <a:off x="3388072" y="4671043"/>
            <a:ext cx="3017100" cy="9600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5" name="CuadroTexto 34">
            <a:extLst>
              <a:ext uri="{FF2B5EF4-FFF2-40B4-BE49-F238E27FC236}">
                <a16:creationId xmlns:a16="http://schemas.microsoft.com/office/drawing/2014/main" id="{B3577E67-97A7-2F71-7459-3C8AC786EC20}"/>
              </a:ext>
            </a:extLst>
          </p:cNvPr>
          <p:cNvSpPr txBox="1"/>
          <p:nvPr/>
        </p:nvSpPr>
        <p:spPr>
          <a:xfrm>
            <a:off x="4434840" y="4446270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900">
                <a:latin typeface="Raleway Light"/>
              </a:rPr>
              <a:t>Cimentación a base de piedra </a:t>
            </a:r>
            <a:endParaRPr lang="es-ES" sz="900"/>
          </a:p>
        </p:txBody>
      </p:sp>
      <p:sp>
        <p:nvSpPr>
          <p:cNvPr id="36" name="Google Shape;482;p41">
            <a:extLst>
              <a:ext uri="{FF2B5EF4-FFF2-40B4-BE49-F238E27FC236}">
                <a16:creationId xmlns:a16="http://schemas.microsoft.com/office/drawing/2014/main" id="{A9FF7F3D-AB3E-D4AA-0042-2A1A9CC341A8}"/>
              </a:ext>
            </a:extLst>
          </p:cNvPr>
          <p:cNvSpPr txBox="1"/>
          <p:nvPr/>
        </p:nvSpPr>
        <p:spPr>
          <a:xfrm>
            <a:off x="6371924" y="1543336"/>
            <a:ext cx="2423099" cy="6624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Muros a base de ladrillo de barro recocido, enjarrados, con una aplicación de p</a:t>
            </a:r>
            <a:r>
              <a:rPr lang="es" sz="900">
                <a:latin typeface="Raleway Light"/>
              </a:rPr>
              <a:t>intura color naranja. </a:t>
            </a:r>
            <a:endParaRPr lang="es-ES"/>
          </a:p>
        </p:txBody>
      </p:sp>
      <p:cxnSp>
        <p:nvCxnSpPr>
          <p:cNvPr id="37" name="Google Shape;486;p41">
            <a:extLst>
              <a:ext uri="{FF2B5EF4-FFF2-40B4-BE49-F238E27FC236}">
                <a16:creationId xmlns:a16="http://schemas.microsoft.com/office/drawing/2014/main" id="{1F452EDB-45A8-873E-B71F-0CD35F7B6F86}"/>
              </a:ext>
            </a:extLst>
          </p:cNvPr>
          <p:cNvCxnSpPr>
            <a:cxnSpLocks/>
          </p:cNvCxnSpPr>
          <p:nvPr/>
        </p:nvCxnSpPr>
        <p:spPr>
          <a:xfrm flipH="1">
            <a:off x="6279852" y="2126501"/>
            <a:ext cx="2262152" cy="0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38" name="Google Shape;483;p41">
            <a:extLst>
              <a:ext uri="{FF2B5EF4-FFF2-40B4-BE49-F238E27FC236}">
                <a16:creationId xmlns:a16="http://schemas.microsoft.com/office/drawing/2014/main" id="{130E57A7-7A82-FAE4-3B20-77DBCCB95827}"/>
              </a:ext>
            </a:extLst>
          </p:cNvPr>
          <p:cNvCxnSpPr>
            <a:cxnSpLocks/>
          </p:cNvCxnSpPr>
          <p:nvPr/>
        </p:nvCxnSpPr>
        <p:spPr>
          <a:xfrm>
            <a:off x="70314" y="4828585"/>
            <a:ext cx="2903725" cy="8884"/>
          </a:xfrm>
          <a:prstGeom prst="straightConnector1">
            <a:avLst/>
          </a:prstGeom>
          <a:noFill/>
          <a:ln w="19050" cap="flat" cmpd="sng">
            <a:solidFill>
              <a:srgbClr val="BECFC6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40" name="Google Shape;250;p26">
            <a:extLst>
              <a:ext uri="{FF2B5EF4-FFF2-40B4-BE49-F238E27FC236}">
                <a16:creationId xmlns:a16="http://schemas.microsoft.com/office/drawing/2014/main" id="{B0A70733-7ADE-ED9E-F868-BBFE8CBFC8D1}"/>
              </a:ext>
            </a:extLst>
          </p:cNvPr>
          <p:cNvSpPr txBox="1"/>
          <p:nvPr/>
        </p:nvSpPr>
        <p:spPr>
          <a:xfrm>
            <a:off x="549888" y="233967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DIAGNÓSTICO VIVIENDAS</a:t>
            </a:r>
          </a:p>
          <a:p>
            <a:pPr>
              <a:lnSpc>
                <a:spcPct val="150000"/>
              </a:lnSpc>
            </a:pPr>
            <a:r>
              <a:rPr lang="es-MX" sz="900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VISITA FAMILIA </a:t>
            </a:r>
            <a:r>
              <a:rPr lang="es-MX" sz="900" b="1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CRUZ GARCÍA</a:t>
            </a:r>
            <a:endParaRPr lang="es-MX" sz="900" b="1">
              <a:solidFill>
                <a:schemeClr val="dk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</p:spTree>
    <p:extLst>
      <p:ext uri="{BB962C8B-B14F-4D97-AF65-F5344CB8AC3E}">
        <p14:creationId xmlns:p14="http://schemas.microsoft.com/office/powerpoint/2010/main" val="17605556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14">
            <a:extLst>
              <a:ext uri="{FF2B5EF4-FFF2-40B4-BE49-F238E27FC236}">
                <a16:creationId xmlns:a16="http://schemas.microsoft.com/office/drawing/2014/main" id="{58666AB4-45EC-A7AD-EEA0-A0202F5921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57900" y="180440"/>
            <a:ext cx="2743200" cy="3657600"/>
          </a:xfrm>
          <a:prstGeom prst="rect">
            <a:avLst/>
          </a:prstGeom>
        </p:spPr>
      </p:pic>
      <p:cxnSp>
        <p:nvCxnSpPr>
          <p:cNvPr id="22" name="Google Shape;486;p41">
            <a:extLst>
              <a:ext uri="{FF2B5EF4-FFF2-40B4-BE49-F238E27FC236}">
                <a16:creationId xmlns:a16="http://schemas.microsoft.com/office/drawing/2014/main" id="{2B09B0D1-A509-A6A9-A024-94374B67D561}"/>
              </a:ext>
            </a:extLst>
          </p:cNvPr>
          <p:cNvCxnSpPr/>
          <p:nvPr/>
        </p:nvCxnSpPr>
        <p:spPr>
          <a:xfrm>
            <a:off x="3606858" y="1446716"/>
            <a:ext cx="3019369" cy="18975"/>
          </a:xfrm>
          <a:prstGeom prst="straightConnector1">
            <a:avLst/>
          </a:prstGeom>
          <a:noFill/>
          <a:ln w="19050" cap="flat" cmpd="sng">
            <a:solidFill>
              <a:srgbClr val="ABD9D3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16" name="Google Shape;482;p41">
            <a:extLst>
              <a:ext uri="{FF2B5EF4-FFF2-40B4-BE49-F238E27FC236}">
                <a16:creationId xmlns:a16="http://schemas.microsoft.com/office/drawing/2014/main" id="{DBC86664-8C94-D521-2848-C5B2A8EB95DD}"/>
              </a:ext>
            </a:extLst>
          </p:cNvPr>
          <p:cNvSpPr txBox="1"/>
          <p:nvPr/>
        </p:nvSpPr>
        <p:spPr>
          <a:xfrm>
            <a:off x="3602697" y="1004252"/>
            <a:ext cx="1623000" cy="8217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Bóveda de cuña y viga de acero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Light"/>
              <a:ea typeface="Raleway Light"/>
              <a:cs typeface="Raleway Light"/>
              <a:sym typeface="Raleway Light"/>
            </a:endParaRPr>
          </a:p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Altura 3.20 metros</a:t>
            </a:r>
          </a:p>
        </p:txBody>
      </p:sp>
      <p:sp>
        <p:nvSpPr>
          <p:cNvPr id="23" name="Google Shape;482;p41">
            <a:extLst>
              <a:ext uri="{FF2B5EF4-FFF2-40B4-BE49-F238E27FC236}">
                <a16:creationId xmlns:a16="http://schemas.microsoft.com/office/drawing/2014/main" id="{FB792353-FCB1-19E2-DF1A-DA101B95A4DB}"/>
              </a:ext>
            </a:extLst>
          </p:cNvPr>
          <p:cNvSpPr txBox="1"/>
          <p:nvPr/>
        </p:nvSpPr>
        <p:spPr>
          <a:xfrm>
            <a:off x="3007392" y="2240579"/>
            <a:ext cx="2156400" cy="16181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Comercio</a:t>
            </a:r>
          </a:p>
          <a:p>
            <a:pPr marL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Ciber en Planta baja</a:t>
            </a:r>
          </a:p>
          <a:p>
            <a:pPr>
              <a:lnSpc>
                <a:spcPct val="114999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Vivienda en planta alta</a:t>
            </a: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pic>
        <p:nvPicPr>
          <p:cNvPr id="2" name="Imagen 18">
            <a:extLst>
              <a:ext uri="{FF2B5EF4-FFF2-40B4-BE49-F238E27FC236}">
                <a16:creationId xmlns:a16="http://schemas.microsoft.com/office/drawing/2014/main" id="{5E1A5330-4E02-973F-A153-F015170EC6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22" t="22439" r="-528" b="56613"/>
          <a:stretch/>
        </p:blipFill>
        <p:spPr>
          <a:xfrm>
            <a:off x="6132775" y="4660292"/>
            <a:ext cx="2929753" cy="449395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34F82DD2-8ABF-869B-1893-FBB4D0EABFA1}"/>
              </a:ext>
            </a:extLst>
          </p:cNvPr>
          <p:cNvSpPr txBox="1"/>
          <p:nvPr/>
        </p:nvSpPr>
        <p:spPr>
          <a:xfrm>
            <a:off x="545188" y="3890154"/>
            <a:ext cx="2743200" cy="10618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1050" b="1">
                <a:latin typeface="Raleway Medium"/>
              </a:rPr>
              <a:t>3Habitantes</a:t>
            </a:r>
          </a:p>
          <a:p>
            <a:r>
              <a:rPr lang="es-ES" sz="1050">
                <a:latin typeface="Raleway Light"/>
              </a:rPr>
              <a:t>Matrimonio / En el día en el ciber</a:t>
            </a:r>
          </a:p>
          <a:p>
            <a:endParaRPr lang="es-ES" sz="1050"/>
          </a:p>
          <a:p>
            <a:r>
              <a:rPr lang="es-ES" sz="1050" b="1">
                <a:latin typeface="Raleway Medium"/>
              </a:rPr>
              <a:t>Espacios Principales</a:t>
            </a:r>
          </a:p>
          <a:p>
            <a:r>
              <a:rPr lang="es-ES" sz="1050">
                <a:latin typeface="Raleway Light"/>
              </a:rPr>
              <a:t>2 Recamaras / Comedor / Cocina /</a:t>
            </a:r>
            <a:endParaRPr lang="es-ES" sz="1050" b="1">
              <a:latin typeface="Raleway Light"/>
            </a:endParaRPr>
          </a:p>
          <a:p>
            <a:r>
              <a:rPr lang="es-ES" sz="1050">
                <a:latin typeface="Raleway Light"/>
              </a:rPr>
              <a:t>1 Baño/ Patio</a:t>
            </a:r>
            <a:endParaRPr lang="es-ES" sz="1050" b="1">
              <a:latin typeface="Raleway Light"/>
            </a:endParaRPr>
          </a:p>
        </p:txBody>
      </p:sp>
      <p:pic>
        <p:nvPicPr>
          <p:cNvPr id="5" name="Gráfico 5" descr="Familia con dos niños con relleno sólido">
            <a:extLst>
              <a:ext uri="{FF2B5EF4-FFF2-40B4-BE49-F238E27FC236}">
                <a16:creationId xmlns:a16="http://schemas.microsoft.com/office/drawing/2014/main" id="{9B4E7F3D-07E3-D7B9-7D65-2F708ED89FC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3211" y="3853226"/>
            <a:ext cx="440523" cy="470284"/>
          </a:xfrm>
          <a:prstGeom prst="rect">
            <a:avLst/>
          </a:prstGeom>
        </p:spPr>
      </p:pic>
      <p:pic>
        <p:nvPicPr>
          <p:cNvPr id="6" name="Gráfico 6" descr="Maletín con relleno sólido">
            <a:extLst>
              <a:ext uri="{FF2B5EF4-FFF2-40B4-BE49-F238E27FC236}">
                <a16:creationId xmlns:a16="http://schemas.microsoft.com/office/drawing/2014/main" id="{3DC84341-DCF8-3277-BCE8-2A21AE8907A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115491" y="3886644"/>
            <a:ext cx="344051" cy="318028"/>
          </a:xfrm>
          <a:prstGeom prst="rect">
            <a:avLst/>
          </a:prstGeom>
        </p:spPr>
      </p:pic>
      <p:pic>
        <p:nvPicPr>
          <p:cNvPr id="7" name="Gráfico 8" descr="Arquitectura con relleno sólido">
            <a:extLst>
              <a:ext uri="{FF2B5EF4-FFF2-40B4-BE49-F238E27FC236}">
                <a16:creationId xmlns:a16="http://schemas.microsoft.com/office/drawing/2014/main" id="{6C7D2EC5-4735-064D-3C71-BF4B993A18C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4523" y="4572108"/>
            <a:ext cx="438654" cy="415794"/>
          </a:xfrm>
          <a:prstGeom prst="rect">
            <a:avLst/>
          </a:prstGeom>
        </p:spPr>
      </p:pic>
      <p:sp>
        <p:nvSpPr>
          <p:cNvPr id="3" name="Google Shape;172;p20">
            <a:extLst>
              <a:ext uri="{FF2B5EF4-FFF2-40B4-BE49-F238E27FC236}">
                <a16:creationId xmlns:a16="http://schemas.microsoft.com/office/drawing/2014/main" id="{054EAB33-B8F9-EEAA-6D34-51726C14DDD5}"/>
              </a:ext>
            </a:extLst>
          </p:cNvPr>
          <p:cNvSpPr txBox="1"/>
          <p:nvPr/>
        </p:nvSpPr>
        <p:spPr>
          <a:xfrm>
            <a:off x="5284283" y="3832005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F9A9ECF5-2D5D-71FD-9CCA-5CBDCB619FC0}"/>
              </a:ext>
            </a:extLst>
          </p:cNvPr>
          <p:cNvSpPr txBox="1"/>
          <p:nvPr/>
        </p:nvSpPr>
        <p:spPr>
          <a:xfrm>
            <a:off x="3535680" y="3623310"/>
            <a:ext cx="2743200" cy="5770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1050">
                <a:latin typeface="Raleway"/>
                <a:cs typeface="Segoe UI"/>
              </a:rPr>
              <a:t>​</a:t>
            </a:r>
          </a:p>
          <a:p>
            <a:r>
              <a:rPr lang="es-ES" sz="1050" b="1">
                <a:latin typeface="Raleway Medium"/>
                <a:cs typeface="Segoe UI"/>
              </a:rPr>
              <a:t>Ocupación</a:t>
            </a:r>
            <a:r>
              <a:rPr lang="en-US" sz="1050">
                <a:latin typeface="Raleway Medium"/>
                <a:cs typeface="Segoe UI"/>
              </a:rPr>
              <a:t>​</a:t>
            </a:r>
          </a:p>
          <a:p>
            <a:r>
              <a:rPr lang="es-ES" sz="1050">
                <a:latin typeface="Raleway Light"/>
                <a:cs typeface="Segoe UI"/>
              </a:rPr>
              <a:t>Local de ciber</a:t>
            </a:r>
          </a:p>
        </p:txBody>
      </p:sp>
      <p:cxnSp>
        <p:nvCxnSpPr>
          <p:cNvPr id="24" name="Google Shape;488;p41">
            <a:extLst>
              <a:ext uri="{FF2B5EF4-FFF2-40B4-BE49-F238E27FC236}">
                <a16:creationId xmlns:a16="http://schemas.microsoft.com/office/drawing/2014/main" id="{BFE0F96D-1620-B4C1-68D3-ECE695CDCA8D}"/>
              </a:ext>
            </a:extLst>
          </p:cNvPr>
          <p:cNvCxnSpPr/>
          <p:nvPr/>
        </p:nvCxnSpPr>
        <p:spPr>
          <a:xfrm flipV="1">
            <a:off x="3052978" y="2567618"/>
            <a:ext cx="3533719" cy="2457"/>
          </a:xfrm>
          <a:prstGeom prst="straightConnector1">
            <a:avLst/>
          </a:prstGeom>
          <a:noFill/>
          <a:ln w="19050" cap="flat" cmpd="sng">
            <a:solidFill>
              <a:srgbClr val="ABD9D3"/>
            </a:solidFill>
            <a:prstDash val="dot"/>
            <a:round/>
            <a:headEnd type="none" w="med" len="med"/>
            <a:tailEnd type="oval" w="med" len="med"/>
          </a:ln>
        </p:spPr>
      </p:cxnSp>
      <p:pic>
        <p:nvPicPr>
          <p:cNvPr id="9" name="Imagen 14" descr="Diagrama&#10;&#10;Descripción generada automáticamente">
            <a:extLst>
              <a:ext uri="{FF2B5EF4-FFF2-40B4-BE49-F238E27FC236}">
                <a16:creationId xmlns:a16="http://schemas.microsoft.com/office/drawing/2014/main" id="{4B32B06E-6A4C-705C-C364-7221D78FB6B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31737" y="1004252"/>
            <a:ext cx="1770101" cy="2444825"/>
          </a:xfrm>
          <a:prstGeom prst="rect">
            <a:avLst/>
          </a:prstGeom>
        </p:spPr>
      </p:pic>
      <p:sp>
        <p:nvSpPr>
          <p:cNvPr id="18" name="Google Shape;251;p26">
            <a:extLst>
              <a:ext uri="{FF2B5EF4-FFF2-40B4-BE49-F238E27FC236}">
                <a16:creationId xmlns:a16="http://schemas.microsoft.com/office/drawing/2014/main" id="{53EF7718-1DD6-AB93-AF6F-C1188933FDC0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252;p26">
            <a:extLst>
              <a:ext uri="{FF2B5EF4-FFF2-40B4-BE49-F238E27FC236}">
                <a16:creationId xmlns:a16="http://schemas.microsoft.com/office/drawing/2014/main" id="{78FA7F31-A7D1-A685-1168-2B6EC4CF3816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53;p26">
            <a:extLst>
              <a:ext uri="{FF2B5EF4-FFF2-40B4-BE49-F238E27FC236}">
                <a16:creationId xmlns:a16="http://schemas.microsoft.com/office/drawing/2014/main" id="{22CE3215-5B84-3E8D-38A3-2CCB0F9ED645}"/>
              </a:ext>
            </a:extLst>
          </p:cNvPr>
          <p:cNvSpPr/>
          <p:nvPr/>
        </p:nvSpPr>
        <p:spPr>
          <a:xfrm rot="-6262158">
            <a:off x="109906" y="456973"/>
            <a:ext cx="330076" cy="334222"/>
          </a:xfrm>
          <a:custGeom>
            <a:avLst/>
            <a:gdLst/>
            <a:ahLst/>
            <a:cxnLst/>
            <a:rect l="l" t="t" r="r" b="b"/>
            <a:pathLst>
              <a:path w="11941" h="12091" extrusionOk="0">
                <a:moveTo>
                  <a:pt x="5955" y="796"/>
                </a:moveTo>
                <a:lnTo>
                  <a:pt x="10933" y="3915"/>
                </a:lnTo>
                <a:lnTo>
                  <a:pt x="5955" y="7034"/>
                </a:lnTo>
                <a:lnTo>
                  <a:pt x="977" y="3915"/>
                </a:lnTo>
                <a:lnTo>
                  <a:pt x="5955" y="796"/>
                </a:lnTo>
                <a:close/>
                <a:moveTo>
                  <a:pt x="9924" y="5428"/>
                </a:moveTo>
                <a:lnTo>
                  <a:pt x="10964" y="6058"/>
                </a:lnTo>
                <a:lnTo>
                  <a:pt x="5955" y="9145"/>
                </a:lnTo>
                <a:lnTo>
                  <a:pt x="977" y="6058"/>
                </a:lnTo>
                <a:lnTo>
                  <a:pt x="2017" y="5428"/>
                </a:lnTo>
                <a:lnTo>
                  <a:pt x="5797" y="7790"/>
                </a:lnTo>
                <a:cubicBezTo>
                  <a:pt x="5860" y="7822"/>
                  <a:pt x="5931" y="7838"/>
                  <a:pt x="5994" y="7838"/>
                </a:cubicBezTo>
                <a:cubicBezTo>
                  <a:pt x="6057" y="7838"/>
                  <a:pt x="6112" y="7822"/>
                  <a:pt x="6144" y="7790"/>
                </a:cubicBezTo>
                <a:lnTo>
                  <a:pt x="9924" y="5428"/>
                </a:lnTo>
                <a:close/>
                <a:moveTo>
                  <a:pt x="9956" y="7538"/>
                </a:moveTo>
                <a:lnTo>
                  <a:pt x="10964" y="8169"/>
                </a:lnTo>
                <a:lnTo>
                  <a:pt x="5986" y="11288"/>
                </a:lnTo>
                <a:lnTo>
                  <a:pt x="1040" y="8169"/>
                </a:lnTo>
                <a:lnTo>
                  <a:pt x="2048" y="7538"/>
                </a:lnTo>
                <a:lnTo>
                  <a:pt x="5829" y="9901"/>
                </a:lnTo>
                <a:cubicBezTo>
                  <a:pt x="5892" y="9949"/>
                  <a:pt x="5963" y="9972"/>
                  <a:pt x="6026" y="9972"/>
                </a:cubicBezTo>
                <a:cubicBezTo>
                  <a:pt x="6089" y="9972"/>
                  <a:pt x="6144" y="9949"/>
                  <a:pt x="6175" y="9901"/>
                </a:cubicBezTo>
                <a:lnTo>
                  <a:pt x="9956" y="7538"/>
                </a:lnTo>
                <a:close/>
                <a:moveTo>
                  <a:pt x="5959" y="1"/>
                </a:moveTo>
                <a:cubicBezTo>
                  <a:pt x="5900" y="1"/>
                  <a:pt x="5845" y="25"/>
                  <a:pt x="5797" y="72"/>
                </a:cubicBezTo>
                <a:lnTo>
                  <a:pt x="158" y="3600"/>
                </a:lnTo>
                <a:cubicBezTo>
                  <a:pt x="32" y="3695"/>
                  <a:pt x="0" y="3758"/>
                  <a:pt x="0" y="3915"/>
                </a:cubicBezTo>
                <a:cubicBezTo>
                  <a:pt x="0" y="4073"/>
                  <a:pt x="95" y="4136"/>
                  <a:pt x="158" y="4230"/>
                </a:cubicBezTo>
                <a:lnTo>
                  <a:pt x="1387" y="4987"/>
                </a:lnTo>
                <a:lnTo>
                  <a:pt x="158" y="5743"/>
                </a:lnTo>
                <a:cubicBezTo>
                  <a:pt x="32" y="5806"/>
                  <a:pt x="0" y="5869"/>
                  <a:pt x="0" y="6058"/>
                </a:cubicBezTo>
                <a:cubicBezTo>
                  <a:pt x="0" y="6152"/>
                  <a:pt x="95" y="6278"/>
                  <a:pt x="158" y="6373"/>
                </a:cubicBezTo>
                <a:lnTo>
                  <a:pt x="1387" y="7097"/>
                </a:lnTo>
                <a:lnTo>
                  <a:pt x="158" y="7854"/>
                </a:lnTo>
                <a:cubicBezTo>
                  <a:pt x="32" y="7948"/>
                  <a:pt x="0" y="8011"/>
                  <a:pt x="0" y="8169"/>
                </a:cubicBezTo>
                <a:cubicBezTo>
                  <a:pt x="0" y="8295"/>
                  <a:pt x="95" y="8421"/>
                  <a:pt x="158" y="8484"/>
                </a:cubicBezTo>
                <a:lnTo>
                  <a:pt x="5797" y="12044"/>
                </a:lnTo>
                <a:cubicBezTo>
                  <a:pt x="5860" y="12075"/>
                  <a:pt x="5931" y="12091"/>
                  <a:pt x="5994" y="12091"/>
                </a:cubicBezTo>
                <a:cubicBezTo>
                  <a:pt x="6057" y="12091"/>
                  <a:pt x="6112" y="12075"/>
                  <a:pt x="6144" y="12044"/>
                </a:cubicBezTo>
                <a:lnTo>
                  <a:pt x="11783" y="8484"/>
                </a:lnTo>
                <a:cubicBezTo>
                  <a:pt x="11909" y="8421"/>
                  <a:pt x="11941" y="8326"/>
                  <a:pt x="11941" y="8169"/>
                </a:cubicBezTo>
                <a:cubicBezTo>
                  <a:pt x="11941" y="8043"/>
                  <a:pt x="11846" y="7948"/>
                  <a:pt x="11783" y="7854"/>
                </a:cubicBezTo>
                <a:lnTo>
                  <a:pt x="10555" y="7097"/>
                </a:lnTo>
                <a:lnTo>
                  <a:pt x="11783" y="6373"/>
                </a:lnTo>
                <a:cubicBezTo>
                  <a:pt x="11909" y="6278"/>
                  <a:pt x="11941" y="6152"/>
                  <a:pt x="11941" y="6058"/>
                </a:cubicBezTo>
                <a:cubicBezTo>
                  <a:pt x="11941" y="5932"/>
                  <a:pt x="11846" y="5806"/>
                  <a:pt x="11783" y="5743"/>
                </a:cubicBezTo>
                <a:lnTo>
                  <a:pt x="10555" y="4987"/>
                </a:lnTo>
                <a:lnTo>
                  <a:pt x="11783" y="4230"/>
                </a:lnTo>
                <a:cubicBezTo>
                  <a:pt x="11909" y="4136"/>
                  <a:pt x="11941" y="4073"/>
                  <a:pt x="11941" y="3915"/>
                </a:cubicBezTo>
                <a:cubicBezTo>
                  <a:pt x="11941" y="3758"/>
                  <a:pt x="11846" y="3695"/>
                  <a:pt x="11783" y="3600"/>
                </a:cubicBezTo>
                <a:lnTo>
                  <a:pt x="6144" y="72"/>
                </a:lnTo>
                <a:cubicBezTo>
                  <a:pt x="6081" y="25"/>
                  <a:pt x="6018" y="1"/>
                  <a:pt x="595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50;p26">
            <a:extLst>
              <a:ext uri="{FF2B5EF4-FFF2-40B4-BE49-F238E27FC236}">
                <a16:creationId xmlns:a16="http://schemas.microsoft.com/office/drawing/2014/main" id="{97792ADD-5BEB-3181-F317-B0674C567346}"/>
              </a:ext>
            </a:extLst>
          </p:cNvPr>
          <p:cNvSpPr txBox="1"/>
          <p:nvPr/>
        </p:nvSpPr>
        <p:spPr>
          <a:xfrm>
            <a:off x="549888" y="289383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DIAGNÓSTICO VIVIENDAS</a:t>
            </a:r>
          </a:p>
          <a:p>
            <a:pPr>
              <a:lnSpc>
                <a:spcPct val="150000"/>
              </a:lnSpc>
            </a:pPr>
            <a:r>
              <a:rPr lang="es-MX" sz="900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VISITA FAMILIA </a:t>
            </a:r>
            <a:r>
              <a:rPr lang="es-MX" sz="900" b="1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CRUZ RODRÍGUEZ</a:t>
            </a:r>
            <a:endParaRPr lang="es-MX" sz="900" b="1">
              <a:solidFill>
                <a:schemeClr val="dk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</p:spTree>
    <p:extLst>
      <p:ext uri="{BB962C8B-B14F-4D97-AF65-F5344CB8AC3E}">
        <p14:creationId xmlns:p14="http://schemas.microsoft.com/office/powerpoint/2010/main" val="14478587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8">
            <a:extLst>
              <a:ext uri="{FF2B5EF4-FFF2-40B4-BE49-F238E27FC236}">
                <a16:creationId xmlns:a16="http://schemas.microsoft.com/office/drawing/2014/main" id="{7F2045E4-1BDF-A9C4-E1DE-1B1F09CE5C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36219" y="450056"/>
            <a:ext cx="2207419" cy="2936082"/>
          </a:xfrm>
          <a:prstGeom prst="rect">
            <a:avLst/>
          </a:prstGeom>
        </p:spPr>
      </p:pic>
      <p:pic>
        <p:nvPicPr>
          <p:cNvPr id="3" name="Imagen 3" descr="Interfaz de usuario gráfica&#10;&#10;Descripción generada automáticamente">
            <a:extLst>
              <a:ext uri="{FF2B5EF4-FFF2-40B4-BE49-F238E27FC236}">
                <a16:creationId xmlns:a16="http://schemas.microsoft.com/office/drawing/2014/main" id="{1AFCC1F5-258D-5923-B8A5-B26759BD87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50144" y="2388691"/>
            <a:ext cx="2743200" cy="2052042"/>
          </a:xfrm>
          <a:prstGeom prst="rect">
            <a:avLst/>
          </a:prstGeom>
        </p:spPr>
      </p:pic>
      <p:sp>
        <p:nvSpPr>
          <p:cNvPr id="32" name="Rectángulo 31">
            <a:extLst>
              <a:ext uri="{FF2B5EF4-FFF2-40B4-BE49-F238E27FC236}">
                <a16:creationId xmlns:a16="http://schemas.microsoft.com/office/drawing/2014/main" id="{453403EB-1C8D-18FC-5D2E-14FE42BF2D83}"/>
              </a:ext>
            </a:extLst>
          </p:cNvPr>
          <p:cNvSpPr/>
          <p:nvPr/>
        </p:nvSpPr>
        <p:spPr>
          <a:xfrm>
            <a:off x="8748085" y="3774"/>
            <a:ext cx="395915" cy="5139726"/>
          </a:xfrm>
          <a:prstGeom prst="rect">
            <a:avLst/>
          </a:prstGeom>
          <a:solidFill>
            <a:srgbClr val="BEC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Google Shape;251;p26">
            <a:extLst>
              <a:ext uri="{FF2B5EF4-FFF2-40B4-BE49-F238E27FC236}">
                <a16:creationId xmlns:a16="http://schemas.microsoft.com/office/drawing/2014/main" id="{37B56BC9-7543-49D3-A366-28D74DE73C1D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252;p26">
            <a:extLst>
              <a:ext uri="{FF2B5EF4-FFF2-40B4-BE49-F238E27FC236}">
                <a16:creationId xmlns:a16="http://schemas.microsoft.com/office/drawing/2014/main" id="{2578884B-9EF9-4A02-A8E3-FA53AB7B6AF5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253;p26">
            <a:extLst>
              <a:ext uri="{FF2B5EF4-FFF2-40B4-BE49-F238E27FC236}">
                <a16:creationId xmlns:a16="http://schemas.microsoft.com/office/drawing/2014/main" id="{E130128F-B881-4AB7-8565-3647E298989D}"/>
              </a:ext>
            </a:extLst>
          </p:cNvPr>
          <p:cNvSpPr/>
          <p:nvPr/>
        </p:nvSpPr>
        <p:spPr>
          <a:xfrm rot="-6262158">
            <a:off x="109906" y="456973"/>
            <a:ext cx="330076" cy="334222"/>
          </a:xfrm>
          <a:custGeom>
            <a:avLst/>
            <a:gdLst/>
            <a:ahLst/>
            <a:cxnLst/>
            <a:rect l="l" t="t" r="r" b="b"/>
            <a:pathLst>
              <a:path w="11941" h="12091" extrusionOk="0">
                <a:moveTo>
                  <a:pt x="5955" y="796"/>
                </a:moveTo>
                <a:lnTo>
                  <a:pt x="10933" y="3915"/>
                </a:lnTo>
                <a:lnTo>
                  <a:pt x="5955" y="7034"/>
                </a:lnTo>
                <a:lnTo>
                  <a:pt x="977" y="3915"/>
                </a:lnTo>
                <a:lnTo>
                  <a:pt x="5955" y="796"/>
                </a:lnTo>
                <a:close/>
                <a:moveTo>
                  <a:pt x="9924" y="5428"/>
                </a:moveTo>
                <a:lnTo>
                  <a:pt x="10964" y="6058"/>
                </a:lnTo>
                <a:lnTo>
                  <a:pt x="5955" y="9145"/>
                </a:lnTo>
                <a:lnTo>
                  <a:pt x="977" y="6058"/>
                </a:lnTo>
                <a:lnTo>
                  <a:pt x="2017" y="5428"/>
                </a:lnTo>
                <a:lnTo>
                  <a:pt x="5797" y="7790"/>
                </a:lnTo>
                <a:cubicBezTo>
                  <a:pt x="5860" y="7822"/>
                  <a:pt x="5931" y="7838"/>
                  <a:pt x="5994" y="7838"/>
                </a:cubicBezTo>
                <a:cubicBezTo>
                  <a:pt x="6057" y="7838"/>
                  <a:pt x="6112" y="7822"/>
                  <a:pt x="6144" y="7790"/>
                </a:cubicBezTo>
                <a:lnTo>
                  <a:pt x="9924" y="5428"/>
                </a:lnTo>
                <a:close/>
                <a:moveTo>
                  <a:pt x="9956" y="7538"/>
                </a:moveTo>
                <a:lnTo>
                  <a:pt x="10964" y="8169"/>
                </a:lnTo>
                <a:lnTo>
                  <a:pt x="5986" y="11288"/>
                </a:lnTo>
                <a:lnTo>
                  <a:pt x="1040" y="8169"/>
                </a:lnTo>
                <a:lnTo>
                  <a:pt x="2048" y="7538"/>
                </a:lnTo>
                <a:lnTo>
                  <a:pt x="5829" y="9901"/>
                </a:lnTo>
                <a:cubicBezTo>
                  <a:pt x="5892" y="9949"/>
                  <a:pt x="5963" y="9972"/>
                  <a:pt x="6026" y="9972"/>
                </a:cubicBezTo>
                <a:cubicBezTo>
                  <a:pt x="6089" y="9972"/>
                  <a:pt x="6144" y="9949"/>
                  <a:pt x="6175" y="9901"/>
                </a:cubicBezTo>
                <a:lnTo>
                  <a:pt x="9956" y="7538"/>
                </a:lnTo>
                <a:close/>
                <a:moveTo>
                  <a:pt x="5959" y="1"/>
                </a:moveTo>
                <a:cubicBezTo>
                  <a:pt x="5900" y="1"/>
                  <a:pt x="5845" y="25"/>
                  <a:pt x="5797" y="72"/>
                </a:cubicBezTo>
                <a:lnTo>
                  <a:pt x="158" y="3600"/>
                </a:lnTo>
                <a:cubicBezTo>
                  <a:pt x="32" y="3695"/>
                  <a:pt x="0" y="3758"/>
                  <a:pt x="0" y="3915"/>
                </a:cubicBezTo>
                <a:cubicBezTo>
                  <a:pt x="0" y="4073"/>
                  <a:pt x="95" y="4136"/>
                  <a:pt x="158" y="4230"/>
                </a:cubicBezTo>
                <a:lnTo>
                  <a:pt x="1387" y="4987"/>
                </a:lnTo>
                <a:lnTo>
                  <a:pt x="158" y="5743"/>
                </a:lnTo>
                <a:cubicBezTo>
                  <a:pt x="32" y="5806"/>
                  <a:pt x="0" y="5869"/>
                  <a:pt x="0" y="6058"/>
                </a:cubicBezTo>
                <a:cubicBezTo>
                  <a:pt x="0" y="6152"/>
                  <a:pt x="95" y="6278"/>
                  <a:pt x="158" y="6373"/>
                </a:cubicBezTo>
                <a:lnTo>
                  <a:pt x="1387" y="7097"/>
                </a:lnTo>
                <a:lnTo>
                  <a:pt x="158" y="7854"/>
                </a:lnTo>
                <a:cubicBezTo>
                  <a:pt x="32" y="7948"/>
                  <a:pt x="0" y="8011"/>
                  <a:pt x="0" y="8169"/>
                </a:cubicBezTo>
                <a:cubicBezTo>
                  <a:pt x="0" y="8295"/>
                  <a:pt x="95" y="8421"/>
                  <a:pt x="158" y="8484"/>
                </a:cubicBezTo>
                <a:lnTo>
                  <a:pt x="5797" y="12044"/>
                </a:lnTo>
                <a:cubicBezTo>
                  <a:pt x="5860" y="12075"/>
                  <a:pt x="5931" y="12091"/>
                  <a:pt x="5994" y="12091"/>
                </a:cubicBezTo>
                <a:cubicBezTo>
                  <a:pt x="6057" y="12091"/>
                  <a:pt x="6112" y="12075"/>
                  <a:pt x="6144" y="12044"/>
                </a:cubicBezTo>
                <a:lnTo>
                  <a:pt x="11783" y="8484"/>
                </a:lnTo>
                <a:cubicBezTo>
                  <a:pt x="11909" y="8421"/>
                  <a:pt x="11941" y="8326"/>
                  <a:pt x="11941" y="8169"/>
                </a:cubicBezTo>
                <a:cubicBezTo>
                  <a:pt x="11941" y="8043"/>
                  <a:pt x="11846" y="7948"/>
                  <a:pt x="11783" y="7854"/>
                </a:cubicBezTo>
                <a:lnTo>
                  <a:pt x="10555" y="7097"/>
                </a:lnTo>
                <a:lnTo>
                  <a:pt x="11783" y="6373"/>
                </a:lnTo>
                <a:cubicBezTo>
                  <a:pt x="11909" y="6278"/>
                  <a:pt x="11941" y="6152"/>
                  <a:pt x="11941" y="6058"/>
                </a:cubicBezTo>
                <a:cubicBezTo>
                  <a:pt x="11941" y="5932"/>
                  <a:pt x="11846" y="5806"/>
                  <a:pt x="11783" y="5743"/>
                </a:cubicBezTo>
                <a:lnTo>
                  <a:pt x="10555" y="4987"/>
                </a:lnTo>
                <a:lnTo>
                  <a:pt x="11783" y="4230"/>
                </a:lnTo>
                <a:cubicBezTo>
                  <a:pt x="11909" y="4136"/>
                  <a:pt x="11941" y="4073"/>
                  <a:pt x="11941" y="3915"/>
                </a:cubicBezTo>
                <a:cubicBezTo>
                  <a:pt x="11941" y="3758"/>
                  <a:pt x="11846" y="3695"/>
                  <a:pt x="11783" y="3600"/>
                </a:cubicBezTo>
                <a:lnTo>
                  <a:pt x="6144" y="72"/>
                </a:lnTo>
                <a:cubicBezTo>
                  <a:pt x="6081" y="25"/>
                  <a:pt x="6018" y="1"/>
                  <a:pt x="595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482;p41">
            <a:extLst>
              <a:ext uri="{FF2B5EF4-FFF2-40B4-BE49-F238E27FC236}">
                <a16:creationId xmlns:a16="http://schemas.microsoft.com/office/drawing/2014/main" id="{FB792353-FCB1-19E2-DF1A-DA101B95A4DB}"/>
              </a:ext>
            </a:extLst>
          </p:cNvPr>
          <p:cNvSpPr txBox="1"/>
          <p:nvPr/>
        </p:nvSpPr>
        <p:spPr>
          <a:xfrm>
            <a:off x="3929583" y="4007682"/>
            <a:ext cx="2423100" cy="12995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</a:rPr>
              <a:t>Interior del local comercial (ciber) </a:t>
            </a:r>
            <a:endParaRPr lang="es-ES"/>
          </a:p>
          <a:p>
            <a:pPr marL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4999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cxnSp>
        <p:nvCxnSpPr>
          <p:cNvPr id="22" name="Google Shape;486;p41">
            <a:extLst>
              <a:ext uri="{FF2B5EF4-FFF2-40B4-BE49-F238E27FC236}">
                <a16:creationId xmlns:a16="http://schemas.microsoft.com/office/drawing/2014/main" id="{2B09B0D1-A509-A6A9-A024-94374B67D561}"/>
              </a:ext>
            </a:extLst>
          </p:cNvPr>
          <p:cNvCxnSpPr>
            <a:cxnSpLocks/>
          </p:cNvCxnSpPr>
          <p:nvPr/>
        </p:nvCxnSpPr>
        <p:spPr>
          <a:xfrm flipH="1" flipV="1">
            <a:off x="5497800" y="1091634"/>
            <a:ext cx="2853432" cy="15278"/>
          </a:xfrm>
          <a:prstGeom prst="straightConnector1">
            <a:avLst/>
          </a:prstGeom>
          <a:noFill/>
          <a:ln w="19050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5" name="Google Shape;483;p41">
            <a:extLst>
              <a:ext uri="{FF2B5EF4-FFF2-40B4-BE49-F238E27FC236}">
                <a16:creationId xmlns:a16="http://schemas.microsoft.com/office/drawing/2014/main" id="{B777BCE7-392B-BAA5-139D-9295850D973E}"/>
              </a:ext>
            </a:extLst>
          </p:cNvPr>
          <p:cNvCxnSpPr/>
          <p:nvPr/>
        </p:nvCxnSpPr>
        <p:spPr>
          <a:xfrm>
            <a:off x="1871268" y="1866214"/>
            <a:ext cx="2564569" cy="14287"/>
          </a:xfrm>
          <a:prstGeom prst="straightConnector1">
            <a:avLst/>
          </a:prstGeom>
          <a:noFill/>
          <a:ln w="19050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1" name="Google Shape;482;p41">
            <a:extLst>
              <a:ext uri="{FF2B5EF4-FFF2-40B4-BE49-F238E27FC236}">
                <a16:creationId xmlns:a16="http://schemas.microsoft.com/office/drawing/2014/main" id="{2E2C68F8-5040-278B-58DB-82AFA1B7CF7D}"/>
              </a:ext>
            </a:extLst>
          </p:cNvPr>
          <p:cNvSpPr txBox="1"/>
          <p:nvPr/>
        </p:nvSpPr>
        <p:spPr>
          <a:xfrm>
            <a:off x="1766806" y="1205737"/>
            <a:ext cx="1623000" cy="6624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Recámaras al frente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Light"/>
              <a:ea typeface="Raleway Light"/>
              <a:cs typeface="Raleway Light"/>
              <a:sym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sp>
        <p:nvSpPr>
          <p:cNvPr id="25" name="Google Shape;482;p41">
            <a:extLst>
              <a:ext uri="{FF2B5EF4-FFF2-40B4-BE49-F238E27FC236}">
                <a16:creationId xmlns:a16="http://schemas.microsoft.com/office/drawing/2014/main" id="{4ADAA2A2-148B-519B-2E9A-45633E0576DD}"/>
              </a:ext>
            </a:extLst>
          </p:cNvPr>
          <p:cNvSpPr txBox="1"/>
          <p:nvPr/>
        </p:nvSpPr>
        <p:spPr>
          <a:xfrm>
            <a:off x="1769214" y="1617892"/>
            <a:ext cx="2030193" cy="6624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Núcleo distribuidor de escaleras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Light"/>
              <a:ea typeface="Raleway Light"/>
              <a:cs typeface="Raleway Light"/>
              <a:sym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sp>
        <p:nvSpPr>
          <p:cNvPr id="26" name="Google Shape;482;p41">
            <a:extLst>
              <a:ext uri="{FF2B5EF4-FFF2-40B4-BE49-F238E27FC236}">
                <a16:creationId xmlns:a16="http://schemas.microsoft.com/office/drawing/2014/main" id="{B07984A1-2ABC-9E90-C31C-1C1A9D88B4BD}"/>
              </a:ext>
            </a:extLst>
          </p:cNvPr>
          <p:cNvSpPr txBox="1"/>
          <p:nvPr/>
        </p:nvSpPr>
        <p:spPr>
          <a:xfrm>
            <a:off x="1769765" y="834787"/>
            <a:ext cx="1623000" cy="6624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Patio de Lavado en azotea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Light"/>
              <a:ea typeface="Raleway Light"/>
              <a:cs typeface="Raleway Light"/>
              <a:sym typeface="Raleway Light"/>
            </a:endParaRPr>
          </a:p>
          <a:p>
            <a:pPr>
              <a:lnSpc>
                <a:spcPct val="115000"/>
              </a:lnSpc>
            </a:pP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sp>
        <p:nvSpPr>
          <p:cNvPr id="29" name="Google Shape;482;p41">
            <a:extLst>
              <a:ext uri="{FF2B5EF4-FFF2-40B4-BE49-F238E27FC236}">
                <a16:creationId xmlns:a16="http://schemas.microsoft.com/office/drawing/2014/main" id="{D836673A-9362-B6E6-DD13-20BD15B23C49}"/>
              </a:ext>
            </a:extLst>
          </p:cNvPr>
          <p:cNvSpPr txBox="1"/>
          <p:nvPr/>
        </p:nvSpPr>
        <p:spPr>
          <a:xfrm>
            <a:off x="6256213" y="2464337"/>
            <a:ext cx="2613600" cy="343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Entrada al ciber en la parte frontal</a:t>
            </a:r>
          </a:p>
        </p:txBody>
      </p:sp>
      <p:cxnSp>
        <p:nvCxnSpPr>
          <p:cNvPr id="30" name="Google Shape;488;p41">
            <a:extLst>
              <a:ext uri="{FF2B5EF4-FFF2-40B4-BE49-F238E27FC236}">
                <a16:creationId xmlns:a16="http://schemas.microsoft.com/office/drawing/2014/main" id="{CD184C94-4CB4-B598-24EB-4CC75DB0C17D}"/>
              </a:ext>
            </a:extLst>
          </p:cNvPr>
          <p:cNvCxnSpPr>
            <a:cxnSpLocks/>
          </p:cNvCxnSpPr>
          <p:nvPr/>
        </p:nvCxnSpPr>
        <p:spPr>
          <a:xfrm flipH="1" flipV="1">
            <a:off x="5352227" y="2733117"/>
            <a:ext cx="2738494" cy="9599"/>
          </a:xfrm>
          <a:prstGeom prst="straightConnector1">
            <a:avLst/>
          </a:prstGeom>
          <a:noFill/>
          <a:ln w="19050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1" name="Google Shape;482;p41">
            <a:extLst>
              <a:ext uri="{FF2B5EF4-FFF2-40B4-BE49-F238E27FC236}">
                <a16:creationId xmlns:a16="http://schemas.microsoft.com/office/drawing/2014/main" id="{6D94D089-C59E-ADB9-7479-84D131B7B1A4}"/>
              </a:ext>
            </a:extLst>
          </p:cNvPr>
          <p:cNvSpPr txBox="1"/>
          <p:nvPr/>
        </p:nvSpPr>
        <p:spPr>
          <a:xfrm>
            <a:off x="6576882" y="623959"/>
            <a:ext cx="1623000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</a:rPr>
              <a:t>Bóveda catalana y viga de acero aparente</a:t>
            </a:r>
          </a:p>
        </p:txBody>
      </p:sp>
      <p:sp>
        <p:nvSpPr>
          <p:cNvPr id="8" name="Google Shape;172;p20">
            <a:extLst>
              <a:ext uri="{FF2B5EF4-FFF2-40B4-BE49-F238E27FC236}">
                <a16:creationId xmlns:a16="http://schemas.microsoft.com/office/drawing/2014/main" id="{3454F354-D5D6-C45F-4220-15D2EAAC0A0A}"/>
              </a:ext>
            </a:extLst>
          </p:cNvPr>
          <p:cNvSpPr txBox="1"/>
          <p:nvPr/>
        </p:nvSpPr>
        <p:spPr>
          <a:xfrm>
            <a:off x="4898118" y="4877969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cxnSp>
        <p:nvCxnSpPr>
          <p:cNvPr id="28" name="Google Shape;488;p41">
            <a:extLst>
              <a:ext uri="{FF2B5EF4-FFF2-40B4-BE49-F238E27FC236}">
                <a16:creationId xmlns:a16="http://schemas.microsoft.com/office/drawing/2014/main" id="{E6C09C0C-DE67-6C7C-9A9B-6156FA38E63E}"/>
              </a:ext>
            </a:extLst>
          </p:cNvPr>
          <p:cNvCxnSpPr>
            <a:cxnSpLocks/>
          </p:cNvCxnSpPr>
          <p:nvPr/>
        </p:nvCxnSpPr>
        <p:spPr>
          <a:xfrm flipH="1">
            <a:off x="3635246" y="4287738"/>
            <a:ext cx="2152708" cy="4687"/>
          </a:xfrm>
          <a:prstGeom prst="straightConnector1">
            <a:avLst/>
          </a:prstGeom>
          <a:noFill/>
          <a:ln w="19050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20" name="Google Shape;483;p41">
            <a:extLst>
              <a:ext uri="{FF2B5EF4-FFF2-40B4-BE49-F238E27FC236}">
                <a16:creationId xmlns:a16="http://schemas.microsoft.com/office/drawing/2014/main" id="{2B2A98A8-E60B-CE5C-4CCC-0367CED7F9CB}"/>
              </a:ext>
            </a:extLst>
          </p:cNvPr>
          <p:cNvCxnSpPr>
            <a:cxnSpLocks/>
          </p:cNvCxnSpPr>
          <p:nvPr/>
        </p:nvCxnSpPr>
        <p:spPr>
          <a:xfrm>
            <a:off x="1897687" y="1531985"/>
            <a:ext cx="3248053" cy="1264"/>
          </a:xfrm>
          <a:prstGeom prst="straightConnector1">
            <a:avLst/>
          </a:prstGeom>
          <a:noFill/>
          <a:ln w="19050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17" name="Google Shape;483;p41">
            <a:extLst>
              <a:ext uri="{FF2B5EF4-FFF2-40B4-BE49-F238E27FC236}">
                <a16:creationId xmlns:a16="http://schemas.microsoft.com/office/drawing/2014/main" id="{36DFB20F-CBDA-8671-5FB2-36106B072FEF}"/>
              </a:ext>
            </a:extLst>
          </p:cNvPr>
          <p:cNvCxnSpPr>
            <a:cxnSpLocks/>
          </p:cNvCxnSpPr>
          <p:nvPr/>
        </p:nvCxnSpPr>
        <p:spPr>
          <a:xfrm>
            <a:off x="1869112" y="1127648"/>
            <a:ext cx="2743705" cy="8884"/>
          </a:xfrm>
          <a:prstGeom prst="straightConnector1">
            <a:avLst/>
          </a:prstGeom>
          <a:noFill/>
          <a:ln w="19050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27" name="Google Shape;482;p41">
            <a:extLst>
              <a:ext uri="{FF2B5EF4-FFF2-40B4-BE49-F238E27FC236}">
                <a16:creationId xmlns:a16="http://schemas.microsoft.com/office/drawing/2014/main" id="{EF188319-D822-E19C-C480-CB2533B902CE}"/>
              </a:ext>
            </a:extLst>
          </p:cNvPr>
          <p:cNvSpPr txBox="1"/>
          <p:nvPr/>
        </p:nvSpPr>
        <p:spPr>
          <a:xfrm>
            <a:off x="71959" y="2835389"/>
            <a:ext cx="1623000" cy="503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Bóveda Catalana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latin typeface="Raleway Light"/>
              <a:ea typeface="Raleway Light"/>
              <a:cs typeface="Raleway Light"/>
              <a:sym typeface="Raleway Light"/>
            </a:endParaRPr>
          </a:p>
        </p:txBody>
      </p:sp>
      <p:cxnSp>
        <p:nvCxnSpPr>
          <p:cNvPr id="18" name="Google Shape;483;p41">
            <a:extLst>
              <a:ext uri="{FF2B5EF4-FFF2-40B4-BE49-F238E27FC236}">
                <a16:creationId xmlns:a16="http://schemas.microsoft.com/office/drawing/2014/main" id="{3015380E-3B1C-91FA-3BCE-6C962A7A2736}"/>
              </a:ext>
            </a:extLst>
          </p:cNvPr>
          <p:cNvCxnSpPr>
            <a:cxnSpLocks/>
          </p:cNvCxnSpPr>
          <p:nvPr/>
        </p:nvCxnSpPr>
        <p:spPr>
          <a:xfrm>
            <a:off x="162706" y="3118372"/>
            <a:ext cx="2076480" cy="22695"/>
          </a:xfrm>
          <a:prstGeom prst="straightConnector1">
            <a:avLst/>
          </a:prstGeom>
          <a:noFill/>
          <a:ln w="28575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3" name="CuadroTexto 32">
            <a:extLst>
              <a:ext uri="{FF2B5EF4-FFF2-40B4-BE49-F238E27FC236}">
                <a16:creationId xmlns:a16="http://schemas.microsoft.com/office/drawing/2014/main" id="{DB72075C-F9E1-55F1-BCD3-01EF47ECE9F1}"/>
              </a:ext>
            </a:extLst>
          </p:cNvPr>
          <p:cNvSpPr txBox="1"/>
          <p:nvPr/>
        </p:nvSpPr>
        <p:spPr>
          <a:xfrm>
            <a:off x="71438" y="3446145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900">
                <a:latin typeface="Raleway Light"/>
              </a:rPr>
              <a:t>Viga de acero</a:t>
            </a:r>
          </a:p>
        </p:txBody>
      </p:sp>
      <p:sp>
        <p:nvSpPr>
          <p:cNvPr id="36" name="Google Shape;482;p41">
            <a:extLst>
              <a:ext uri="{FF2B5EF4-FFF2-40B4-BE49-F238E27FC236}">
                <a16:creationId xmlns:a16="http://schemas.microsoft.com/office/drawing/2014/main" id="{A9FF7F3D-AB3E-D4AA-0042-2A1A9CC341A8}"/>
              </a:ext>
            </a:extLst>
          </p:cNvPr>
          <p:cNvSpPr txBox="1"/>
          <p:nvPr/>
        </p:nvSpPr>
        <p:spPr>
          <a:xfrm>
            <a:off x="6373872" y="1396229"/>
            <a:ext cx="2406432" cy="8217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Muros a base de ladrillo de barro recocido, enjarrados, con una aplicación </a:t>
            </a:r>
            <a:endParaRPr lang="es-ES">
              <a:ea typeface="Raleway Light"/>
            </a:endParaRPr>
          </a:p>
          <a:p>
            <a:pPr>
              <a:lnSpc>
                <a:spcPct val="114999"/>
              </a:lnSpc>
            </a:pPr>
            <a:r>
              <a:rPr lang="es" sz="900">
                <a:latin typeface="Raleway Light"/>
                <a:ea typeface="Raleway Light"/>
                <a:cs typeface="Raleway Light"/>
              </a:rPr>
              <a:t>de </a:t>
            </a:r>
            <a:r>
              <a:rPr lang="es" sz="900">
                <a:latin typeface="Raleway Light"/>
              </a:rPr>
              <a:t>Pintura color Verde en Planta baja y sin pintura en planta alta. </a:t>
            </a:r>
            <a:endParaRPr lang="es" sz="900">
              <a:latin typeface="Raleway Light"/>
              <a:ea typeface="Raleway Light"/>
              <a:cs typeface="Raleway Light"/>
            </a:endParaRPr>
          </a:p>
        </p:txBody>
      </p:sp>
      <p:cxnSp>
        <p:nvCxnSpPr>
          <p:cNvPr id="37" name="Google Shape;486;p41">
            <a:extLst>
              <a:ext uri="{FF2B5EF4-FFF2-40B4-BE49-F238E27FC236}">
                <a16:creationId xmlns:a16="http://schemas.microsoft.com/office/drawing/2014/main" id="{1F452EDB-45A8-873E-B71F-0CD35F7B6F86}"/>
              </a:ext>
            </a:extLst>
          </p:cNvPr>
          <p:cNvCxnSpPr>
            <a:cxnSpLocks/>
          </p:cNvCxnSpPr>
          <p:nvPr/>
        </p:nvCxnSpPr>
        <p:spPr>
          <a:xfrm flipH="1" flipV="1">
            <a:off x="5840699" y="2171769"/>
            <a:ext cx="2853432" cy="15278"/>
          </a:xfrm>
          <a:prstGeom prst="straightConnector1">
            <a:avLst/>
          </a:prstGeom>
          <a:noFill/>
          <a:ln w="19050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cxnSp>
        <p:nvCxnSpPr>
          <p:cNvPr id="38" name="Google Shape;483;p41">
            <a:extLst>
              <a:ext uri="{FF2B5EF4-FFF2-40B4-BE49-F238E27FC236}">
                <a16:creationId xmlns:a16="http://schemas.microsoft.com/office/drawing/2014/main" id="{130E57A7-7A82-FAE4-3B20-77DBCCB95827}"/>
              </a:ext>
            </a:extLst>
          </p:cNvPr>
          <p:cNvCxnSpPr>
            <a:cxnSpLocks/>
          </p:cNvCxnSpPr>
          <p:nvPr/>
        </p:nvCxnSpPr>
        <p:spPr>
          <a:xfrm>
            <a:off x="170327" y="3678441"/>
            <a:ext cx="2903725" cy="8884"/>
          </a:xfrm>
          <a:prstGeom prst="straightConnector1">
            <a:avLst/>
          </a:prstGeom>
          <a:noFill/>
          <a:ln w="19050" cap="flat" cmpd="sng">
            <a:solidFill>
              <a:srgbClr val="37473A"/>
            </a:solidFill>
            <a:prstDash val="dot"/>
            <a:round/>
            <a:headEnd type="none" w="med" len="med"/>
            <a:tailEnd type="oval" w="med" len="med"/>
          </a:ln>
        </p:spPr>
      </p:cxnSp>
      <p:sp>
        <p:nvSpPr>
          <p:cNvPr id="34" name="Google Shape;250;p26">
            <a:extLst>
              <a:ext uri="{FF2B5EF4-FFF2-40B4-BE49-F238E27FC236}">
                <a16:creationId xmlns:a16="http://schemas.microsoft.com/office/drawing/2014/main" id="{EA01F97E-D046-B9A7-5435-BE83C0D7F933}"/>
              </a:ext>
            </a:extLst>
          </p:cNvPr>
          <p:cNvSpPr txBox="1"/>
          <p:nvPr/>
        </p:nvSpPr>
        <p:spPr>
          <a:xfrm>
            <a:off x="549888" y="289383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DIAGNÓSTICO VIVIENDAS</a:t>
            </a:r>
          </a:p>
          <a:p>
            <a:pPr>
              <a:lnSpc>
                <a:spcPct val="150000"/>
              </a:lnSpc>
            </a:pPr>
            <a:r>
              <a:rPr lang="es-MX" sz="900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VISITA FAMILIA </a:t>
            </a:r>
            <a:r>
              <a:rPr lang="es-MX" sz="900" b="1">
                <a:solidFill>
                  <a:schemeClr val="dk1"/>
                </a:solidFill>
                <a:latin typeface="Raleway ExtraLight"/>
                <a:ea typeface="Raleway ExtraLight"/>
                <a:cs typeface="Raleway ExtraLight"/>
                <a:sym typeface="Raleway ExtraLight"/>
              </a:rPr>
              <a:t>CRUZ RODRÍGUEZ</a:t>
            </a:r>
            <a:endParaRPr lang="es-MX" sz="900" b="1">
              <a:solidFill>
                <a:schemeClr val="dk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</p:spTree>
    <p:extLst>
      <p:ext uri="{BB962C8B-B14F-4D97-AF65-F5344CB8AC3E}">
        <p14:creationId xmlns:p14="http://schemas.microsoft.com/office/powerpoint/2010/main" val="24531335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4">
            <a:extLst>
              <a:ext uri="{FF2B5EF4-FFF2-40B4-BE49-F238E27FC236}">
                <a16:creationId xmlns:a16="http://schemas.microsoft.com/office/drawing/2014/main" id="{DCB34F82-C85E-42BC-3DBD-F8C130D28F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21" t="416" r="208" b="-555"/>
          <a:stretch/>
        </p:blipFill>
        <p:spPr>
          <a:xfrm>
            <a:off x="1" y="-359"/>
            <a:ext cx="4569610" cy="5200667"/>
          </a:xfrm>
          <a:prstGeom prst="rect">
            <a:avLst/>
          </a:prstGeom>
        </p:spPr>
      </p:pic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BB8C9B3-AB2C-4819-8F38-E165B902655A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es-MX">
                <a:latin typeface="Raleway"/>
              </a:rPr>
              <a:t>RESULTADOS DEL TRABAJO</a:t>
            </a:r>
          </a:p>
          <a:p>
            <a:pPr marL="114300" indent="0" algn="ctr">
              <a:buNone/>
            </a:pPr>
            <a:r>
              <a:rPr lang="es-MX" sz="1200">
                <a:latin typeface="Raleway"/>
              </a:rPr>
              <a:t>EQUIPO DE ARQUITECTOS</a:t>
            </a:r>
            <a:endParaRPr lang="es-MX" sz="1200">
              <a:latin typeface="Raleway" pitchFamily="2" charset="0"/>
            </a:endParaRPr>
          </a:p>
          <a:p>
            <a:pPr marL="114300" indent="0" algn="ctr">
              <a:buNone/>
            </a:pPr>
            <a:endParaRPr lang="es-MX" sz="2400" b="1">
              <a:latin typeface="Raleway" pitchFamily="2" charset="0"/>
            </a:endParaRPr>
          </a:p>
          <a:p>
            <a:pPr marL="114300" indent="0" algn="ctr">
              <a:buNone/>
            </a:pPr>
            <a:r>
              <a:rPr lang="es-MX" sz="1050" b="1">
                <a:latin typeface="Raleway"/>
              </a:rPr>
              <a:t>OBJETIVOS PARTICULARES</a:t>
            </a:r>
          </a:p>
          <a:p>
            <a:pPr marL="114300" indent="0" algn="ctr">
              <a:buNone/>
            </a:pPr>
            <a:endParaRPr lang="es-MX" sz="1050" b="1">
              <a:latin typeface="Raleway"/>
            </a:endParaRPr>
          </a:p>
          <a:p>
            <a:pPr marL="114300" indent="0" algn="ctr">
              <a:buNone/>
            </a:pPr>
            <a:r>
              <a:rPr lang="es-MX" sz="1050">
                <a:latin typeface="Raleway"/>
              </a:rPr>
              <a:t>Trazar un </a:t>
            </a:r>
            <a:r>
              <a:rPr lang="es-MX" sz="1050" b="1">
                <a:latin typeface="Raleway"/>
              </a:rPr>
              <a:t>plano de lotificación </a:t>
            </a:r>
            <a:r>
              <a:rPr lang="es-MX" sz="1050">
                <a:latin typeface="Raleway"/>
              </a:rPr>
              <a:t>en colaboración con la asociación para delimitar los predios necesarios.</a:t>
            </a:r>
          </a:p>
          <a:p>
            <a:pPr marL="114300" indent="0" algn="ctr">
              <a:buNone/>
            </a:pPr>
            <a:endParaRPr lang="es-MX" sz="1050">
              <a:latin typeface="Raleway"/>
            </a:endParaRPr>
          </a:p>
          <a:p>
            <a:pPr marL="114300" indent="0" algn="ctr">
              <a:buNone/>
            </a:pPr>
            <a:r>
              <a:rPr lang="es-MX" sz="1050">
                <a:latin typeface="Raleway"/>
              </a:rPr>
              <a:t>Elaborar un </a:t>
            </a:r>
            <a:r>
              <a:rPr lang="es-MX" sz="1050" b="1">
                <a:latin typeface="Raleway"/>
              </a:rPr>
              <a:t>diagnóstico de los predios aledaños </a:t>
            </a:r>
            <a:r>
              <a:rPr lang="es-MX" sz="1050">
                <a:latin typeface="Raleway"/>
              </a:rPr>
              <a:t>al terreno para determinar cuáles estarán dentro del nuevo límite de centro poblacional, para tener un crecimiento regulado a través del ayuntamiento. </a:t>
            </a:r>
          </a:p>
          <a:p>
            <a:pPr marL="114300" indent="0" algn="ctr">
              <a:buNone/>
            </a:pPr>
            <a:endParaRPr lang="es-MX" sz="1050">
              <a:latin typeface="Raleway"/>
            </a:endParaRPr>
          </a:p>
        </p:txBody>
      </p:sp>
      <p:sp>
        <p:nvSpPr>
          <p:cNvPr id="2" name="Google Shape;172;p20">
            <a:extLst>
              <a:ext uri="{FF2B5EF4-FFF2-40B4-BE49-F238E27FC236}">
                <a16:creationId xmlns:a16="http://schemas.microsoft.com/office/drawing/2014/main" id="{AFDA3CE2-E775-F5FA-ACEC-75E0716D3EAA}"/>
              </a:ext>
            </a:extLst>
          </p:cNvPr>
          <p:cNvSpPr txBox="1"/>
          <p:nvPr/>
        </p:nvSpPr>
        <p:spPr>
          <a:xfrm>
            <a:off x="305938" y="4875242"/>
            <a:ext cx="3953762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Barrio. Verano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8872438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n 29" descr="Diagrama&#10;&#10;Descripción generada automáticamente">
            <a:extLst>
              <a:ext uri="{FF2B5EF4-FFF2-40B4-BE49-F238E27FC236}">
                <a16:creationId xmlns:a16="http://schemas.microsoft.com/office/drawing/2014/main" id="{06CD2654-7989-F83D-D412-9E43434AFA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708031" y="-1305560"/>
            <a:ext cx="5143500" cy="7745828"/>
          </a:xfrm>
          <a:prstGeom prst="rect">
            <a:avLst/>
          </a:prstGeom>
        </p:spPr>
      </p:pic>
      <p:grpSp>
        <p:nvGrpSpPr>
          <p:cNvPr id="20" name="Grupo 19">
            <a:extLst>
              <a:ext uri="{FF2B5EF4-FFF2-40B4-BE49-F238E27FC236}">
                <a16:creationId xmlns:a16="http://schemas.microsoft.com/office/drawing/2014/main" id="{C8217DFD-5DDD-435F-C3E7-ACD7B4931D7E}"/>
              </a:ext>
            </a:extLst>
          </p:cNvPr>
          <p:cNvGrpSpPr/>
          <p:nvPr/>
        </p:nvGrpSpPr>
        <p:grpSpPr>
          <a:xfrm>
            <a:off x="-92666" y="-33321"/>
            <a:ext cx="1567769" cy="5205684"/>
            <a:chOff x="-22328" y="-42112"/>
            <a:chExt cx="1479846" cy="5188098"/>
          </a:xfrm>
        </p:grpSpPr>
        <p:pic>
          <p:nvPicPr>
            <p:cNvPr id="4" name="Imagen 3" descr="Diagrama&#10;&#10;Descripción generada automáticamente">
              <a:extLst>
                <a:ext uri="{FF2B5EF4-FFF2-40B4-BE49-F238E27FC236}">
                  <a16:creationId xmlns:a16="http://schemas.microsoft.com/office/drawing/2014/main" id="{A18ED88C-C427-F0BD-5D0C-1CC117382D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-130" t="76598" r="68718" b="105"/>
            <a:stretch/>
          </p:blipFill>
          <p:spPr>
            <a:xfrm rot="5400000">
              <a:off x="-78428" y="40366"/>
              <a:ext cx="1618423" cy="1453468"/>
            </a:xfrm>
            <a:prstGeom prst="rect">
              <a:avLst/>
            </a:prstGeom>
          </p:spPr>
        </p:pic>
        <p:pic>
          <p:nvPicPr>
            <p:cNvPr id="9" name="Imagen 8" descr="Diagrama&#10;&#10;Descripción generada automáticamente">
              <a:extLst>
                <a:ext uri="{FF2B5EF4-FFF2-40B4-BE49-F238E27FC236}">
                  <a16:creationId xmlns:a16="http://schemas.microsoft.com/office/drawing/2014/main" id="{2855B07E-2A91-7EF9-CC6E-250A451A9D2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-130" t="76598" r="68718" b="105"/>
            <a:stretch/>
          </p:blipFill>
          <p:spPr>
            <a:xfrm rot="5400000">
              <a:off x="-104806" y="1596604"/>
              <a:ext cx="1618423" cy="1453468"/>
            </a:xfrm>
            <a:prstGeom prst="rect">
              <a:avLst/>
            </a:prstGeom>
          </p:spPr>
        </p:pic>
        <p:pic>
          <p:nvPicPr>
            <p:cNvPr id="19" name="Imagen 18" descr="Diagrama&#10;&#10;Descripción generada automáticamente">
              <a:extLst>
                <a:ext uri="{FF2B5EF4-FFF2-40B4-BE49-F238E27FC236}">
                  <a16:creationId xmlns:a16="http://schemas.microsoft.com/office/drawing/2014/main" id="{AC451363-6C44-143B-A314-271A2191DD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-130" t="76598" r="68718" b="105"/>
            <a:stretch/>
          </p:blipFill>
          <p:spPr>
            <a:xfrm rot="5400000">
              <a:off x="-311426" y="3403422"/>
              <a:ext cx="2040453" cy="1444676"/>
            </a:xfrm>
            <a:prstGeom prst="rect">
              <a:avLst/>
            </a:prstGeom>
          </p:spPr>
        </p:pic>
      </p:grpSp>
      <p:sp>
        <p:nvSpPr>
          <p:cNvPr id="10" name="Google Shape;332;p33">
            <a:extLst>
              <a:ext uri="{FF2B5EF4-FFF2-40B4-BE49-F238E27FC236}">
                <a16:creationId xmlns:a16="http://schemas.microsoft.com/office/drawing/2014/main" id="{C59B6EB9-A0F7-4B1D-9BFC-2002F391685D}"/>
              </a:ext>
            </a:extLst>
          </p:cNvPr>
          <p:cNvSpPr txBox="1"/>
          <p:nvPr/>
        </p:nvSpPr>
        <p:spPr>
          <a:xfrm>
            <a:off x="557366" y="296610"/>
            <a:ext cx="1732745" cy="346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50">
                <a:latin typeface="Raleway Medium"/>
                <a:ea typeface="Raleway Medium"/>
                <a:cs typeface="Raleway Medium"/>
                <a:sym typeface="Raleway Medium"/>
              </a:rPr>
              <a:t>PLANO LOTIFICACIÓN</a:t>
            </a:r>
            <a:endParaRPr lang="es-ES" sz="1050">
              <a:latin typeface="Raleway Medium"/>
              <a:ea typeface="Raleway Medium"/>
              <a:cs typeface="Raleway Medium"/>
            </a:endParaRPr>
          </a:p>
        </p:txBody>
      </p:sp>
      <p:sp>
        <p:nvSpPr>
          <p:cNvPr id="33" name="Google Shape;169;p20">
            <a:extLst>
              <a:ext uri="{FF2B5EF4-FFF2-40B4-BE49-F238E27FC236}">
                <a16:creationId xmlns:a16="http://schemas.microsoft.com/office/drawing/2014/main" id="{7E6B48AD-8616-8FFB-C3E3-DCBEC610D069}"/>
              </a:ext>
            </a:extLst>
          </p:cNvPr>
          <p:cNvSpPr/>
          <p:nvPr/>
        </p:nvSpPr>
        <p:spPr>
          <a:xfrm>
            <a:off x="0" y="201278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4" name="Gráfico 33" descr="Plano con relleno sólido">
            <a:extLst>
              <a:ext uri="{FF2B5EF4-FFF2-40B4-BE49-F238E27FC236}">
                <a16:creationId xmlns:a16="http://schemas.microsoft.com/office/drawing/2014/main" id="{4BAD7B76-57B4-5FB5-287F-492E125A25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1328" y="241209"/>
            <a:ext cx="430956" cy="430956"/>
          </a:xfrm>
          <a:prstGeom prst="rect">
            <a:avLst/>
          </a:prstGeom>
        </p:spPr>
      </p:pic>
      <p:sp>
        <p:nvSpPr>
          <p:cNvPr id="35" name="Google Shape;172;p20">
            <a:extLst>
              <a:ext uri="{FF2B5EF4-FFF2-40B4-BE49-F238E27FC236}">
                <a16:creationId xmlns:a16="http://schemas.microsoft.com/office/drawing/2014/main" id="{A64B2ED4-4316-A256-43FA-4DF9F4F0176C}"/>
              </a:ext>
            </a:extLst>
          </p:cNvPr>
          <p:cNvSpPr txBox="1"/>
          <p:nvPr/>
        </p:nvSpPr>
        <p:spPr>
          <a:xfrm>
            <a:off x="4428938" y="4774312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pic>
        <p:nvPicPr>
          <p:cNvPr id="22" name="Imagen 21" descr="Diagrama&#10;&#10;Descripción generada automáticamente">
            <a:extLst>
              <a:ext uri="{FF2B5EF4-FFF2-40B4-BE49-F238E27FC236}">
                <a16:creationId xmlns:a16="http://schemas.microsoft.com/office/drawing/2014/main" id="{475D9CF1-5369-B68A-C5BB-37F9D5594AB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30" t="76598" r="68718" b="105"/>
          <a:stretch/>
        </p:blipFill>
        <p:spPr>
          <a:xfrm rot="5400000">
            <a:off x="1474386" y="4623218"/>
            <a:ext cx="533664" cy="511125"/>
          </a:xfrm>
          <a:prstGeom prst="rect">
            <a:avLst/>
          </a:prstGeom>
        </p:spPr>
      </p:pic>
      <p:graphicFrame>
        <p:nvGraphicFramePr>
          <p:cNvPr id="8" name="Tabla 8">
            <a:extLst>
              <a:ext uri="{FF2B5EF4-FFF2-40B4-BE49-F238E27FC236}">
                <a16:creationId xmlns:a16="http://schemas.microsoft.com/office/drawing/2014/main" id="{0DC35D6F-B28F-4E3D-8D8A-9D566B02BF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373609"/>
              </p:ext>
            </p:extLst>
          </p:nvPr>
        </p:nvGraphicFramePr>
        <p:xfrm>
          <a:off x="126058" y="3238909"/>
          <a:ext cx="2474631" cy="1277612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083849">
                  <a:extLst>
                    <a:ext uri="{9D8B030D-6E8A-4147-A177-3AD203B41FA5}">
                      <a16:colId xmlns:a16="http://schemas.microsoft.com/office/drawing/2014/main" val="634390253"/>
                    </a:ext>
                  </a:extLst>
                </a:gridCol>
                <a:gridCol w="911202">
                  <a:extLst>
                    <a:ext uri="{9D8B030D-6E8A-4147-A177-3AD203B41FA5}">
                      <a16:colId xmlns:a16="http://schemas.microsoft.com/office/drawing/2014/main" val="3401951825"/>
                    </a:ext>
                  </a:extLst>
                </a:gridCol>
                <a:gridCol w="479580">
                  <a:extLst>
                    <a:ext uri="{9D8B030D-6E8A-4147-A177-3AD203B41FA5}">
                      <a16:colId xmlns:a16="http://schemas.microsoft.com/office/drawing/2014/main" val="29461307"/>
                    </a:ext>
                  </a:extLst>
                </a:gridCol>
              </a:tblGrid>
              <a:tr h="204632">
                <a:tc>
                  <a:txBody>
                    <a:bodyPr/>
                    <a:lstStyle/>
                    <a:p>
                      <a:r>
                        <a:rPr lang="es-MX" sz="800">
                          <a:latin typeface="Raleway"/>
                        </a:rPr>
                        <a:t>USOS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MX" sz="800">
                          <a:latin typeface="Raleway"/>
                        </a:rPr>
                        <a:t>ÁREA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MX" sz="800">
                          <a:latin typeface="Raleway"/>
                        </a:rPr>
                        <a:t>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0960614"/>
                  </a:ext>
                </a:extLst>
              </a:tr>
              <a:tr h="236352"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Manzanas (111 lotes)</a:t>
                      </a:r>
                    </a:p>
                  </a:txBody>
                  <a:tcPr>
                    <a:solidFill>
                      <a:srgbClr val="C2C4B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 m</a:t>
                      </a:r>
                      <a:r>
                        <a:rPr lang="es-MX" sz="700" baseline="30000">
                          <a:latin typeface="Raleway"/>
                        </a:rPr>
                        <a:t>2</a:t>
                      </a:r>
                    </a:p>
                  </a:txBody>
                  <a:tcPr>
                    <a:solidFill>
                      <a:srgbClr val="C2C4B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56%</a:t>
                      </a:r>
                    </a:p>
                  </a:txBody>
                  <a:tcPr>
                    <a:solidFill>
                      <a:srgbClr val="C2C4B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4819845"/>
                  </a:ext>
                </a:extLst>
              </a:tr>
              <a:tr h="205499"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Calle principal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3812.32 m</a:t>
                      </a:r>
                      <a:r>
                        <a:rPr lang="es-MX" sz="700" baseline="30000">
                          <a:latin typeface="Raleway"/>
                        </a:rPr>
                        <a:t>2</a:t>
                      </a:r>
                      <a:endParaRPr lang="es-MX" sz="700">
                        <a:latin typeface="Ralew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12.1 %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0328483"/>
                  </a:ext>
                </a:extLst>
              </a:tr>
              <a:tr h="202512"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Calles secundarias</a:t>
                      </a:r>
                    </a:p>
                  </a:txBody>
                  <a:tcPr>
                    <a:solidFill>
                      <a:srgbClr val="C2C4B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4070.77 m</a:t>
                      </a:r>
                      <a:r>
                        <a:rPr lang="es-MX" sz="700" baseline="30000">
                          <a:latin typeface="Raleway"/>
                        </a:rPr>
                        <a:t>2</a:t>
                      </a:r>
                      <a:endParaRPr lang="es-MX" sz="700">
                        <a:latin typeface="Raleway"/>
                      </a:endParaRPr>
                    </a:p>
                  </a:txBody>
                  <a:tcPr>
                    <a:solidFill>
                      <a:srgbClr val="C2C4B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13 %</a:t>
                      </a:r>
                    </a:p>
                  </a:txBody>
                  <a:tcPr>
                    <a:solidFill>
                      <a:srgbClr val="C2C4B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9165941"/>
                  </a:ext>
                </a:extLst>
              </a:tr>
              <a:tr h="221458"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Áreas de cesión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m</a:t>
                      </a:r>
                      <a:r>
                        <a:rPr lang="es-MX" sz="700" baseline="30000">
                          <a:latin typeface="Raleway"/>
                        </a:rPr>
                        <a:t>2</a:t>
                      </a:r>
                      <a:endParaRPr lang="es-MX" sz="700">
                        <a:latin typeface="Ralew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19 %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1969187"/>
                  </a:ext>
                </a:extLst>
              </a:tr>
              <a:tr h="198431"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TOTAL</a:t>
                      </a:r>
                    </a:p>
                  </a:txBody>
                  <a:tcPr>
                    <a:solidFill>
                      <a:srgbClr val="999996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31,496.90 m</a:t>
                      </a:r>
                      <a:r>
                        <a:rPr lang="es-MX" sz="700" baseline="30000">
                          <a:latin typeface="Raleway"/>
                        </a:rPr>
                        <a:t>2</a:t>
                      </a:r>
                      <a:endParaRPr lang="es-MX" sz="700">
                        <a:latin typeface="Raleway"/>
                      </a:endParaRPr>
                    </a:p>
                  </a:txBody>
                  <a:tcPr>
                    <a:solidFill>
                      <a:srgbClr val="999996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MX" sz="700">
                          <a:latin typeface="Raleway"/>
                        </a:rPr>
                        <a:t>100%</a:t>
                      </a:r>
                    </a:p>
                  </a:txBody>
                  <a:tcPr>
                    <a:solidFill>
                      <a:srgbClr val="999996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2422304"/>
                  </a:ext>
                </a:extLst>
              </a:tr>
            </a:tbl>
          </a:graphicData>
        </a:graphic>
      </p:graphicFrame>
      <p:grpSp>
        <p:nvGrpSpPr>
          <p:cNvPr id="25" name="Grupo 24">
            <a:extLst>
              <a:ext uri="{FF2B5EF4-FFF2-40B4-BE49-F238E27FC236}">
                <a16:creationId xmlns:a16="http://schemas.microsoft.com/office/drawing/2014/main" id="{130F3D6E-56EF-784B-EEA4-247F7E4E61C8}"/>
              </a:ext>
            </a:extLst>
          </p:cNvPr>
          <p:cNvGrpSpPr/>
          <p:nvPr/>
        </p:nvGrpSpPr>
        <p:grpSpPr>
          <a:xfrm>
            <a:off x="1269" y="4668518"/>
            <a:ext cx="2516356" cy="467545"/>
            <a:chOff x="2230121" y="3588282"/>
            <a:chExt cx="2516356" cy="467545"/>
          </a:xfrm>
        </p:grpSpPr>
        <p:pic>
          <p:nvPicPr>
            <p:cNvPr id="26" name="Google Shape;110;p16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A35CED88-08E2-DDAD-4C6C-F6C37DEDE5BF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739" b="69649" l="10000" r="90000"/>
                      </a14:imgEffect>
                    </a14:imgLayer>
                  </a14:imgProps>
                </a:ext>
              </a:extLst>
            </a:blip>
            <a:srcRect b="22612"/>
            <a:stretch/>
          </p:blipFill>
          <p:spPr>
            <a:xfrm rot="5400000">
              <a:off x="2231280" y="3588970"/>
              <a:ext cx="445999" cy="444624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28" name="Grupo 27">
              <a:extLst>
                <a:ext uri="{FF2B5EF4-FFF2-40B4-BE49-F238E27FC236}">
                  <a16:creationId xmlns:a16="http://schemas.microsoft.com/office/drawing/2014/main" id="{5A713502-5B26-F09F-6189-4C715EE57206}"/>
                </a:ext>
              </a:extLst>
            </p:cNvPr>
            <p:cNvGrpSpPr/>
            <p:nvPr/>
          </p:nvGrpSpPr>
          <p:grpSpPr>
            <a:xfrm>
              <a:off x="2230121" y="3749848"/>
              <a:ext cx="2516356" cy="305979"/>
              <a:chOff x="2230121" y="3749848"/>
              <a:chExt cx="2516356" cy="305979"/>
            </a:xfrm>
          </p:grpSpPr>
          <p:grpSp>
            <p:nvGrpSpPr>
              <p:cNvPr id="29" name="Grupo 28">
                <a:extLst>
                  <a:ext uri="{FF2B5EF4-FFF2-40B4-BE49-F238E27FC236}">
                    <a16:creationId xmlns:a16="http://schemas.microsoft.com/office/drawing/2014/main" id="{7EA80B83-DC31-A06B-0180-FEEC1B2EC5E7}"/>
                  </a:ext>
                </a:extLst>
              </p:cNvPr>
              <p:cNvGrpSpPr/>
              <p:nvPr/>
            </p:nvGrpSpPr>
            <p:grpSpPr>
              <a:xfrm>
                <a:off x="2230121" y="3750358"/>
                <a:ext cx="2516356" cy="305469"/>
                <a:chOff x="2230121" y="3750358"/>
                <a:chExt cx="2516356" cy="305469"/>
              </a:xfrm>
            </p:grpSpPr>
            <p:cxnSp>
              <p:nvCxnSpPr>
                <p:cNvPr id="32" name="Conector recto 31">
                  <a:extLst>
                    <a:ext uri="{FF2B5EF4-FFF2-40B4-BE49-F238E27FC236}">
                      <a16:creationId xmlns:a16="http://schemas.microsoft.com/office/drawing/2014/main" id="{C5E082CA-6E2C-6AB7-B549-CC663A610D1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013730" y="3811283"/>
                  <a:ext cx="665073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onector recto 35">
                  <a:extLst>
                    <a:ext uri="{FF2B5EF4-FFF2-40B4-BE49-F238E27FC236}">
                      <a16:creationId xmlns:a16="http://schemas.microsoft.com/office/drawing/2014/main" id="{05CECF08-50D6-EEB8-AB46-102B4E1DE95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795852" y="3761190"/>
                  <a:ext cx="217878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Conector recto 36">
                  <a:extLst>
                    <a:ext uri="{FF2B5EF4-FFF2-40B4-BE49-F238E27FC236}">
                      <a16:creationId xmlns:a16="http://schemas.microsoft.com/office/drawing/2014/main" id="{916E5987-F38B-36EA-462A-383D28D0F48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678803" y="3761190"/>
                  <a:ext cx="845244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8" name="Google Shape;152;p18">
                  <a:extLst>
                    <a:ext uri="{FF2B5EF4-FFF2-40B4-BE49-F238E27FC236}">
                      <a16:creationId xmlns:a16="http://schemas.microsoft.com/office/drawing/2014/main" id="{62A983CE-C344-3062-B9F8-BB93E23094A2}"/>
                    </a:ext>
                  </a:extLst>
                </p:cNvPr>
                <p:cNvSpPr txBox="1"/>
                <p:nvPr/>
              </p:nvSpPr>
              <p:spPr>
                <a:xfrm>
                  <a:off x="2904791" y="3755775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500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39" name="Google Shape;152;p18">
                  <a:extLst>
                    <a:ext uri="{FF2B5EF4-FFF2-40B4-BE49-F238E27FC236}">
                      <a16:creationId xmlns:a16="http://schemas.microsoft.com/office/drawing/2014/main" id="{3DA00C3C-F4E2-8346-F54B-137FEA95D881}"/>
                    </a:ext>
                  </a:extLst>
                </p:cNvPr>
                <p:cNvSpPr txBox="1"/>
                <p:nvPr/>
              </p:nvSpPr>
              <p:spPr>
                <a:xfrm>
                  <a:off x="3679110" y="3753468"/>
                  <a:ext cx="1067367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1000m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0" name="Google Shape;152;p18">
                  <a:extLst>
                    <a:ext uri="{FF2B5EF4-FFF2-40B4-BE49-F238E27FC236}">
                      <a16:creationId xmlns:a16="http://schemas.microsoft.com/office/drawing/2014/main" id="{BE5C9376-3AA3-48E8-732B-12485428AB92}"/>
                    </a:ext>
                  </a:extLst>
                </p:cNvPr>
                <p:cNvSpPr txBox="1"/>
                <p:nvPr/>
              </p:nvSpPr>
              <p:spPr>
                <a:xfrm>
                  <a:off x="2230121" y="3750358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</p:grpSp>
          <p:sp>
            <p:nvSpPr>
              <p:cNvPr id="30" name="Google Shape;152;p18">
                <a:extLst>
                  <a:ext uri="{FF2B5EF4-FFF2-40B4-BE49-F238E27FC236}">
                    <a16:creationId xmlns:a16="http://schemas.microsoft.com/office/drawing/2014/main" id="{C586D35F-9136-C8F7-8EB7-B935DBD67EB8}"/>
                  </a:ext>
                </a:extLst>
              </p:cNvPr>
              <p:cNvSpPr txBox="1"/>
              <p:nvPr/>
            </p:nvSpPr>
            <p:spPr>
              <a:xfrm>
                <a:off x="2676744" y="3749848"/>
                <a:ext cx="201802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73751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:a16="http://schemas.microsoft.com/office/drawing/2014/main" id="{D6752FAD-9C6B-11FD-1578-3D3D27C46D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808" r="151"/>
          <a:stretch/>
        </p:blipFill>
        <p:spPr>
          <a:xfrm>
            <a:off x="3142" y="0"/>
            <a:ext cx="1598777" cy="514350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DA4E4E27-AC62-B130-05FC-C4B328E873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4" r="151"/>
          <a:stretch/>
        </p:blipFill>
        <p:spPr>
          <a:xfrm>
            <a:off x="1482025" y="0"/>
            <a:ext cx="7661975" cy="5143500"/>
          </a:xfrm>
          <a:prstGeom prst="rect">
            <a:avLst/>
          </a:prstGeom>
        </p:spPr>
      </p:pic>
      <p:sp>
        <p:nvSpPr>
          <p:cNvPr id="10" name="Google Shape;332;p33">
            <a:extLst>
              <a:ext uri="{FF2B5EF4-FFF2-40B4-BE49-F238E27FC236}">
                <a16:creationId xmlns:a16="http://schemas.microsoft.com/office/drawing/2014/main" id="{13C126DB-F941-2EEF-1140-EC72C3C33ED2}"/>
              </a:ext>
            </a:extLst>
          </p:cNvPr>
          <p:cNvSpPr txBox="1"/>
          <p:nvPr/>
        </p:nvSpPr>
        <p:spPr>
          <a:xfrm>
            <a:off x="557366" y="229370"/>
            <a:ext cx="1732745" cy="507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50">
                <a:latin typeface="Raleway Medium"/>
                <a:ea typeface="Raleway Medium"/>
                <a:cs typeface="Raleway Medium"/>
                <a:sym typeface="Raleway Medium"/>
              </a:rPr>
              <a:t>PLANO DE LÍMITE DE PREDIOS ALEDAÑOS</a:t>
            </a:r>
            <a:endParaRPr lang="es-ES" sz="1050">
              <a:latin typeface="Raleway Medium"/>
              <a:ea typeface="Raleway Medium"/>
              <a:cs typeface="Raleway Medium"/>
            </a:endParaRPr>
          </a:p>
        </p:txBody>
      </p:sp>
      <p:sp>
        <p:nvSpPr>
          <p:cNvPr id="11" name="Google Shape;169;p20">
            <a:extLst>
              <a:ext uri="{FF2B5EF4-FFF2-40B4-BE49-F238E27FC236}">
                <a16:creationId xmlns:a16="http://schemas.microsoft.com/office/drawing/2014/main" id="{6AC20751-4BAF-A12E-FA60-95BE2B79313A}"/>
              </a:ext>
            </a:extLst>
          </p:cNvPr>
          <p:cNvSpPr/>
          <p:nvPr/>
        </p:nvSpPr>
        <p:spPr>
          <a:xfrm>
            <a:off x="0" y="201278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2" name="Gráfico 11" descr="Plano con relleno sólido">
            <a:extLst>
              <a:ext uri="{FF2B5EF4-FFF2-40B4-BE49-F238E27FC236}">
                <a16:creationId xmlns:a16="http://schemas.microsoft.com/office/drawing/2014/main" id="{DB568DF9-D93E-065B-AB73-3D63E855AB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328" y="241209"/>
            <a:ext cx="430956" cy="430956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46BF3887-A108-CF4E-ACA5-18AF4CA75FD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811" t="7843" r="38758" b="4459"/>
          <a:stretch/>
        </p:blipFill>
        <p:spPr>
          <a:xfrm>
            <a:off x="163074" y="1206483"/>
            <a:ext cx="1831816" cy="1864854"/>
          </a:xfrm>
          <a:prstGeom prst="rect">
            <a:avLst/>
          </a:prstGeom>
        </p:spPr>
      </p:pic>
      <p:sp>
        <p:nvSpPr>
          <p:cNvPr id="15" name="Google Shape;172;p20">
            <a:extLst>
              <a:ext uri="{FF2B5EF4-FFF2-40B4-BE49-F238E27FC236}">
                <a16:creationId xmlns:a16="http://schemas.microsoft.com/office/drawing/2014/main" id="{AB12D4A2-F8CC-F677-7EFB-65694CC9303F}"/>
              </a:ext>
            </a:extLst>
          </p:cNvPr>
          <p:cNvSpPr txBox="1"/>
          <p:nvPr/>
        </p:nvSpPr>
        <p:spPr>
          <a:xfrm>
            <a:off x="6362576" y="4668518"/>
            <a:ext cx="3613755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Elaboración propia PAP </a:t>
            </a:r>
          </a:p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Haciendo Barrio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grpSp>
        <p:nvGrpSpPr>
          <p:cNvPr id="16" name="Grupo 15">
            <a:extLst>
              <a:ext uri="{FF2B5EF4-FFF2-40B4-BE49-F238E27FC236}">
                <a16:creationId xmlns:a16="http://schemas.microsoft.com/office/drawing/2014/main" id="{0D6A3594-AF0A-4FA2-321A-74CCD656B46B}"/>
              </a:ext>
            </a:extLst>
          </p:cNvPr>
          <p:cNvGrpSpPr/>
          <p:nvPr/>
        </p:nvGrpSpPr>
        <p:grpSpPr>
          <a:xfrm>
            <a:off x="1269" y="4668518"/>
            <a:ext cx="2516356" cy="467545"/>
            <a:chOff x="2230121" y="3588282"/>
            <a:chExt cx="2516356" cy="467545"/>
          </a:xfrm>
        </p:grpSpPr>
        <p:pic>
          <p:nvPicPr>
            <p:cNvPr id="17" name="Google Shape;110;p16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2C09AE35-1728-32EC-5BB7-2D9C9DC45EBC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7739" b="69649" l="10000" r="90000"/>
                      </a14:imgEffect>
                    </a14:imgLayer>
                  </a14:imgProps>
                </a:ext>
              </a:extLst>
            </a:blip>
            <a:srcRect b="22612"/>
            <a:stretch/>
          </p:blipFill>
          <p:spPr>
            <a:xfrm rot="5400000">
              <a:off x="2231280" y="3588970"/>
              <a:ext cx="445999" cy="444624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8" name="Grupo 17">
              <a:extLst>
                <a:ext uri="{FF2B5EF4-FFF2-40B4-BE49-F238E27FC236}">
                  <a16:creationId xmlns:a16="http://schemas.microsoft.com/office/drawing/2014/main" id="{23A99335-3EAE-BABD-4FBD-0D22060B72AC}"/>
                </a:ext>
              </a:extLst>
            </p:cNvPr>
            <p:cNvGrpSpPr/>
            <p:nvPr/>
          </p:nvGrpSpPr>
          <p:grpSpPr>
            <a:xfrm>
              <a:off x="2230121" y="3749848"/>
              <a:ext cx="2516356" cy="305979"/>
              <a:chOff x="2230121" y="3749848"/>
              <a:chExt cx="2516356" cy="305979"/>
            </a:xfrm>
          </p:grpSpPr>
          <p:grpSp>
            <p:nvGrpSpPr>
              <p:cNvPr id="19" name="Grupo 18">
                <a:extLst>
                  <a:ext uri="{FF2B5EF4-FFF2-40B4-BE49-F238E27FC236}">
                    <a16:creationId xmlns:a16="http://schemas.microsoft.com/office/drawing/2014/main" id="{45FB671A-338D-3089-5E27-089ED6ADE614}"/>
                  </a:ext>
                </a:extLst>
              </p:cNvPr>
              <p:cNvGrpSpPr/>
              <p:nvPr/>
            </p:nvGrpSpPr>
            <p:grpSpPr>
              <a:xfrm>
                <a:off x="2230121" y="3750358"/>
                <a:ext cx="2516356" cy="305469"/>
                <a:chOff x="2230121" y="3750358"/>
                <a:chExt cx="2516356" cy="305469"/>
              </a:xfrm>
            </p:grpSpPr>
            <p:cxnSp>
              <p:nvCxnSpPr>
                <p:cNvPr id="21" name="Conector recto 20">
                  <a:extLst>
                    <a:ext uri="{FF2B5EF4-FFF2-40B4-BE49-F238E27FC236}">
                      <a16:creationId xmlns:a16="http://schemas.microsoft.com/office/drawing/2014/main" id="{6C9FBF8A-F3D7-5D5B-19D4-B3DC8B9AD07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013730" y="3811283"/>
                  <a:ext cx="665073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Conector recto 21">
                  <a:extLst>
                    <a:ext uri="{FF2B5EF4-FFF2-40B4-BE49-F238E27FC236}">
                      <a16:creationId xmlns:a16="http://schemas.microsoft.com/office/drawing/2014/main" id="{90B0E913-2DEF-4C3C-EF5A-43690DADFD9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795852" y="3761190"/>
                  <a:ext cx="217878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Conector recto 22">
                  <a:extLst>
                    <a:ext uri="{FF2B5EF4-FFF2-40B4-BE49-F238E27FC236}">
                      <a16:creationId xmlns:a16="http://schemas.microsoft.com/office/drawing/2014/main" id="{B6FEC3E2-DDD4-D426-AF81-48FBA565DA1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678803" y="3761190"/>
                  <a:ext cx="845244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4" name="Google Shape;152;p18">
                  <a:extLst>
                    <a:ext uri="{FF2B5EF4-FFF2-40B4-BE49-F238E27FC236}">
                      <a16:creationId xmlns:a16="http://schemas.microsoft.com/office/drawing/2014/main" id="{2C89E76E-E7F0-0D29-A74C-DF5626C4319F}"/>
                    </a:ext>
                  </a:extLst>
                </p:cNvPr>
                <p:cNvSpPr txBox="1"/>
                <p:nvPr/>
              </p:nvSpPr>
              <p:spPr>
                <a:xfrm>
                  <a:off x="2904791" y="3755775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500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25" name="Google Shape;152;p18">
                  <a:extLst>
                    <a:ext uri="{FF2B5EF4-FFF2-40B4-BE49-F238E27FC236}">
                      <a16:creationId xmlns:a16="http://schemas.microsoft.com/office/drawing/2014/main" id="{5E7E10A7-6FD7-58BC-3EF8-E0163C898ABC}"/>
                    </a:ext>
                  </a:extLst>
                </p:cNvPr>
                <p:cNvSpPr txBox="1"/>
                <p:nvPr/>
              </p:nvSpPr>
              <p:spPr>
                <a:xfrm>
                  <a:off x="3679110" y="3753468"/>
                  <a:ext cx="1067367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1000m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26" name="Google Shape;152;p18">
                  <a:extLst>
                    <a:ext uri="{FF2B5EF4-FFF2-40B4-BE49-F238E27FC236}">
                      <a16:creationId xmlns:a16="http://schemas.microsoft.com/office/drawing/2014/main" id="{99A58582-077D-36E3-9EB7-03D80514351C}"/>
                    </a:ext>
                  </a:extLst>
                </p:cNvPr>
                <p:cNvSpPr txBox="1"/>
                <p:nvPr/>
              </p:nvSpPr>
              <p:spPr>
                <a:xfrm>
                  <a:off x="2230121" y="3750358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</p:grpSp>
          <p:sp>
            <p:nvSpPr>
              <p:cNvPr id="20" name="Google Shape;152;p18">
                <a:extLst>
                  <a:ext uri="{FF2B5EF4-FFF2-40B4-BE49-F238E27FC236}">
                    <a16:creationId xmlns:a16="http://schemas.microsoft.com/office/drawing/2014/main" id="{7F612E54-6D79-0623-AEDD-9B77B70154E7}"/>
                  </a:ext>
                </a:extLst>
              </p:cNvPr>
              <p:cNvSpPr txBox="1"/>
              <p:nvPr/>
            </p:nvSpPr>
            <p:spPr>
              <a:xfrm>
                <a:off x="2676744" y="3749848"/>
                <a:ext cx="201802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</p:grpSp>
      </p:grpSp>
      <p:sp>
        <p:nvSpPr>
          <p:cNvPr id="27" name="Google Shape;172;p20">
            <a:extLst>
              <a:ext uri="{FF2B5EF4-FFF2-40B4-BE49-F238E27FC236}">
                <a16:creationId xmlns:a16="http://schemas.microsoft.com/office/drawing/2014/main" id="{E82E6BE8-9999-C122-63DD-B59EF79CE9E3}"/>
              </a:ext>
            </a:extLst>
          </p:cNvPr>
          <p:cNvSpPr txBox="1"/>
          <p:nvPr/>
        </p:nvSpPr>
        <p:spPr>
          <a:xfrm>
            <a:off x="66603" y="941121"/>
            <a:ext cx="2155133" cy="307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8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Recorrido realizado</a:t>
            </a:r>
            <a:endParaRPr lang="es-MX" sz="8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28907188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BB8C9B3-AB2C-4819-8F38-E165B902655A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>
            <a:normAutofit lnSpcReduction="10000"/>
          </a:bodyPr>
          <a:lstStyle/>
          <a:p>
            <a:pPr marL="114300" indent="0" algn="ctr">
              <a:buNone/>
            </a:pPr>
            <a:r>
              <a:rPr lang="es-MX">
                <a:latin typeface="Raleway"/>
              </a:rPr>
              <a:t>RESULTADOS DEL TRABAJO</a:t>
            </a:r>
          </a:p>
          <a:p>
            <a:pPr marL="114300" indent="0" algn="ctr">
              <a:buNone/>
            </a:pPr>
            <a:r>
              <a:rPr lang="es-MX" sz="1200">
                <a:latin typeface="Raleway"/>
              </a:rPr>
              <a:t>EQUIPO DE INGENIEROS</a:t>
            </a:r>
            <a:endParaRPr lang="es-MX" sz="1200">
              <a:latin typeface="Raleway" pitchFamily="2" charset="0"/>
            </a:endParaRPr>
          </a:p>
          <a:p>
            <a:pPr marL="114300" indent="0" algn="ctr">
              <a:buNone/>
            </a:pPr>
            <a:endParaRPr lang="es-MX">
              <a:latin typeface="Raleway" pitchFamily="2" charset="0"/>
            </a:endParaRPr>
          </a:p>
          <a:p>
            <a:pPr marL="114300" indent="0" algn="ctr">
              <a:buNone/>
            </a:pPr>
            <a:r>
              <a:rPr lang="es-MX" sz="1050" b="1">
                <a:latin typeface="Raleway"/>
              </a:rPr>
              <a:t>OBJETIVOS PARTICULARES</a:t>
            </a:r>
          </a:p>
          <a:p>
            <a:pPr marL="114300" indent="0" algn="ctr">
              <a:buNone/>
            </a:pPr>
            <a:endParaRPr lang="es-MX" sz="1050" b="1">
              <a:latin typeface="Raleway"/>
            </a:endParaRPr>
          </a:p>
          <a:p>
            <a:pPr marL="114300" indent="0" algn="ctr">
              <a:buNone/>
            </a:pPr>
            <a:r>
              <a:rPr lang="es-MX" sz="1050">
                <a:latin typeface="Raleway"/>
              </a:rPr>
              <a:t>Desarrollar los planos de </a:t>
            </a:r>
            <a:r>
              <a:rPr lang="es-MX" sz="1050" b="1">
                <a:latin typeface="Raleway"/>
              </a:rPr>
              <a:t>delimitación topográfica </a:t>
            </a:r>
            <a:r>
              <a:rPr lang="es-MX" sz="1050">
                <a:latin typeface="Raleway"/>
              </a:rPr>
              <a:t>para obtener el área total del predio.</a:t>
            </a:r>
          </a:p>
          <a:p>
            <a:pPr marL="114300" indent="0" algn="ctr">
              <a:buNone/>
            </a:pPr>
            <a:endParaRPr lang="es-MX" sz="1050">
              <a:latin typeface="Raleway"/>
            </a:endParaRPr>
          </a:p>
          <a:p>
            <a:pPr marL="114300" indent="0" algn="ctr">
              <a:buNone/>
            </a:pPr>
            <a:r>
              <a:rPr lang="es-MX" sz="1050">
                <a:latin typeface="Raleway"/>
              </a:rPr>
              <a:t>Realizar una </a:t>
            </a:r>
            <a:r>
              <a:rPr lang="es-MX" sz="1050" b="1">
                <a:latin typeface="Raleway"/>
              </a:rPr>
              <a:t>mecánica de suelos </a:t>
            </a:r>
            <a:r>
              <a:rPr lang="es-MX" sz="1050">
                <a:latin typeface="Raleway"/>
              </a:rPr>
              <a:t>del predio para determinar la composición del suelo y sus características.</a:t>
            </a:r>
          </a:p>
          <a:p>
            <a:pPr marL="114300" indent="0" algn="ctr">
              <a:buNone/>
            </a:pPr>
            <a:endParaRPr lang="es-MX" sz="1050">
              <a:latin typeface="Raleway"/>
            </a:endParaRPr>
          </a:p>
          <a:p>
            <a:pPr marL="114300" indent="0" algn="ctr">
              <a:buNone/>
            </a:pPr>
            <a:r>
              <a:rPr lang="es-MX" sz="1050">
                <a:latin typeface="Raleway"/>
              </a:rPr>
              <a:t>Diseñar los proyectos de </a:t>
            </a:r>
            <a:r>
              <a:rPr lang="es-MX" sz="1050" b="1">
                <a:latin typeface="Raleway"/>
              </a:rPr>
              <a:t>red hidráulica, drenaje sanitario y pluvial</a:t>
            </a:r>
            <a:r>
              <a:rPr lang="es-MX" sz="1050">
                <a:latin typeface="Raleway"/>
              </a:rPr>
              <a:t>. </a:t>
            </a:r>
          </a:p>
          <a:p>
            <a:pPr marL="114300" indent="0" algn="ctr">
              <a:buNone/>
            </a:pPr>
            <a:endParaRPr lang="es-MX" sz="1050">
              <a:latin typeface="Raleway"/>
            </a:endParaRPr>
          </a:p>
          <a:p>
            <a:pPr marL="114300" indent="0" algn="ctr">
              <a:buNone/>
            </a:pPr>
            <a:r>
              <a:rPr lang="es-MX" sz="1050">
                <a:latin typeface="Raleway"/>
              </a:rPr>
              <a:t>Diseñar de </a:t>
            </a:r>
            <a:r>
              <a:rPr lang="es-MX" sz="1050" b="1">
                <a:latin typeface="Raleway"/>
              </a:rPr>
              <a:t>rasantes</a:t>
            </a:r>
            <a:r>
              <a:rPr lang="es-MX" sz="1050">
                <a:latin typeface="Raleway"/>
              </a:rPr>
              <a:t> (la capa de suelo que nos definirá la inclinación del terreno sobre el cual se desplantará el pavimento) diseño de </a:t>
            </a:r>
            <a:r>
              <a:rPr lang="es-MX" sz="1050" b="1">
                <a:latin typeface="Raleway"/>
              </a:rPr>
              <a:t>plataformas</a:t>
            </a:r>
            <a:r>
              <a:rPr lang="es-MX" sz="1050">
                <a:latin typeface="Raleway"/>
              </a:rPr>
              <a:t>, en base a las rasantes, (base sobre las que se desplantarán las viviendas.</a:t>
            </a:r>
          </a:p>
          <a:p>
            <a:pPr marL="114300" indent="0" algn="ctr">
              <a:buNone/>
            </a:pPr>
            <a:endParaRPr lang="es-MX" sz="1050">
              <a:latin typeface="Raleway"/>
            </a:endParaRPr>
          </a:p>
          <a:p>
            <a:pPr marL="114300" indent="0" algn="ctr">
              <a:buNone/>
            </a:pPr>
            <a:endParaRPr lang="es-MX" sz="1050">
              <a:latin typeface="Raleway"/>
            </a:endParaRPr>
          </a:p>
          <a:p>
            <a:pPr marL="114300" indent="0" algn="ctr">
              <a:lnSpc>
                <a:spcPct val="114999"/>
              </a:lnSpc>
              <a:buNone/>
            </a:pPr>
            <a:endParaRPr lang="es-MX" sz="1050"/>
          </a:p>
        </p:txBody>
      </p:sp>
      <p:sp>
        <p:nvSpPr>
          <p:cNvPr id="5" name="Google Shape;172;p20">
            <a:extLst>
              <a:ext uri="{FF2B5EF4-FFF2-40B4-BE49-F238E27FC236}">
                <a16:creationId xmlns:a16="http://schemas.microsoft.com/office/drawing/2014/main" id="{BF2FBA0B-DC51-BB0A-5617-BEBE13382D2F}"/>
              </a:ext>
            </a:extLst>
          </p:cNvPr>
          <p:cNvSpPr txBox="1"/>
          <p:nvPr/>
        </p:nvSpPr>
        <p:spPr>
          <a:xfrm>
            <a:off x="185271" y="4820365"/>
            <a:ext cx="3756391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 Primavera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  <p:pic>
        <p:nvPicPr>
          <p:cNvPr id="2" name="Imagen 5" descr="Imagen que contiene exterior, edificio, hombre, agua&#10;&#10;Descripción generada automáticamente">
            <a:extLst>
              <a:ext uri="{FF2B5EF4-FFF2-40B4-BE49-F238E27FC236}">
                <a16:creationId xmlns:a16="http://schemas.microsoft.com/office/drawing/2014/main" id="{7EF25169-9800-696E-A70D-DB3E90FC21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" r="-47" b="15873"/>
          <a:stretch/>
        </p:blipFill>
        <p:spPr>
          <a:xfrm>
            <a:off x="0" y="-908"/>
            <a:ext cx="4576318" cy="5145315"/>
          </a:xfrm>
          <a:prstGeom prst="rect">
            <a:avLst/>
          </a:prstGeom>
        </p:spPr>
      </p:pic>
      <p:sp>
        <p:nvSpPr>
          <p:cNvPr id="6" name="Google Shape;172;p20">
            <a:extLst>
              <a:ext uri="{FF2B5EF4-FFF2-40B4-BE49-F238E27FC236}">
                <a16:creationId xmlns:a16="http://schemas.microsoft.com/office/drawing/2014/main" id="{1D5A1582-7263-C280-EB2D-282AD1EE3347}"/>
              </a:ext>
            </a:extLst>
          </p:cNvPr>
          <p:cNvSpPr txBox="1"/>
          <p:nvPr/>
        </p:nvSpPr>
        <p:spPr>
          <a:xfrm>
            <a:off x="332594" y="4885063"/>
            <a:ext cx="3756391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 Primavera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39726994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Imagen 57" descr="Diagrama&#10;&#10;Descripción generada automáticamente">
            <a:extLst>
              <a:ext uri="{FF2B5EF4-FFF2-40B4-BE49-F238E27FC236}">
                <a16:creationId xmlns:a16="http://schemas.microsoft.com/office/drawing/2014/main" id="{B327EF1C-278A-5D15-ACB4-606C7549F0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659674" y="-1301165"/>
            <a:ext cx="5178669" cy="7772206"/>
          </a:xfrm>
          <a:prstGeom prst="rect">
            <a:avLst/>
          </a:prstGeom>
        </p:spPr>
      </p:pic>
      <p:grpSp>
        <p:nvGrpSpPr>
          <p:cNvPr id="62" name="Grupo 61">
            <a:extLst>
              <a:ext uri="{FF2B5EF4-FFF2-40B4-BE49-F238E27FC236}">
                <a16:creationId xmlns:a16="http://schemas.microsoft.com/office/drawing/2014/main" id="{A0493CD5-B60E-A0E4-45CA-6884763FB616}"/>
              </a:ext>
            </a:extLst>
          </p:cNvPr>
          <p:cNvGrpSpPr/>
          <p:nvPr/>
        </p:nvGrpSpPr>
        <p:grpSpPr>
          <a:xfrm>
            <a:off x="-61228" y="-6945"/>
            <a:ext cx="1462262" cy="5179308"/>
            <a:chOff x="-22328" y="-42112"/>
            <a:chExt cx="1479846" cy="5188098"/>
          </a:xfrm>
        </p:grpSpPr>
        <p:pic>
          <p:nvPicPr>
            <p:cNvPr id="59" name="Imagen 58" descr="Diagrama&#10;&#10;Descripción generada automáticamente">
              <a:extLst>
                <a:ext uri="{FF2B5EF4-FFF2-40B4-BE49-F238E27FC236}">
                  <a16:creationId xmlns:a16="http://schemas.microsoft.com/office/drawing/2014/main" id="{09E5B082-F4D4-3FFA-E88B-54236EF77A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-130" t="76598" r="68718" b="105"/>
            <a:stretch/>
          </p:blipFill>
          <p:spPr>
            <a:xfrm rot="5400000">
              <a:off x="-78428" y="40366"/>
              <a:ext cx="1618423" cy="1453468"/>
            </a:xfrm>
            <a:prstGeom prst="rect">
              <a:avLst/>
            </a:prstGeom>
          </p:spPr>
        </p:pic>
        <p:pic>
          <p:nvPicPr>
            <p:cNvPr id="60" name="Imagen 59" descr="Diagrama&#10;&#10;Descripción generada automáticamente">
              <a:extLst>
                <a:ext uri="{FF2B5EF4-FFF2-40B4-BE49-F238E27FC236}">
                  <a16:creationId xmlns:a16="http://schemas.microsoft.com/office/drawing/2014/main" id="{6B0C6CE7-5536-2333-037A-6BCE905D8C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-130" t="76598" r="68718" b="105"/>
            <a:stretch/>
          </p:blipFill>
          <p:spPr>
            <a:xfrm rot="5400000">
              <a:off x="-104806" y="1596604"/>
              <a:ext cx="1618423" cy="1453468"/>
            </a:xfrm>
            <a:prstGeom prst="rect">
              <a:avLst/>
            </a:prstGeom>
          </p:spPr>
        </p:pic>
        <p:pic>
          <p:nvPicPr>
            <p:cNvPr id="61" name="Imagen 60" descr="Diagrama&#10;&#10;Descripción generada automáticamente">
              <a:extLst>
                <a:ext uri="{FF2B5EF4-FFF2-40B4-BE49-F238E27FC236}">
                  <a16:creationId xmlns:a16="http://schemas.microsoft.com/office/drawing/2014/main" id="{35524A31-9AFF-1A8B-A454-3D6D74B8D84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-130" t="76598" r="68718" b="105"/>
            <a:stretch/>
          </p:blipFill>
          <p:spPr>
            <a:xfrm rot="5400000">
              <a:off x="-311426" y="3403422"/>
              <a:ext cx="2040453" cy="1444676"/>
            </a:xfrm>
            <a:prstGeom prst="rect">
              <a:avLst/>
            </a:prstGeom>
          </p:spPr>
        </p:pic>
      </p:grpSp>
      <p:sp>
        <p:nvSpPr>
          <p:cNvPr id="37" name="Google Shape;169;p20">
            <a:extLst>
              <a:ext uri="{FF2B5EF4-FFF2-40B4-BE49-F238E27FC236}">
                <a16:creationId xmlns:a16="http://schemas.microsoft.com/office/drawing/2014/main" id="{76BF114D-2495-DC72-E366-9F2B9E386D8E}"/>
              </a:ext>
            </a:extLst>
          </p:cNvPr>
          <p:cNvSpPr/>
          <p:nvPr/>
        </p:nvSpPr>
        <p:spPr>
          <a:xfrm>
            <a:off x="0" y="201278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9" name="Gráfico 38" descr="Plano con relleno sólido">
            <a:extLst>
              <a:ext uri="{FF2B5EF4-FFF2-40B4-BE49-F238E27FC236}">
                <a16:creationId xmlns:a16="http://schemas.microsoft.com/office/drawing/2014/main" id="{2A878E83-D87D-5BB9-C0B1-FCEE37714C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1328" y="241209"/>
            <a:ext cx="430956" cy="430956"/>
          </a:xfrm>
          <a:prstGeom prst="rect">
            <a:avLst/>
          </a:prstGeom>
        </p:spPr>
      </p:pic>
      <p:sp>
        <p:nvSpPr>
          <p:cNvPr id="28" name="Google Shape;332;p33">
            <a:extLst>
              <a:ext uri="{FF2B5EF4-FFF2-40B4-BE49-F238E27FC236}">
                <a16:creationId xmlns:a16="http://schemas.microsoft.com/office/drawing/2014/main" id="{77523CF7-CDD8-EDAC-DF37-06AF2FD0CE16}"/>
              </a:ext>
            </a:extLst>
          </p:cNvPr>
          <p:cNvSpPr txBox="1"/>
          <p:nvPr/>
        </p:nvSpPr>
        <p:spPr>
          <a:xfrm rot="757855">
            <a:off x="7236624" y="1284624"/>
            <a:ext cx="1090251" cy="492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00">
                <a:latin typeface="Raleway"/>
                <a:ea typeface="Raleway Medium"/>
                <a:cs typeface="Raleway Medium"/>
                <a:sym typeface="Raleway Medium"/>
              </a:rPr>
              <a:t>Ayuntamiento de Techaluta</a:t>
            </a:r>
            <a:endParaRPr lang="es" sz="1000">
              <a:latin typeface="Raleway" pitchFamily="2" charset="0"/>
              <a:ea typeface="Raleway Medium"/>
              <a:cs typeface="Raleway Medium"/>
            </a:endParaRPr>
          </a:p>
        </p:txBody>
      </p:sp>
      <p:sp>
        <p:nvSpPr>
          <p:cNvPr id="4" name="Google Shape;172;p20">
            <a:extLst>
              <a:ext uri="{FF2B5EF4-FFF2-40B4-BE49-F238E27FC236}">
                <a16:creationId xmlns:a16="http://schemas.microsoft.com/office/drawing/2014/main" id="{DAE0F099-51A8-979F-6A56-CCE85C0AF3C7}"/>
              </a:ext>
            </a:extLst>
          </p:cNvPr>
          <p:cNvSpPr txBox="1"/>
          <p:nvPr/>
        </p:nvSpPr>
        <p:spPr>
          <a:xfrm>
            <a:off x="4428938" y="4774312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64" name="Google Shape;332;p33">
            <a:extLst>
              <a:ext uri="{FF2B5EF4-FFF2-40B4-BE49-F238E27FC236}">
                <a16:creationId xmlns:a16="http://schemas.microsoft.com/office/drawing/2014/main" id="{B02B89B8-CF61-8025-DB0E-18390ECC8C62}"/>
              </a:ext>
            </a:extLst>
          </p:cNvPr>
          <p:cNvSpPr txBox="1"/>
          <p:nvPr/>
        </p:nvSpPr>
        <p:spPr>
          <a:xfrm>
            <a:off x="557366" y="296610"/>
            <a:ext cx="1934968" cy="346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50">
                <a:latin typeface="Raleway Medium"/>
                <a:ea typeface="Raleway Medium"/>
                <a:cs typeface="Raleway Medium"/>
                <a:sym typeface="Raleway Medium"/>
              </a:rPr>
              <a:t>PLANO TOPOGRÁFICO</a:t>
            </a:r>
            <a:endParaRPr lang="es-ES" sz="1050">
              <a:latin typeface="Raleway Medium"/>
              <a:ea typeface="Raleway Medium"/>
              <a:cs typeface="Raleway Medium"/>
            </a:endParaRPr>
          </a:p>
        </p:txBody>
      </p:sp>
      <p:grpSp>
        <p:nvGrpSpPr>
          <p:cNvPr id="22" name="Grupo 21">
            <a:extLst>
              <a:ext uri="{FF2B5EF4-FFF2-40B4-BE49-F238E27FC236}">
                <a16:creationId xmlns:a16="http://schemas.microsoft.com/office/drawing/2014/main" id="{909C867D-9D0D-FD6B-C732-C25571500DBA}"/>
              </a:ext>
            </a:extLst>
          </p:cNvPr>
          <p:cNvGrpSpPr/>
          <p:nvPr/>
        </p:nvGrpSpPr>
        <p:grpSpPr>
          <a:xfrm>
            <a:off x="1269" y="4668518"/>
            <a:ext cx="2516356" cy="467545"/>
            <a:chOff x="2230121" y="3588282"/>
            <a:chExt cx="2516356" cy="467545"/>
          </a:xfrm>
        </p:grpSpPr>
        <p:pic>
          <p:nvPicPr>
            <p:cNvPr id="23" name="Google Shape;110;p16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23E80B58-6BFD-A4B3-C67A-F55BF4F406F6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739" b="69649" l="10000" r="90000"/>
                      </a14:imgEffect>
                    </a14:imgLayer>
                  </a14:imgProps>
                </a:ext>
              </a:extLst>
            </a:blip>
            <a:srcRect b="22612"/>
            <a:stretch/>
          </p:blipFill>
          <p:spPr>
            <a:xfrm rot="5400000">
              <a:off x="2231280" y="3588970"/>
              <a:ext cx="445999" cy="444624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24" name="Grupo 23">
              <a:extLst>
                <a:ext uri="{FF2B5EF4-FFF2-40B4-BE49-F238E27FC236}">
                  <a16:creationId xmlns:a16="http://schemas.microsoft.com/office/drawing/2014/main" id="{A77D43B3-0CFD-1D79-742A-3DD6B3338F1E}"/>
                </a:ext>
              </a:extLst>
            </p:cNvPr>
            <p:cNvGrpSpPr/>
            <p:nvPr/>
          </p:nvGrpSpPr>
          <p:grpSpPr>
            <a:xfrm>
              <a:off x="2230121" y="3749848"/>
              <a:ext cx="2516356" cy="305979"/>
              <a:chOff x="2230121" y="3749848"/>
              <a:chExt cx="2516356" cy="305979"/>
            </a:xfrm>
          </p:grpSpPr>
          <p:grpSp>
            <p:nvGrpSpPr>
              <p:cNvPr id="25" name="Grupo 24">
                <a:extLst>
                  <a:ext uri="{FF2B5EF4-FFF2-40B4-BE49-F238E27FC236}">
                    <a16:creationId xmlns:a16="http://schemas.microsoft.com/office/drawing/2014/main" id="{4725A475-B53A-9739-5368-6751717093C0}"/>
                  </a:ext>
                </a:extLst>
              </p:cNvPr>
              <p:cNvGrpSpPr/>
              <p:nvPr/>
            </p:nvGrpSpPr>
            <p:grpSpPr>
              <a:xfrm>
                <a:off x="2230121" y="3750358"/>
                <a:ext cx="2516356" cy="305469"/>
                <a:chOff x="2230121" y="3750358"/>
                <a:chExt cx="2516356" cy="305469"/>
              </a:xfrm>
            </p:grpSpPr>
            <p:cxnSp>
              <p:nvCxnSpPr>
                <p:cNvPr id="27" name="Conector recto 26">
                  <a:extLst>
                    <a:ext uri="{FF2B5EF4-FFF2-40B4-BE49-F238E27FC236}">
                      <a16:creationId xmlns:a16="http://schemas.microsoft.com/office/drawing/2014/main" id="{13BC2F9B-B835-92AA-BE53-72CC21A0099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013730" y="3811283"/>
                  <a:ext cx="665073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Conector recto 28">
                  <a:extLst>
                    <a:ext uri="{FF2B5EF4-FFF2-40B4-BE49-F238E27FC236}">
                      <a16:creationId xmlns:a16="http://schemas.microsoft.com/office/drawing/2014/main" id="{3D6C657B-48A8-B1CC-2207-736363700E6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795852" y="3761190"/>
                  <a:ext cx="217878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Conector recto 29">
                  <a:extLst>
                    <a:ext uri="{FF2B5EF4-FFF2-40B4-BE49-F238E27FC236}">
                      <a16:creationId xmlns:a16="http://schemas.microsoft.com/office/drawing/2014/main" id="{48EAD9DF-27C7-3424-BE41-DE1C91D5FFD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678803" y="3761190"/>
                  <a:ext cx="845244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1" name="Google Shape;152;p18">
                  <a:extLst>
                    <a:ext uri="{FF2B5EF4-FFF2-40B4-BE49-F238E27FC236}">
                      <a16:creationId xmlns:a16="http://schemas.microsoft.com/office/drawing/2014/main" id="{167C879E-B8DC-B4D6-5910-4FBF5D7A12F9}"/>
                    </a:ext>
                  </a:extLst>
                </p:cNvPr>
                <p:cNvSpPr txBox="1"/>
                <p:nvPr/>
              </p:nvSpPr>
              <p:spPr>
                <a:xfrm>
                  <a:off x="2904791" y="3755775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500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33" name="Google Shape;152;p18">
                  <a:extLst>
                    <a:ext uri="{FF2B5EF4-FFF2-40B4-BE49-F238E27FC236}">
                      <a16:creationId xmlns:a16="http://schemas.microsoft.com/office/drawing/2014/main" id="{791F69C1-4E35-F211-17F2-9D863D97343E}"/>
                    </a:ext>
                  </a:extLst>
                </p:cNvPr>
                <p:cNvSpPr txBox="1"/>
                <p:nvPr/>
              </p:nvSpPr>
              <p:spPr>
                <a:xfrm>
                  <a:off x="3679110" y="3753468"/>
                  <a:ext cx="1067367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1000m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34" name="Google Shape;152;p18">
                  <a:extLst>
                    <a:ext uri="{FF2B5EF4-FFF2-40B4-BE49-F238E27FC236}">
                      <a16:creationId xmlns:a16="http://schemas.microsoft.com/office/drawing/2014/main" id="{588CC9AB-BBA3-BC31-39C7-B699FD8FDC6B}"/>
                    </a:ext>
                  </a:extLst>
                </p:cNvPr>
                <p:cNvSpPr txBox="1"/>
                <p:nvPr/>
              </p:nvSpPr>
              <p:spPr>
                <a:xfrm>
                  <a:off x="2230121" y="3750358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</p:grpSp>
          <p:sp>
            <p:nvSpPr>
              <p:cNvPr id="26" name="Google Shape;152;p18">
                <a:extLst>
                  <a:ext uri="{FF2B5EF4-FFF2-40B4-BE49-F238E27FC236}">
                    <a16:creationId xmlns:a16="http://schemas.microsoft.com/office/drawing/2014/main" id="{6EEC6EA2-FAC3-3363-D6D3-412A147264B3}"/>
                  </a:ext>
                </a:extLst>
              </p:cNvPr>
              <p:cNvSpPr txBox="1"/>
              <p:nvPr/>
            </p:nvSpPr>
            <p:spPr>
              <a:xfrm>
                <a:off x="2676744" y="3749848"/>
                <a:ext cx="201802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871167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upo 42">
            <a:extLst>
              <a:ext uri="{FF2B5EF4-FFF2-40B4-BE49-F238E27FC236}">
                <a16:creationId xmlns:a16="http://schemas.microsoft.com/office/drawing/2014/main" id="{FB5CD5AA-AC08-913C-4225-DD4B63C3C0D5}"/>
              </a:ext>
            </a:extLst>
          </p:cNvPr>
          <p:cNvGrpSpPr/>
          <p:nvPr/>
        </p:nvGrpSpPr>
        <p:grpSpPr>
          <a:xfrm>
            <a:off x="-26050" y="-30025"/>
            <a:ext cx="1480346" cy="5161009"/>
            <a:chOff x="-26050" y="-30025"/>
            <a:chExt cx="1480346" cy="5161009"/>
          </a:xfrm>
        </p:grpSpPr>
        <p:pic>
          <p:nvPicPr>
            <p:cNvPr id="38" name="Imagen 6" descr="Imagen que contiene Mapa&#10;&#10;Descripción generada automáticamente">
              <a:extLst>
                <a:ext uri="{FF2B5EF4-FFF2-40B4-BE49-F238E27FC236}">
                  <a16:creationId xmlns:a16="http://schemas.microsoft.com/office/drawing/2014/main" id="{C5F2FE09-E0C9-CB4F-DB9C-4462F3FB62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240" t="80790" r="69810" b="253"/>
            <a:stretch/>
          </p:blipFill>
          <p:spPr>
            <a:xfrm rot="5400000">
              <a:off x="-58829" y="20340"/>
              <a:ext cx="1562493" cy="1461763"/>
            </a:xfrm>
            <a:prstGeom prst="rect">
              <a:avLst/>
            </a:prstGeom>
          </p:spPr>
        </p:pic>
        <p:pic>
          <p:nvPicPr>
            <p:cNvPr id="40" name="Imagen 6" descr="Imagen que contiene Mapa&#10;&#10;Descripción generada automáticamente">
              <a:extLst>
                <a:ext uri="{FF2B5EF4-FFF2-40B4-BE49-F238E27FC236}">
                  <a16:creationId xmlns:a16="http://schemas.microsoft.com/office/drawing/2014/main" id="{C30FAFD6-D2DF-842A-0DB8-3C7DCCB88CA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240" t="80790" r="69810" b="253"/>
            <a:stretch/>
          </p:blipFill>
          <p:spPr>
            <a:xfrm rot="5400000">
              <a:off x="-76414" y="1532617"/>
              <a:ext cx="1562493" cy="1461763"/>
            </a:xfrm>
            <a:prstGeom prst="rect">
              <a:avLst/>
            </a:prstGeom>
          </p:spPr>
        </p:pic>
        <p:pic>
          <p:nvPicPr>
            <p:cNvPr id="41" name="Imagen 6" descr="Imagen que contiene Mapa&#10;&#10;Descripción generada automáticamente">
              <a:extLst>
                <a:ext uri="{FF2B5EF4-FFF2-40B4-BE49-F238E27FC236}">
                  <a16:creationId xmlns:a16="http://schemas.microsoft.com/office/drawing/2014/main" id="{F2144059-F246-76AF-79F1-27B22A06B6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240" t="80790" r="69810" b="253"/>
            <a:stretch/>
          </p:blipFill>
          <p:spPr>
            <a:xfrm rot="5400000">
              <a:off x="-76415" y="2965762"/>
              <a:ext cx="1562493" cy="1461763"/>
            </a:xfrm>
            <a:prstGeom prst="rect">
              <a:avLst/>
            </a:prstGeom>
          </p:spPr>
        </p:pic>
        <p:pic>
          <p:nvPicPr>
            <p:cNvPr id="42" name="Imagen 6" descr="Imagen que contiene Mapa&#10;&#10;Descripción generada automáticamente">
              <a:extLst>
                <a:ext uri="{FF2B5EF4-FFF2-40B4-BE49-F238E27FC236}">
                  <a16:creationId xmlns:a16="http://schemas.microsoft.com/office/drawing/2014/main" id="{25975304-2B51-D5C3-219B-242E609AE0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4150" t="80708" r="70006" b="374"/>
            <a:stretch/>
          </p:blipFill>
          <p:spPr>
            <a:xfrm rot="5400000">
              <a:off x="318111" y="3994800"/>
              <a:ext cx="813591" cy="1458778"/>
            </a:xfrm>
            <a:prstGeom prst="rect">
              <a:avLst/>
            </a:prstGeom>
          </p:spPr>
        </p:pic>
      </p:grpSp>
      <p:pic>
        <p:nvPicPr>
          <p:cNvPr id="3" name="Imagen 6" descr="Imagen que contiene Mapa&#10;&#10;Descripción generada automáticamente">
            <a:extLst>
              <a:ext uri="{FF2B5EF4-FFF2-40B4-BE49-F238E27FC236}">
                <a16:creationId xmlns:a16="http://schemas.microsoft.com/office/drawing/2014/main" id="{A9109845-E5A3-5FDF-35D1-93B2FCCCD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721220" y="-1283579"/>
            <a:ext cx="5134708" cy="7710659"/>
          </a:xfrm>
          <a:prstGeom prst="rect">
            <a:avLst/>
          </a:prstGeom>
        </p:spPr>
      </p:pic>
      <p:sp>
        <p:nvSpPr>
          <p:cNvPr id="27" name="Google Shape;332;p33">
            <a:extLst>
              <a:ext uri="{FF2B5EF4-FFF2-40B4-BE49-F238E27FC236}">
                <a16:creationId xmlns:a16="http://schemas.microsoft.com/office/drawing/2014/main" id="{7B0568F0-B612-8651-2894-4F197837E439}"/>
              </a:ext>
            </a:extLst>
          </p:cNvPr>
          <p:cNvSpPr txBox="1"/>
          <p:nvPr/>
        </p:nvSpPr>
        <p:spPr>
          <a:xfrm rot="757855">
            <a:off x="6735462" y="924139"/>
            <a:ext cx="1090251" cy="492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00">
                <a:latin typeface="Raleway"/>
                <a:ea typeface="Raleway Medium"/>
                <a:cs typeface="Raleway Medium"/>
                <a:sym typeface="Raleway Medium"/>
              </a:rPr>
              <a:t>Ayuntamiento de Techaluta</a:t>
            </a:r>
            <a:endParaRPr lang="es" sz="1000">
              <a:latin typeface="Raleway" pitchFamily="2" charset="0"/>
              <a:ea typeface="Raleway Medium"/>
              <a:cs typeface="Raleway Medium"/>
            </a:endParaRPr>
          </a:p>
        </p:txBody>
      </p:sp>
      <p:sp>
        <p:nvSpPr>
          <p:cNvPr id="9" name="Google Shape;172;p20">
            <a:extLst>
              <a:ext uri="{FF2B5EF4-FFF2-40B4-BE49-F238E27FC236}">
                <a16:creationId xmlns:a16="http://schemas.microsoft.com/office/drawing/2014/main" id="{DE043EDA-97F7-4A7C-84FA-9840EEB5D6AD}"/>
              </a:ext>
            </a:extLst>
          </p:cNvPr>
          <p:cNvSpPr txBox="1"/>
          <p:nvPr/>
        </p:nvSpPr>
        <p:spPr>
          <a:xfrm>
            <a:off x="4428938" y="4774312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34" name="Google Shape;332;p33">
            <a:extLst>
              <a:ext uri="{FF2B5EF4-FFF2-40B4-BE49-F238E27FC236}">
                <a16:creationId xmlns:a16="http://schemas.microsoft.com/office/drawing/2014/main" id="{9539041A-52A6-3D99-D20F-FE9F460C417D}"/>
              </a:ext>
            </a:extLst>
          </p:cNvPr>
          <p:cNvSpPr txBox="1"/>
          <p:nvPr/>
        </p:nvSpPr>
        <p:spPr>
          <a:xfrm>
            <a:off x="557366" y="296610"/>
            <a:ext cx="2840575" cy="346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50">
                <a:latin typeface="Raleway Medium"/>
                <a:ea typeface="Raleway Medium"/>
                <a:cs typeface="Raleway Medium"/>
                <a:sym typeface="Raleway Medium"/>
              </a:rPr>
              <a:t>PLANO DE RED DE AGUA POTABLE</a:t>
            </a:r>
            <a:endParaRPr lang="es-ES" sz="1050">
              <a:latin typeface="Raleway Medium"/>
              <a:ea typeface="Raleway Medium"/>
              <a:cs typeface="Raleway Medium"/>
            </a:endParaRPr>
          </a:p>
        </p:txBody>
      </p:sp>
      <p:sp>
        <p:nvSpPr>
          <p:cNvPr id="26" name="Google Shape;169;p20">
            <a:extLst>
              <a:ext uri="{FF2B5EF4-FFF2-40B4-BE49-F238E27FC236}">
                <a16:creationId xmlns:a16="http://schemas.microsoft.com/office/drawing/2014/main" id="{AAEA6671-27F1-092D-4AB4-8D51F0B84353}"/>
              </a:ext>
            </a:extLst>
          </p:cNvPr>
          <p:cNvSpPr/>
          <p:nvPr/>
        </p:nvSpPr>
        <p:spPr>
          <a:xfrm>
            <a:off x="0" y="201278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8" name="Gráfico 27" descr="Plano con relleno sólido">
            <a:extLst>
              <a:ext uri="{FF2B5EF4-FFF2-40B4-BE49-F238E27FC236}">
                <a16:creationId xmlns:a16="http://schemas.microsoft.com/office/drawing/2014/main" id="{AAC6062F-3F8C-F1EE-6E7E-1C567BEF05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328" y="241209"/>
            <a:ext cx="430956" cy="430956"/>
          </a:xfrm>
          <a:prstGeom prst="rect">
            <a:avLst/>
          </a:prstGeom>
        </p:spPr>
      </p:pic>
      <p:grpSp>
        <p:nvGrpSpPr>
          <p:cNvPr id="29" name="Grupo 28">
            <a:extLst>
              <a:ext uri="{FF2B5EF4-FFF2-40B4-BE49-F238E27FC236}">
                <a16:creationId xmlns:a16="http://schemas.microsoft.com/office/drawing/2014/main" id="{E292A8E6-F467-558B-4ADE-9BEE92066804}"/>
              </a:ext>
            </a:extLst>
          </p:cNvPr>
          <p:cNvGrpSpPr/>
          <p:nvPr/>
        </p:nvGrpSpPr>
        <p:grpSpPr>
          <a:xfrm>
            <a:off x="1269" y="4668518"/>
            <a:ext cx="2516356" cy="467545"/>
            <a:chOff x="2230121" y="3588282"/>
            <a:chExt cx="2516356" cy="467545"/>
          </a:xfrm>
        </p:grpSpPr>
        <p:pic>
          <p:nvPicPr>
            <p:cNvPr id="30" name="Google Shape;110;p16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BE2AC25C-7431-5DE7-80CE-78D7BD102F7A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7739" b="69649" l="10000" r="90000"/>
                      </a14:imgEffect>
                    </a14:imgLayer>
                  </a14:imgProps>
                </a:ext>
              </a:extLst>
            </a:blip>
            <a:srcRect b="22612"/>
            <a:stretch/>
          </p:blipFill>
          <p:spPr>
            <a:xfrm rot="5400000">
              <a:off x="2231280" y="3588970"/>
              <a:ext cx="445999" cy="444624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1" name="Grupo 30">
              <a:extLst>
                <a:ext uri="{FF2B5EF4-FFF2-40B4-BE49-F238E27FC236}">
                  <a16:creationId xmlns:a16="http://schemas.microsoft.com/office/drawing/2014/main" id="{63090FF8-4947-6C41-AE79-0A0F9749EFE2}"/>
                </a:ext>
              </a:extLst>
            </p:cNvPr>
            <p:cNvGrpSpPr/>
            <p:nvPr/>
          </p:nvGrpSpPr>
          <p:grpSpPr>
            <a:xfrm>
              <a:off x="2230121" y="3749848"/>
              <a:ext cx="2516356" cy="305979"/>
              <a:chOff x="2230121" y="3749848"/>
              <a:chExt cx="2516356" cy="305979"/>
            </a:xfrm>
          </p:grpSpPr>
          <p:grpSp>
            <p:nvGrpSpPr>
              <p:cNvPr id="32" name="Grupo 31">
                <a:extLst>
                  <a:ext uri="{FF2B5EF4-FFF2-40B4-BE49-F238E27FC236}">
                    <a16:creationId xmlns:a16="http://schemas.microsoft.com/office/drawing/2014/main" id="{7E33AF1E-2A85-E006-8403-7E995F30EE3A}"/>
                  </a:ext>
                </a:extLst>
              </p:cNvPr>
              <p:cNvGrpSpPr/>
              <p:nvPr/>
            </p:nvGrpSpPr>
            <p:grpSpPr>
              <a:xfrm>
                <a:off x="2230121" y="3750358"/>
                <a:ext cx="2516356" cy="305469"/>
                <a:chOff x="2230121" y="3750358"/>
                <a:chExt cx="2516356" cy="305469"/>
              </a:xfrm>
            </p:grpSpPr>
            <p:cxnSp>
              <p:nvCxnSpPr>
                <p:cNvPr id="35" name="Conector recto 34">
                  <a:extLst>
                    <a:ext uri="{FF2B5EF4-FFF2-40B4-BE49-F238E27FC236}">
                      <a16:creationId xmlns:a16="http://schemas.microsoft.com/office/drawing/2014/main" id="{C1B5D797-6AFC-AADF-0E23-9566BD29CE1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013730" y="3811283"/>
                  <a:ext cx="665073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onector recto 35">
                  <a:extLst>
                    <a:ext uri="{FF2B5EF4-FFF2-40B4-BE49-F238E27FC236}">
                      <a16:creationId xmlns:a16="http://schemas.microsoft.com/office/drawing/2014/main" id="{096A5891-F52F-03CE-6A08-014210D8282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795852" y="3761190"/>
                  <a:ext cx="217878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Conector recto 43">
                  <a:extLst>
                    <a:ext uri="{FF2B5EF4-FFF2-40B4-BE49-F238E27FC236}">
                      <a16:creationId xmlns:a16="http://schemas.microsoft.com/office/drawing/2014/main" id="{A67E0C31-270A-A4EB-3630-10F6713A54A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678803" y="3761190"/>
                  <a:ext cx="845244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5" name="Google Shape;152;p18">
                  <a:extLst>
                    <a:ext uri="{FF2B5EF4-FFF2-40B4-BE49-F238E27FC236}">
                      <a16:creationId xmlns:a16="http://schemas.microsoft.com/office/drawing/2014/main" id="{B0B47309-A6FE-183F-2A28-A5F01FB95536}"/>
                    </a:ext>
                  </a:extLst>
                </p:cNvPr>
                <p:cNvSpPr txBox="1"/>
                <p:nvPr/>
              </p:nvSpPr>
              <p:spPr>
                <a:xfrm>
                  <a:off x="2904791" y="3755775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500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6" name="Google Shape;152;p18">
                  <a:extLst>
                    <a:ext uri="{FF2B5EF4-FFF2-40B4-BE49-F238E27FC236}">
                      <a16:creationId xmlns:a16="http://schemas.microsoft.com/office/drawing/2014/main" id="{43FDB389-1021-B3B0-45E1-905DEBD23F41}"/>
                    </a:ext>
                  </a:extLst>
                </p:cNvPr>
                <p:cNvSpPr txBox="1"/>
                <p:nvPr/>
              </p:nvSpPr>
              <p:spPr>
                <a:xfrm>
                  <a:off x="3679110" y="3753468"/>
                  <a:ext cx="1067367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1000m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7" name="Google Shape;152;p18">
                  <a:extLst>
                    <a:ext uri="{FF2B5EF4-FFF2-40B4-BE49-F238E27FC236}">
                      <a16:creationId xmlns:a16="http://schemas.microsoft.com/office/drawing/2014/main" id="{B53AADF7-7CA3-CBBE-427D-951BF6D4DD30}"/>
                    </a:ext>
                  </a:extLst>
                </p:cNvPr>
                <p:cNvSpPr txBox="1"/>
                <p:nvPr/>
              </p:nvSpPr>
              <p:spPr>
                <a:xfrm>
                  <a:off x="2230121" y="3750358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</p:grpSp>
          <p:sp>
            <p:nvSpPr>
              <p:cNvPr id="33" name="Google Shape;152;p18">
                <a:extLst>
                  <a:ext uri="{FF2B5EF4-FFF2-40B4-BE49-F238E27FC236}">
                    <a16:creationId xmlns:a16="http://schemas.microsoft.com/office/drawing/2014/main" id="{F3027128-1F9D-A7C0-7279-9591494297D7}"/>
                  </a:ext>
                </a:extLst>
              </p:cNvPr>
              <p:cNvSpPr txBox="1"/>
              <p:nvPr/>
            </p:nvSpPr>
            <p:spPr>
              <a:xfrm>
                <a:off x="2676744" y="3749848"/>
                <a:ext cx="201802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60006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Grupo 49">
            <a:extLst>
              <a:ext uri="{FF2B5EF4-FFF2-40B4-BE49-F238E27FC236}">
                <a16:creationId xmlns:a16="http://schemas.microsoft.com/office/drawing/2014/main" id="{B7D6973A-E0B5-538F-5726-DA56D8F17238}"/>
              </a:ext>
            </a:extLst>
          </p:cNvPr>
          <p:cNvGrpSpPr/>
          <p:nvPr/>
        </p:nvGrpSpPr>
        <p:grpSpPr>
          <a:xfrm>
            <a:off x="-92666" y="-33321"/>
            <a:ext cx="1567769" cy="5205684"/>
            <a:chOff x="-22328" y="-42112"/>
            <a:chExt cx="1479846" cy="5188098"/>
          </a:xfrm>
        </p:grpSpPr>
        <p:pic>
          <p:nvPicPr>
            <p:cNvPr id="47" name="Imagen 46" descr="Diagrama&#10;&#10;Descripción generada automáticamente">
              <a:extLst>
                <a:ext uri="{FF2B5EF4-FFF2-40B4-BE49-F238E27FC236}">
                  <a16:creationId xmlns:a16="http://schemas.microsoft.com/office/drawing/2014/main" id="{0BDBBA89-BBD6-AD4F-9E62-9B0C5A5F91C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5"/>
            <a:stretch/>
          </p:blipFill>
          <p:spPr>
            <a:xfrm rot="5400000">
              <a:off x="-78428" y="40366"/>
              <a:ext cx="1618423" cy="1453468"/>
            </a:xfrm>
            <a:prstGeom prst="rect">
              <a:avLst/>
            </a:prstGeom>
          </p:spPr>
        </p:pic>
        <p:pic>
          <p:nvPicPr>
            <p:cNvPr id="48" name="Imagen 47" descr="Diagrama&#10;&#10;Descripción generada automáticamente">
              <a:extLst>
                <a:ext uri="{FF2B5EF4-FFF2-40B4-BE49-F238E27FC236}">
                  <a16:creationId xmlns:a16="http://schemas.microsoft.com/office/drawing/2014/main" id="{A8810EB5-7017-9362-843F-48CB5C9BA6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5"/>
            <a:stretch/>
          </p:blipFill>
          <p:spPr>
            <a:xfrm rot="5400000">
              <a:off x="-104806" y="1596604"/>
              <a:ext cx="1618423" cy="1453468"/>
            </a:xfrm>
            <a:prstGeom prst="rect">
              <a:avLst/>
            </a:prstGeom>
          </p:spPr>
        </p:pic>
        <p:pic>
          <p:nvPicPr>
            <p:cNvPr id="49" name="Imagen 48" descr="Diagrama&#10;&#10;Descripción generada automáticamente">
              <a:extLst>
                <a:ext uri="{FF2B5EF4-FFF2-40B4-BE49-F238E27FC236}">
                  <a16:creationId xmlns:a16="http://schemas.microsoft.com/office/drawing/2014/main" id="{7BC45370-5C9E-7A39-CB4F-5D675C4AFB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5"/>
            <a:stretch/>
          </p:blipFill>
          <p:spPr>
            <a:xfrm rot="5400000">
              <a:off x="-311426" y="3403422"/>
              <a:ext cx="2040453" cy="1444676"/>
            </a:xfrm>
            <a:prstGeom prst="rect">
              <a:avLst/>
            </a:prstGeom>
          </p:spPr>
        </p:pic>
      </p:grpSp>
      <p:pic>
        <p:nvPicPr>
          <p:cNvPr id="4" name="Imagen 19" descr="Diagrama&#10;&#10;Descripción generada automáticamente">
            <a:extLst>
              <a:ext uri="{FF2B5EF4-FFF2-40B4-BE49-F238E27FC236}">
                <a16:creationId xmlns:a16="http://schemas.microsoft.com/office/drawing/2014/main" id="{C7F7179D-FC46-A44E-0156-0FF11D4CB6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2673369" y="-1360428"/>
            <a:ext cx="5190576" cy="7815380"/>
          </a:xfrm>
          <a:prstGeom prst="rect">
            <a:avLst/>
          </a:prstGeom>
        </p:spPr>
      </p:pic>
      <p:sp>
        <p:nvSpPr>
          <p:cNvPr id="28" name="Google Shape;332;p33">
            <a:extLst>
              <a:ext uri="{FF2B5EF4-FFF2-40B4-BE49-F238E27FC236}">
                <a16:creationId xmlns:a16="http://schemas.microsoft.com/office/drawing/2014/main" id="{D059D34D-4DB2-A304-1EAE-48BED088852F}"/>
              </a:ext>
            </a:extLst>
          </p:cNvPr>
          <p:cNvSpPr txBox="1"/>
          <p:nvPr/>
        </p:nvSpPr>
        <p:spPr>
          <a:xfrm rot="757855">
            <a:off x="7236624" y="1284624"/>
            <a:ext cx="1090251" cy="492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00">
                <a:latin typeface="Raleway"/>
                <a:ea typeface="Raleway Medium"/>
                <a:cs typeface="Raleway Medium"/>
                <a:sym typeface="Raleway Medium"/>
              </a:rPr>
              <a:t>Ayuntamiento de Techaluta</a:t>
            </a:r>
            <a:endParaRPr lang="es" sz="1000">
              <a:latin typeface="Raleway" pitchFamily="2" charset="0"/>
              <a:ea typeface="Raleway Medium"/>
              <a:cs typeface="Raleway Medium"/>
            </a:endParaRPr>
          </a:p>
        </p:txBody>
      </p:sp>
      <p:sp>
        <p:nvSpPr>
          <p:cNvPr id="22" name="Google Shape;172;p20">
            <a:extLst>
              <a:ext uri="{FF2B5EF4-FFF2-40B4-BE49-F238E27FC236}">
                <a16:creationId xmlns:a16="http://schemas.microsoft.com/office/drawing/2014/main" id="{F732F183-6867-F8B4-413E-627EBF43CDFE}"/>
              </a:ext>
            </a:extLst>
          </p:cNvPr>
          <p:cNvSpPr txBox="1"/>
          <p:nvPr/>
        </p:nvSpPr>
        <p:spPr>
          <a:xfrm>
            <a:off x="4428938" y="4774312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43" name="Google Shape;332;p33">
            <a:extLst>
              <a:ext uri="{FF2B5EF4-FFF2-40B4-BE49-F238E27FC236}">
                <a16:creationId xmlns:a16="http://schemas.microsoft.com/office/drawing/2014/main" id="{283ED7B6-43FD-BC80-66E7-2A5126420738}"/>
              </a:ext>
            </a:extLst>
          </p:cNvPr>
          <p:cNvSpPr txBox="1"/>
          <p:nvPr/>
        </p:nvSpPr>
        <p:spPr>
          <a:xfrm>
            <a:off x="557366" y="296610"/>
            <a:ext cx="2840575" cy="346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50">
                <a:latin typeface="Raleway Medium"/>
                <a:ea typeface="Raleway Medium"/>
                <a:cs typeface="Raleway Medium"/>
                <a:sym typeface="Raleway Medium"/>
              </a:rPr>
              <a:t>PLANO SANITARIO</a:t>
            </a:r>
            <a:endParaRPr lang="es-ES" sz="1050">
              <a:latin typeface="Raleway Medium"/>
              <a:ea typeface="Raleway Medium"/>
              <a:cs typeface="Raleway Medium"/>
            </a:endParaRPr>
          </a:p>
        </p:txBody>
      </p:sp>
      <p:sp>
        <p:nvSpPr>
          <p:cNvPr id="25" name="Google Shape;169;p20">
            <a:extLst>
              <a:ext uri="{FF2B5EF4-FFF2-40B4-BE49-F238E27FC236}">
                <a16:creationId xmlns:a16="http://schemas.microsoft.com/office/drawing/2014/main" id="{52F3EDD9-C6C5-5165-CC59-CE470AFD2B5D}"/>
              </a:ext>
            </a:extLst>
          </p:cNvPr>
          <p:cNvSpPr/>
          <p:nvPr/>
        </p:nvSpPr>
        <p:spPr>
          <a:xfrm>
            <a:off x="0" y="201278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6" name="Gráfico 25" descr="Plano con relleno sólido">
            <a:extLst>
              <a:ext uri="{FF2B5EF4-FFF2-40B4-BE49-F238E27FC236}">
                <a16:creationId xmlns:a16="http://schemas.microsoft.com/office/drawing/2014/main" id="{B47A4453-502A-CA8A-192E-C3DEACDA07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1328" y="241209"/>
            <a:ext cx="430956" cy="430956"/>
          </a:xfrm>
          <a:prstGeom prst="rect">
            <a:avLst/>
          </a:prstGeom>
        </p:spPr>
      </p:pic>
      <p:grpSp>
        <p:nvGrpSpPr>
          <p:cNvPr id="27" name="Grupo 26">
            <a:extLst>
              <a:ext uri="{FF2B5EF4-FFF2-40B4-BE49-F238E27FC236}">
                <a16:creationId xmlns:a16="http://schemas.microsoft.com/office/drawing/2014/main" id="{01B7DBC5-6EF8-E365-932C-31A89E7DDEA2}"/>
              </a:ext>
            </a:extLst>
          </p:cNvPr>
          <p:cNvGrpSpPr/>
          <p:nvPr/>
        </p:nvGrpSpPr>
        <p:grpSpPr>
          <a:xfrm>
            <a:off x="1269" y="4668518"/>
            <a:ext cx="2516356" cy="467545"/>
            <a:chOff x="2230121" y="3588282"/>
            <a:chExt cx="2516356" cy="467545"/>
          </a:xfrm>
        </p:grpSpPr>
        <p:pic>
          <p:nvPicPr>
            <p:cNvPr id="30" name="Google Shape;110;p16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21ACAEED-945C-7983-8A14-F877BAE8D50D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739" b="69649" l="10000" r="90000"/>
                      </a14:imgEffect>
                    </a14:imgLayer>
                  </a14:imgProps>
                </a:ext>
              </a:extLst>
            </a:blip>
            <a:srcRect b="22612"/>
            <a:stretch/>
          </p:blipFill>
          <p:spPr>
            <a:xfrm rot="5400000">
              <a:off x="2231280" y="3588970"/>
              <a:ext cx="445999" cy="444624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1" name="Grupo 30">
              <a:extLst>
                <a:ext uri="{FF2B5EF4-FFF2-40B4-BE49-F238E27FC236}">
                  <a16:creationId xmlns:a16="http://schemas.microsoft.com/office/drawing/2014/main" id="{9D491A01-2E93-3E2F-3BC2-2CEF2E2FB356}"/>
                </a:ext>
              </a:extLst>
            </p:cNvPr>
            <p:cNvGrpSpPr/>
            <p:nvPr/>
          </p:nvGrpSpPr>
          <p:grpSpPr>
            <a:xfrm>
              <a:off x="2230121" y="3749848"/>
              <a:ext cx="2516356" cy="305979"/>
              <a:chOff x="2230121" y="3749848"/>
              <a:chExt cx="2516356" cy="305979"/>
            </a:xfrm>
          </p:grpSpPr>
          <p:grpSp>
            <p:nvGrpSpPr>
              <p:cNvPr id="32" name="Grupo 31">
                <a:extLst>
                  <a:ext uri="{FF2B5EF4-FFF2-40B4-BE49-F238E27FC236}">
                    <a16:creationId xmlns:a16="http://schemas.microsoft.com/office/drawing/2014/main" id="{E91536CF-8B92-4761-7543-19BDA158AFBA}"/>
                  </a:ext>
                </a:extLst>
              </p:cNvPr>
              <p:cNvGrpSpPr/>
              <p:nvPr/>
            </p:nvGrpSpPr>
            <p:grpSpPr>
              <a:xfrm>
                <a:off x="2230121" y="3750358"/>
                <a:ext cx="2516356" cy="305469"/>
                <a:chOff x="2230121" y="3750358"/>
                <a:chExt cx="2516356" cy="305469"/>
              </a:xfrm>
            </p:grpSpPr>
            <p:cxnSp>
              <p:nvCxnSpPr>
                <p:cNvPr id="34" name="Conector recto 33">
                  <a:extLst>
                    <a:ext uri="{FF2B5EF4-FFF2-40B4-BE49-F238E27FC236}">
                      <a16:creationId xmlns:a16="http://schemas.microsoft.com/office/drawing/2014/main" id="{3FCF8B99-36CB-AEE2-A2CE-E0E9340DBD2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013730" y="3811283"/>
                  <a:ext cx="665073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Conector recto 34">
                  <a:extLst>
                    <a:ext uri="{FF2B5EF4-FFF2-40B4-BE49-F238E27FC236}">
                      <a16:creationId xmlns:a16="http://schemas.microsoft.com/office/drawing/2014/main" id="{36EE6D9A-D5CE-143A-B621-A688A8A19A5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795852" y="3761190"/>
                  <a:ext cx="217878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onector recto 35">
                  <a:extLst>
                    <a:ext uri="{FF2B5EF4-FFF2-40B4-BE49-F238E27FC236}">
                      <a16:creationId xmlns:a16="http://schemas.microsoft.com/office/drawing/2014/main" id="{FB4956DF-1545-7D50-97FF-D357B78B5ED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678803" y="3761190"/>
                  <a:ext cx="845244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8" name="Google Shape;152;p18">
                  <a:extLst>
                    <a:ext uri="{FF2B5EF4-FFF2-40B4-BE49-F238E27FC236}">
                      <a16:creationId xmlns:a16="http://schemas.microsoft.com/office/drawing/2014/main" id="{8A85B15F-5668-55D6-8D1A-48358511D337}"/>
                    </a:ext>
                  </a:extLst>
                </p:cNvPr>
                <p:cNvSpPr txBox="1"/>
                <p:nvPr/>
              </p:nvSpPr>
              <p:spPr>
                <a:xfrm>
                  <a:off x="2904791" y="3755775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500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0" name="Google Shape;152;p18">
                  <a:extLst>
                    <a:ext uri="{FF2B5EF4-FFF2-40B4-BE49-F238E27FC236}">
                      <a16:creationId xmlns:a16="http://schemas.microsoft.com/office/drawing/2014/main" id="{831ABD22-9D4B-C179-B287-D325FEED97D2}"/>
                    </a:ext>
                  </a:extLst>
                </p:cNvPr>
                <p:cNvSpPr txBox="1"/>
                <p:nvPr/>
              </p:nvSpPr>
              <p:spPr>
                <a:xfrm>
                  <a:off x="3679110" y="3753468"/>
                  <a:ext cx="1067367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1000m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1" name="Google Shape;152;p18">
                  <a:extLst>
                    <a:ext uri="{FF2B5EF4-FFF2-40B4-BE49-F238E27FC236}">
                      <a16:creationId xmlns:a16="http://schemas.microsoft.com/office/drawing/2014/main" id="{0B0D535F-08BB-F810-6387-7B9520639FF8}"/>
                    </a:ext>
                  </a:extLst>
                </p:cNvPr>
                <p:cNvSpPr txBox="1"/>
                <p:nvPr/>
              </p:nvSpPr>
              <p:spPr>
                <a:xfrm>
                  <a:off x="2230121" y="3750358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</p:grpSp>
          <p:sp>
            <p:nvSpPr>
              <p:cNvPr id="33" name="Google Shape;152;p18">
                <a:extLst>
                  <a:ext uri="{FF2B5EF4-FFF2-40B4-BE49-F238E27FC236}">
                    <a16:creationId xmlns:a16="http://schemas.microsoft.com/office/drawing/2014/main" id="{A34FD2AA-EF53-B719-8A74-312CB78D8935}"/>
                  </a:ext>
                </a:extLst>
              </p:cNvPr>
              <p:cNvSpPr txBox="1"/>
              <p:nvPr/>
            </p:nvSpPr>
            <p:spPr>
              <a:xfrm>
                <a:off x="2676744" y="3749848"/>
                <a:ext cx="201802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204641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upo 24">
            <a:extLst>
              <a:ext uri="{FF2B5EF4-FFF2-40B4-BE49-F238E27FC236}">
                <a16:creationId xmlns:a16="http://schemas.microsoft.com/office/drawing/2014/main" id="{2DF869FC-4DDA-131D-9A13-98BEE2DD86F8}"/>
              </a:ext>
            </a:extLst>
          </p:cNvPr>
          <p:cNvGrpSpPr/>
          <p:nvPr/>
        </p:nvGrpSpPr>
        <p:grpSpPr>
          <a:xfrm>
            <a:off x="-92666" y="-33321"/>
            <a:ext cx="1645018" cy="5205684"/>
            <a:chOff x="-22328" y="-42112"/>
            <a:chExt cx="1479845" cy="5188098"/>
          </a:xfrm>
        </p:grpSpPr>
        <p:pic>
          <p:nvPicPr>
            <p:cNvPr id="27" name="Imagen 26" descr="Diagrama&#10;&#10;Descripción generada automáticamente">
              <a:extLst>
                <a:ext uri="{FF2B5EF4-FFF2-40B4-BE49-F238E27FC236}">
                  <a16:creationId xmlns:a16="http://schemas.microsoft.com/office/drawing/2014/main" id="{0646F2E7-A0CC-63E5-F137-B4DD2B08F50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19"/>
            <a:stretch/>
          </p:blipFill>
          <p:spPr>
            <a:xfrm rot="5400000">
              <a:off x="-49937" y="68858"/>
              <a:ext cx="1618423" cy="1396484"/>
            </a:xfrm>
            <a:prstGeom prst="rect">
              <a:avLst/>
            </a:prstGeom>
          </p:spPr>
        </p:pic>
        <p:pic>
          <p:nvPicPr>
            <p:cNvPr id="28" name="Imagen 27" descr="Diagrama&#10;&#10;Descripción generada automáticamente">
              <a:extLst>
                <a:ext uri="{FF2B5EF4-FFF2-40B4-BE49-F238E27FC236}">
                  <a16:creationId xmlns:a16="http://schemas.microsoft.com/office/drawing/2014/main" id="{7E1C424F-FFA5-02C7-C790-9A72948AB5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5"/>
            <a:stretch/>
          </p:blipFill>
          <p:spPr>
            <a:xfrm rot="5400000">
              <a:off x="-104806" y="1596604"/>
              <a:ext cx="1618423" cy="1453468"/>
            </a:xfrm>
            <a:prstGeom prst="rect">
              <a:avLst/>
            </a:prstGeom>
          </p:spPr>
        </p:pic>
        <p:pic>
          <p:nvPicPr>
            <p:cNvPr id="29" name="Imagen 28" descr="Diagrama&#10;&#10;Descripción generada automáticamente">
              <a:extLst>
                <a:ext uri="{FF2B5EF4-FFF2-40B4-BE49-F238E27FC236}">
                  <a16:creationId xmlns:a16="http://schemas.microsoft.com/office/drawing/2014/main" id="{AB988B40-0BB5-581D-8EED-A843AB32E6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5"/>
            <a:stretch/>
          </p:blipFill>
          <p:spPr>
            <a:xfrm rot="5400000">
              <a:off x="-311426" y="3403422"/>
              <a:ext cx="2040453" cy="1444676"/>
            </a:xfrm>
            <a:prstGeom prst="rect">
              <a:avLst/>
            </a:prstGeom>
          </p:spPr>
        </p:pic>
      </p:grpSp>
      <p:pic>
        <p:nvPicPr>
          <p:cNvPr id="4" name="Imagen 3">
            <a:extLst>
              <a:ext uri="{FF2B5EF4-FFF2-40B4-BE49-F238E27FC236}">
                <a16:creationId xmlns:a16="http://schemas.microsoft.com/office/drawing/2014/main" id="{16D1E6B3-4059-B908-4219-AB821741E59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53"/>
          <a:stretch/>
        </p:blipFill>
        <p:spPr>
          <a:xfrm rot="5400000">
            <a:off x="2712926" y="-1287572"/>
            <a:ext cx="5177696" cy="7684452"/>
          </a:xfrm>
          <a:prstGeom prst="rect">
            <a:avLst/>
          </a:prstGeom>
        </p:spPr>
      </p:pic>
      <p:sp>
        <p:nvSpPr>
          <p:cNvPr id="35" name="Google Shape;172;p20">
            <a:extLst>
              <a:ext uri="{FF2B5EF4-FFF2-40B4-BE49-F238E27FC236}">
                <a16:creationId xmlns:a16="http://schemas.microsoft.com/office/drawing/2014/main" id="{A64B2ED4-4316-A256-43FA-4DF9F4F0176C}"/>
              </a:ext>
            </a:extLst>
          </p:cNvPr>
          <p:cNvSpPr txBox="1"/>
          <p:nvPr/>
        </p:nvSpPr>
        <p:spPr>
          <a:xfrm>
            <a:off x="3787100" y="4853443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37" name="Google Shape;169;p20">
            <a:extLst>
              <a:ext uri="{FF2B5EF4-FFF2-40B4-BE49-F238E27FC236}">
                <a16:creationId xmlns:a16="http://schemas.microsoft.com/office/drawing/2014/main" id="{76BF114D-2495-DC72-E366-9F2B9E386D8E}"/>
              </a:ext>
            </a:extLst>
          </p:cNvPr>
          <p:cNvSpPr/>
          <p:nvPr/>
        </p:nvSpPr>
        <p:spPr>
          <a:xfrm>
            <a:off x="0" y="201278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9" name="Gráfico 38" descr="Plano con relleno sólido">
            <a:extLst>
              <a:ext uri="{FF2B5EF4-FFF2-40B4-BE49-F238E27FC236}">
                <a16:creationId xmlns:a16="http://schemas.microsoft.com/office/drawing/2014/main" id="{2A878E83-D87D-5BB9-C0B1-FCEE37714C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1328" y="241209"/>
            <a:ext cx="430956" cy="430956"/>
          </a:xfrm>
          <a:prstGeom prst="rect">
            <a:avLst/>
          </a:prstGeom>
        </p:spPr>
      </p:pic>
      <p:sp>
        <p:nvSpPr>
          <p:cNvPr id="21" name="Google Shape;332;p33">
            <a:extLst>
              <a:ext uri="{FF2B5EF4-FFF2-40B4-BE49-F238E27FC236}">
                <a16:creationId xmlns:a16="http://schemas.microsoft.com/office/drawing/2014/main" id="{A96C4440-AF91-1B84-1FBF-8AEB40F4A095}"/>
              </a:ext>
            </a:extLst>
          </p:cNvPr>
          <p:cNvSpPr txBox="1"/>
          <p:nvPr/>
        </p:nvSpPr>
        <p:spPr>
          <a:xfrm rot="757855">
            <a:off x="7236624" y="1284624"/>
            <a:ext cx="1090251" cy="492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00">
                <a:latin typeface="Raleway"/>
                <a:ea typeface="Raleway Medium"/>
                <a:cs typeface="Raleway Medium"/>
                <a:sym typeface="Raleway Medium"/>
              </a:rPr>
              <a:t>Ayuntamiento de Techaluta</a:t>
            </a:r>
            <a:endParaRPr lang="es" sz="1000">
              <a:latin typeface="Raleway" pitchFamily="2" charset="0"/>
              <a:ea typeface="Raleway Medium"/>
              <a:cs typeface="Raleway Medium"/>
            </a:endParaRPr>
          </a:p>
        </p:txBody>
      </p:sp>
      <p:sp>
        <p:nvSpPr>
          <p:cNvPr id="30" name="Google Shape;332;p33">
            <a:extLst>
              <a:ext uri="{FF2B5EF4-FFF2-40B4-BE49-F238E27FC236}">
                <a16:creationId xmlns:a16="http://schemas.microsoft.com/office/drawing/2014/main" id="{C20FB0D6-A85A-A669-FDD2-678CCA1D6E4B}"/>
              </a:ext>
            </a:extLst>
          </p:cNvPr>
          <p:cNvSpPr txBox="1"/>
          <p:nvPr/>
        </p:nvSpPr>
        <p:spPr>
          <a:xfrm>
            <a:off x="557366" y="296610"/>
            <a:ext cx="2840575" cy="346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50">
                <a:latin typeface="Raleway Medium"/>
                <a:ea typeface="Raleway Medium"/>
                <a:cs typeface="Raleway Medium"/>
                <a:sym typeface="Raleway Medium"/>
              </a:rPr>
              <a:t>PLANO DE ESCURRIMIENTO PLUVIAL</a:t>
            </a:r>
            <a:endParaRPr lang="es-ES" sz="1050">
              <a:latin typeface="Raleway Medium"/>
              <a:ea typeface="Raleway Medium"/>
              <a:cs typeface="Raleway Medium"/>
            </a:endParaRPr>
          </a:p>
        </p:txBody>
      </p:sp>
      <p:grpSp>
        <p:nvGrpSpPr>
          <p:cNvPr id="31" name="Grupo 30">
            <a:extLst>
              <a:ext uri="{FF2B5EF4-FFF2-40B4-BE49-F238E27FC236}">
                <a16:creationId xmlns:a16="http://schemas.microsoft.com/office/drawing/2014/main" id="{033F2311-5CF0-0368-7D2D-535513D91FFF}"/>
              </a:ext>
            </a:extLst>
          </p:cNvPr>
          <p:cNvGrpSpPr/>
          <p:nvPr/>
        </p:nvGrpSpPr>
        <p:grpSpPr>
          <a:xfrm>
            <a:off x="1269" y="4668518"/>
            <a:ext cx="2516356" cy="467545"/>
            <a:chOff x="2230121" y="3588282"/>
            <a:chExt cx="2516356" cy="467545"/>
          </a:xfrm>
        </p:grpSpPr>
        <p:pic>
          <p:nvPicPr>
            <p:cNvPr id="32" name="Google Shape;110;p16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899CAF87-E0CA-11D9-0BCF-87D049F6A046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739" b="69649" l="10000" r="90000"/>
                      </a14:imgEffect>
                    </a14:imgLayer>
                  </a14:imgProps>
                </a:ext>
              </a:extLst>
            </a:blip>
            <a:srcRect b="22612"/>
            <a:stretch/>
          </p:blipFill>
          <p:spPr>
            <a:xfrm rot="5400000">
              <a:off x="2231280" y="3588970"/>
              <a:ext cx="445999" cy="444624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3" name="Grupo 32">
              <a:extLst>
                <a:ext uri="{FF2B5EF4-FFF2-40B4-BE49-F238E27FC236}">
                  <a16:creationId xmlns:a16="http://schemas.microsoft.com/office/drawing/2014/main" id="{82AEDB9E-6C6E-DA15-E0DE-25CDF03007DC}"/>
                </a:ext>
              </a:extLst>
            </p:cNvPr>
            <p:cNvGrpSpPr/>
            <p:nvPr/>
          </p:nvGrpSpPr>
          <p:grpSpPr>
            <a:xfrm>
              <a:off x="2230121" y="3749848"/>
              <a:ext cx="2516356" cy="305979"/>
              <a:chOff x="2230121" y="3749848"/>
              <a:chExt cx="2516356" cy="305979"/>
            </a:xfrm>
          </p:grpSpPr>
          <p:grpSp>
            <p:nvGrpSpPr>
              <p:cNvPr id="34" name="Grupo 33">
                <a:extLst>
                  <a:ext uri="{FF2B5EF4-FFF2-40B4-BE49-F238E27FC236}">
                    <a16:creationId xmlns:a16="http://schemas.microsoft.com/office/drawing/2014/main" id="{BA2D0837-F988-95DE-8B2E-4636A3858770}"/>
                  </a:ext>
                </a:extLst>
              </p:cNvPr>
              <p:cNvGrpSpPr/>
              <p:nvPr/>
            </p:nvGrpSpPr>
            <p:grpSpPr>
              <a:xfrm>
                <a:off x="2230121" y="3750358"/>
                <a:ext cx="2516356" cy="305469"/>
                <a:chOff x="2230121" y="3750358"/>
                <a:chExt cx="2516356" cy="305469"/>
              </a:xfrm>
            </p:grpSpPr>
            <p:cxnSp>
              <p:nvCxnSpPr>
                <p:cNvPr id="40" name="Conector recto 39">
                  <a:extLst>
                    <a:ext uri="{FF2B5EF4-FFF2-40B4-BE49-F238E27FC236}">
                      <a16:creationId xmlns:a16="http://schemas.microsoft.com/office/drawing/2014/main" id="{4CE7E3A4-3E2D-348E-CAFC-D9E6214AE7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013730" y="3811283"/>
                  <a:ext cx="665073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Conector recto 40">
                  <a:extLst>
                    <a:ext uri="{FF2B5EF4-FFF2-40B4-BE49-F238E27FC236}">
                      <a16:creationId xmlns:a16="http://schemas.microsoft.com/office/drawing/2014/main" id="{F90C74A4-7747-6B1E-2D10-8FA951E57E4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795852" y="3761190"/>
                  <a:ext cx="217878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Conector recto 41">
                  <a:extLst>
                    <a:ext uri="{FF2B5EF4-FFF2-40B4-BE49-F238E27FC236}">
                      <a16:creationId xmlns:a16="http://schemas.microsoft.com/office/drawing/2014/main" id="{FF8F800A-6955-97B2-763B-B4A7AC28536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678803" y="3761190"/>
                  <a:ext cx="845244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3" name="Google Shape;152;p18">
                  <a:extLst>
                    <a:ext uri="{FF2B5EF4-FFF2-40B4-BE49-F238E27FC236}">
                      <a16:creationId xmlns:a16="http://schemas.microsoft.com/office/drawing/2014/main" id="{94909371-6EB8-E241-9BF4-DE40E86E243E}"/>
                    </a:ext>
                  </a:extLst>
                </p:cNvPr>
                <p:cNvSpPr txBox="1"/>
                <p:nvPr/>
              </p:nvSpPr>
              <p:spPr>
                <a:xfrm>
                  <a:off x="2904791" y="3755775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500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4" name="Google Shape;152;p18">
                  <a:extLst>
                    <a:ext uri="{FF2B5EF4-FFF2-40B4-BE49-F238E27FC236}">
                      <a16:creationId xmlns:a16="http://schemas.microsoft.com/office/drawing/2014/main" id="{51C3B82D-3FCF-6203-C795-3E7CDFF00A47}"/>
                    </a:ext>
                  </a:extLst>
                </p:cNvPr>
                <p:cNvSpPr txBox="1"/>
                <p:nvPr/>
              </p:nvSpPr>
              <p:spPr>
                <a:xfrm>
                  <a:off x="3679110" y="3753468"/>
                  <a:ext cx="1067367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1000m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5" name="Google Shape;152;p18">
                  <a:extLst>
                    <a:ext uri="{FF2B5EF4-FFF2-40B4-BE49-F238E27FC236}">
                      <a16:creationId xmlns:a16="http://schemas.microsoft.com/office/drawing/2014/main" id="{E8EFC943-5692-59F1-CC9B-9B67D08BED20}"/>
                    </a:ext>
                  </a:extLst>
                </p:cNvPr>
                <p:cNvSpPr txBox="1"/>
                <p:nvPr/>
              </p:nvSpPr>
              <p:spPr>
                <a:xfrm>
                  <a:off x="2230121" y="3750358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</p:grpSp>
          <p:sp>
            <p:nvSpPr>
              <p:cNvPr id="38" name="Google Shape;152;p18">
                <a:extLst>
                  <a:ext uri="{FF2B5EF4-FFF2-40B4-BE49-F238E27FC236}">
                    <a16:creationId xmlns:a16="http://schemas.microsoft.com/office/drawing/2014/main" id="{CAC2C572-5B74-9933-8B06-F5B258E14176}"/>
                  </a:ext>
                </a:extLst>
              </p:cNvPr>
              <p:cNvSpPr txBox="1"/>
              <p:nvPr/>
            </p:nvSpPr>
            <p:spPr>
              <a:xfrm>
                <a:off x="2676744" y="3749848"/>
                <a:ext cx="201802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729459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ángulo 31">
            <a:extLst>
              <a:ext uri="{FF2B5EF4-FFF2-40B4-BE49-F238E27FC236}">
                <a16:creationId xmlns:a16="http://schemas.microsoft.com/office/drawing/2014/main" id="{453403EB-1C8D-18FC-5D2E-14FE42BF2D83}"/>
              </a:ext>
            </a:extLst>
          </p:cNvPr>
          <p:cNvSpPr/>
          <p:nvPr/>
        </p:nvSpPr>
        <p:spPr>
          <a:xfrm>
            <a:off x="8748085" y="3774"/>
            <a:ext cx="395915" cy="5139726"/>
          </a:xfrm>
          <a:prstGeom prst="rect">
            <a:avLst/>
          </a:prstGeom>
          <a:solidFill>
            <a:srgbClr val="BEC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Google Shape;251;p26">
            <a:extLst>
              <a:ext uri="{FF2B5EF4-FFF2-40B4-BE49-F238E27FC236}">
                <a16:creationId xmlns:a16="http://schemas.microsoft.com/office/drawing/2014/main" id="{37B56BC9-7543-49D3-A366-28D74DE73C1D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252;p26">
            <a:extLst>
              <a:ext uri="{FF2B5EF4-FFF2-40B4-BE49-F238E27FC236}">
                <a16:creationId xmlns:a16="http://schemas.microsoft.com/office/drawing/2014/main" id="{2578884B-9EF9-4A02-A8E3-FA53AB7B6AF5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172;p20">
            <a:extLst>
              <a:ext uri="{FF2B5EF4-FFF2-40B4-BE49-F238E27FC236}">
                <a16:creationId xmlns:a16="http://schemas.microsoft.com/office/drawing/2014/main" id="{3454F354-D5D6-C45F-4220-15D2EAAC0A0A}"/>
              </a:ext>
            </a:extLst>
          </p:cNvPr>
          <p:cNvSpPr txBox="1"/>
          <p:nvPr/>
        </p:nvSpPr>
        <p:spPr>
          <a:xfrm>
            <a:off x="4898118" y="4877969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Plano realizado por PAP Haciendo Barrio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34" name="Google Shape;250;p26">
            <a:extLst>
              <a:ext uri="{FF2B5EF4-FFF2-40B4-BE49-F238E27FC236}">
                <a16:creationId xmlns:a16="http://schemas.microsoft.com/office/drawing/2014/main" id="{EA01F97E-D046-B9A7-5435-BE83C0D7F933}"/>
              </a:ext>
            </a:extLst>
          </p:cNvPr>
          <p:cNvSpPr txBox="1"/>
          <p:nvPr/>
        </p:nvSpPr>
        <p:spPr>
          <a:xfrm>
            <a:off x="549888" y="289383"/>
            <a:ext cx="2950979" cy="946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DISEÑO DEL CANAL EN CALLE PRICIPAL</a:t>
            </a:r>
          </a:p>
          <a:p>
            <a:pPr>
              <a:lnSpc>
                <a:spcPct val="150000"/>
              </a:lnSpc>
            </a:pPr>
            <a:endParaRPr lang="es-MX" sz="900" b="1">
              <a:solidFill>
                <a:schemeClr val="dk1"/>
              </a:solidFill>
              <a:latin typeface="Raleway ExtraLight"/>
              <a:ea typeface="Raleway Medium"/>
              <a:cs typeface="Raleway Medium"/>
            </a:endParaRPr>
          </a:p>
        </p:txBody>
      </p:sp>
      <p:pic>
        <p:nvPicPr>
          <p:cNvPr id="2" name="Imagen 5" descr="Diagrama&#10;&#10;Descripción generada automáticamente">
            <a:extLst>
              <a:ext uri="{FF2B5EF4-FFF2-40B4-BE49-F238E27FC236}">
                <a16:creationId xmlns:a16="http://schemas.microsoft.com/office/drawing/2014/main" id="{EE4CC1EB-D745-367D-6467-AA33965BE2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089" y="1083451"/>
            <a:ext cx="5050766" cy="1995343"/>
          </a:xfrm>
          <a:prstGeom prst="rect">
            <a:avLst/>
          </a:prstGeom>
        </p:spPr>
      </p:pic>
      <p:pic>
        <p:nvPicPr>
          <p:cNvPr id="6" name="Imagen 6" descr="Diagrama&#10;&#10;Descripción generada automáticamente">
            <a:extLst>
              <a:ext uri="{FF2B5EF4-FFF2-40B4-BE49-F238E27FC236}">
                <a16:creationId xmlns:a16="http://schemas.microsoft.com/office/drawing/2014/main" id="{FECDADB2-4D53-77D8-DB8C-70B9C742FA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8457" y="3056986"/>
            <a:ext cx="3659756" cy="1822329"/>
          </a:xfrm>
          <a:prstGeom prst="rect">
            <a:avLst/>
          </a:prstGeom>
        </p:spPr>
      </p:pic>
      <p:pic>
        <p:nvPicPr>
          <p:cNvPr id="9" name="Gráfico 8" descr="Plano con relleno sólido">
            <a:extLst>
              <a:ext uri="{FF2B5EF4-FFF2-40B4-BE49-F238E27FC236}">
                <a16:creationId xmlns:a16="http://schemas.microsoft.com/office/drawing/2014/main" id="{28BFEBF3-B344-28AA-CC84-893B614457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894" y="413737"/>
            <a:ext cx="430956" cy="430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2054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ángulo 31">
            <a:extLst>
              <a:ext uri="{FF2B5EF4-FFF2-40B4-BE49-F238E27FC236}">
                <a16:creationId xmlns:a16="http://schemas.microsoft.com/office/drawing/2014/main" id="{453403EB-1C8D-18FC-5D2E-14FE42BF2D83}"/>
              </a:ext>
            </a:extLst>
          </p:cNvPr>
          <p:cNvSpPr/>
          <p:nvPr/>
        </p:nvSpPr>
        <p:spPr>
          <a:xfrm>
            <a:off x="8748085" y="3774"/>
            <a:ext cx="395915" cy="5139726"/>
          </a:xfrm>
          <a:prstGeom prst="rect">
            <a:avLst/>
          </a:prstGeom>
          <a:solidFill>
            <a:srgbClr val="BEC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Google Shape;251;p26">
            <a:extLst>
              <a:ext uri="{FF2B5EF4-FFF2-40B4-BE49-F238E27FC236}">
                <a16:creationId xmlns:a16="http://schemas.microsoft.com/office/drawing/2014/main" id="{37B56BC9-7543-49D3-A366-28D74DE73C1D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252;p26">
            <a:extLst>
              <a:ext uri="{FF2B5EF4-FFF2-40B4-BE49-F238E27FC236}">
                <a16:creationId xmlns:a16="http://schemas.microsoft.com/office/drawing/2014/main" id="{2578884B-9EF9-4A02-A8E3-FA53AB7B6AF5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172;p20">
            <a:extLst>
              <a:ext uri="{FF2B5EF4-FFF2-40B4-BE49-F238E27FC236}">
                <a16:creationId xmlns:a16="http://schemas.microsoft.com/office/drawing/2014/main" id="{3454F354-D5D6-C45F-4220-15D2EAAC0A0A}"/>
              </a:ext>
            </a:extLst>
          </p:cNvPr>
          <p:cNvSpPr txBox="1"/>
          <p:nvPr/>
        </p:nvSpPr>
        <p:spPr>
          <a:xfrm>
            <a:off x="4898118" y="4877969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Plano realizado por PAP Haciendo Barrio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34" name="Google Shape;250;p26">
            <a:extLst>
              <a:ext uri="{FF2B5EF4-FFF2-40B4-BE49-F238E27FC236}">
                <a16:creationId xmlns:a16="http://schemas.microsoft.com/office/drawing/2014/main" id="{EA01F97E-D046-B9A7-5435-BE83C0D7F933}"/>
              </a:ext>
            </a:extLst>
          </p:cNvPr>
          <p:cNvSpPr txBox="1"/>
          <p:nvPr/>
        </p:nvSpPr>
        <p:spPr>
          <a:xfrm>
            <a:off x="549888" y="289383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</a:rPr>
              <a:t>Rasantes</a:t>
            </a:r>
          </a:p>
          <a:p>
            <a:pPr>
              <a:lnSpc>
                <a:spcPct val="150000"/>
              </a:lnSpc>
            </a:pPr>
            <a:endParaRPr lang="es-MX" sz="900" b="1">
              <a:solidFill>
                <a:schemeClr val="dk1"/>
              </a:solidFill>
              <a:latin typeface="Raleway ExtraLight"/>
              <a:ea typeface="Raleway Medium"/>
              <a:cs typeface="Raleway Medium"/>
            </a:endParaRPr>
          </a:p>
        </p:txBody>
      </p:sp>
      <p:pic>
        <p:nvPicPr>
          <p:cNvPr id="3" name="Imagen 3" descr="Gráfico, Gráfico de líneas&#10;&#10;Descripción generada automáticamente">
            <a:extLst>
              <a:ext uri="{FF2B5EF4-FFF2-40B4-BE49-F238E27FC236}">
                <a16:creationId xmlns:a16="http://schemas.microsoft.com/office/drawing/2014/main" id="{DC8748C8-6BFB-8CC3-520A-E9B6BAE78C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2325" y="3996"/>
            <a:ext cx="2710850" cy="3323960"/>
          </a:xfrm>
          <a:prstGeom prst="rect">
            <a:avLst/>
          </a:prstGeom>
        </p:spPr>
      </p:pic>
      <p:pic>
        <p:nvPicPr>
          <p:cNvPr id="4" name="Imagen 4" descr="Tabla&#10;&#10;Descripción generada automáticamente">
            <a:extLst>
              <a:ext uri="{FF2B5EF4-FFF2-40B4-BE49-F238E27FC236}">
                <a16:creationId xmlns:a16="http://schemas.microsoft.com/office/drawing/2014/main" id="{DBD6BFE2-7E8C-699E-8043-5133E69B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5523" y="3388212"/>
            <a:ext cx="3045124" cy="1461801"/>
          </a:xfrm>
          <a:prstGeom prst="rect">
            <a:avLst/>
          </a:prstGeom>
        </p:spPr>
      </p:pic>
      <p:pic>
        <p:nvPicPr>
          <p:cNvPr id="7" name="Gráfico 6" descr="Plano con relleno sólido">
            <a:extLst>
              <a:ext uri="{FF2B5EF4-FFF2-40B4-BE49-F238E27FC236}">
                <a16:creationId xmlns:a16="http://schemas.microsoft.com/office/drawing/2014/main" id="{11553911-2B29-1400-9DB1-3C37BA6727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894" y="413737"/>
            <a:ext cx="430956" cy="430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179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ángulo 31">
            <a:extLst>
              <a:ext uri="{FF2B5EF4-FFF2-40B4-BE49-F238E27FC236}">
                <a16:creationId xmlns:a16="http://schemas.microsoft.com/office/drawing/2014/main" id="{453403EB-1C8D-18FC-5D2E-14FE42BF2D83}"/>
              </a:ext>
            </a:extLst>
          </p:cNvPr>
          <p:cNvSpPr/>
          <p:nvPr/>
        </p:nvSpPr>
        <p:spPr>
          <a:xfrm>
            <a:off x="8748085" y="3774"/>
            <a:ext cx="395915" cy="5139726"/>
          </a:xfrm>
          <a:prstGeom prst="rect">
            <a:avLst/>
          </a:prstGeom>
          <a:solidFill>
            <a:srgbClr val="BEC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Google Shape;251;p26">
            <a:extLst>
              <a:ext uri="{FF2B5EF4-FFF2-40B4-BE49-F238E27FC236}">
                <a16:creationId xmlns:a16="http://schemas.microsoft.com/office/drawing/2014/main" id="{37B56BC9-7543-49D3-A366-28D74DE73C1D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252;p26">
            <a:extLst>
              <a:ext uri="{FF2B5EF4-FFF2-40B4-BE49-F238E27FC236}">
                <a16:creationId xmlns:a16="http://schemas.microsoft.com/office/drawing/2014/main" id="{2578884B-9EF9-4A02-A8E3-FA53AB7B6AF5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172;p20">
            <a:extLst>
              <a:ext uri="{FF2B5EF4-FFF2-40B4-BE49-F238E27FC236}">
                <a16:creationId xmlns:a16="http://schemas.microsoft.com/office/drawing/2014/main" id="{3454F354-D5D6-C45F-4220-15D2EAAC0A0A}"/>
              </a:ext>
            </a:extLst>
          </p:cNvPr>
          <p:cNvSpPr txBox="1"/>
          <p:nvPr/>
        </p:nvSpPr>
        <p:spPr>
          <a:xfrm>
            <a:off x="4898118" y="4877969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Plano realizado por PAP Haciendo Barrio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34" name="Google Shape;250;p26">
            <a:extLst>
              <a:ext uri="{FF2B5EF4-FFF2-40B4-BE49-F238E27FC236}">
                <a16:creationId xmlns:a16="http://schemas.microsoft.com/office/drawing/2014/main" id="{EA01F97E-D046-B9A7-5435-BE83C0D7F933}"/>
              </a:ext>
            </a:extLst>
          </p:cNvPr>
          <p:cNvSpPr txBox="1"/>
          <p:nvPr/>
        </p:nvSpPr>
        <p:spPr>
          <a:xfrm>
            <a:off x="549888" y="289383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</a:rPr>
              <a:t>Perfiles plataformas</a:t>
            </a:r>
          </a:p>
          <a:p>
            <a:pPr>
              <a:lnSpc>
                <a:spcPct val="150000"/>
              </a:lnSpc>
            </a:pPr>
            <a:endParaRPr lang="es-MX" sz="900" b="1">
              <a:solidFill>
                <a:schemeClr val="dk1"/>
              </a:solidFill>
              <a:latin typeface="Raleway ExtraLight"/>
              <a:ea typeface="Raleway Medium"/>
              <a:cs typeface="Raleway Medium"/>
            </a:endParaRPr>
          </a:p>
        </p:txBody>
      </p:sp>
      <p:pic>
        <p:nvPicPr>
          <p:cNvPr id="4" name="Imagen 4" descr="Tabla&#10;&#10;Descripción generada automáticamente">
            <a:extLst>
              <a:ext uri="{FF2B5EF4-FFF2-40B4-BE49-F238E27FC236}">
                <a16:creationId xmlns:a16="http://schemas.microsoft.com/office/drawing/2014/main" id="{DBD6BFE2-7E8C-699E-8043-5133E69B8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5523" y="3388212"/>
            <a:ext cx="3045124" cy="1461801"/>
          </a:xfrm>
          <a:prstGeom prst="rect">
            <a:avLst/>
          </a:prstGeom>
        </p:spPr>
      </p:pic>
      <p:pic>
        <p:nvPicPr>
          <p:cNvPr id="7" name="Gráfico 6" descr="Plano con relleno sólido">
            <a:extLst>
              <a:ext uri="{FF2B5EF4-FFF2-40B4-BE49-F238E27FC236}">
                <a16:creationId xmlns:a16="http://schemas.microsoft.com/office/drawing/2014/main" id="{11553911-2B29-1400-9DB1-3C37BA6727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894" y="413737"/>
            <a:ext cx="430956" cy="430956"/>
          </a:xfrm>
          <a:prstGeom prst="rect">
            <a:avLst/>
          </a:prstGeom>
        </p:spPr>
      </p:pic>
      <p:pic>
        <p:nvPicPr>
          <p:cNvPr id="2" name="Imagen 4">
            <a:extLst>
              <a:ext uri="{FF2B5EF4-FFF2-40B4-BE49-F238E27FC236}">
                <a16:creationId xmlns:a16="http://schemas.microsoft.com/office/drawing/2014/main" id="{AB54BA92-4421-C498-EE26-68FDB4D19F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834" y="80104"/>
            <a:ext cx="3174520" cy="3268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2306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upo 24">
            <a:extLst>
              <a:ext uri="{FF2B5EF4-FFF2-40B4-BE49-F238E27FC236}">
                <a16:creationId xmlns:a16="http://schemas.microsoft.com/office/drawing/2014/main" id="{2DF869FC-4DDA-131D-9A13-98BEE2DD86F8}"/>
              </a:ext>
            </a:extLst>
          </p:cNvPr>
          <p:cNvGrpSpPr/>
          <p:nvPr/>
        </p:nvGrpSpPr>
        <p:grpSpPr>
          <a:xfrm>
            <a:off x="-114097" y="-61896"/>
            <a:ext cx="1645018" cy="5205684"/>
            <a:chOff x="-22328" y="-42112"/>
            <a:chExt cx="1479845" cy="5188098"/>
          </a:xfrm>
        </p:grpSpPr>
        <p:pic>
          <p:nvPicPr>
            <p:cNvPr id="27" name="Imagen 26" descr="Diagrama&#10;&#10;Descripción generada automáticamente">
              <a:extLst>
                <a:ext uri="{FF2B5EF4-FFF2-40B4-BE49-F238E27FC236}">
                  <a16:creationId xmlns:a16="http://schemas.microsoft.com/office/drawing/2014/main" id="{0646F2E7-A0CC-63E5-F137-B4DD2B08F50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19"/>
            <a:stretch/>
          </p:blipFill>
          <p:spPr>
            <a:xfrm rot="5400000">
              <a:off x="-49937" y="68858"/>
              <a:ext cx="1618423" cy="1396484"/>
            </a:xfrm>
            <a:prstGeom prst="rect">
              <a:avLst/>
            </a:prstGeom>
          </p:spPr>
        </p:pic>
        <p:pic>
          <p:nvPicPr>
            <p:cNvPr id="28" name="Imagen 27" descr="Diagrama&#10;&#10;Descripción generada automáticamente">
              <a:extLst>
                <a:ext uri="{FF2B5EF4-FFF2-40B4-BE49-F238E27FC236}">
                  <a16:creationId xmlns:a16="http://schemas.microsoft.com/office/drawing/2014/main" id="{7E1C424F-FFA5-02C7-C790-9A72948AB5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5"/>
            <a:stretch/>
          </p:blipFill>
          <p:spPr>
            <a:xfrm rot="5400000">
              <a:off x="-104806" y="1596604"/>
              <a:ext cx="1618423" cy="1453468"/>
            </a:xfrm>
            <a:prstGeom prst="rect">
              <a:avLst/>
            </a:prstGeom>
          </p:spPr>
        </p:pic>
        <p:pic>
          <p:nvPicPr>
            <p:cNvPr id="29" name="Imagen 28" descr="Diagrama&#10;&#10;Descripción generada automáticamente">
              <a:extLst>
                <a:ext uri="{FF2B5EF4-FFF2-40B4-BE49-F238E27FC236}">
                  <a16:creationId xmlns:a16="http://schemas.microsoft.com/office/drawing/2014/main" id="{AB988B40-0BB5-581D-8EED-A843AB32E6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-130" t="76598" r="68718" b="105"/>
            <a:stretch/>
          </p:blipFill>
          <p:spPr>
            <a:xfrm rot="5400000">
              <a:off x="-311426" y="3403422"/>
              <a:ext cx="2040453" cy="1444676"/>
            </a:xfrm>
            <a:prstGeom prst="rect">
              <a:avLst/>
            </a:prstGeom>
          </p:spPr>
        </p:pic>
      </p:grpSp>
      <p:pic>
        <p:nvPicPr>
          <p:cNvPr id="3" name="Imagen 2">
            <a:extLst>
              <a:ext uri="{FF2B5EF4-FFF2-40B4-BE49-F238E27FC236}">
                <a16:creationId xmlns:a16="http://schemas.microsoft.com/office/drawing/2014/main" id="{671984E5-50C3-0CC0-F164-F5522A99A3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93" r="888"/>
          <a:stretch/>
        </p:blipFill>
        <p:spPr>
          <a:xfrm rot="5400000">
            <a:off x="2688087" y="-1316982"/>
            <a:ext cx="5154049" cy="7761515"/>
          </a:xfrm>
          <a:prstGeom prst="rect">
            <a:avLst/>
          </a:prstGeom>
        </p:spPr>
      </p:pic>
      <p:sp>
        <p:nvSpPr>
          <p:cNvPr id="35" name="Google Shape;172;p20">
            <a:extLst>
              <a:ext uri="{FF2B5EF4-FFF2-40B4-BE49-F238E27FC236}">
                <a16:creationId xmlns:a16="http://schemas.microsoft.com/office/drawing/2014/main" id="{A64B2ED4-4316-A256-43FA-4DF9F4F0176C}"/>
              </a:ext>
            </a:extLst>
          </p:cNvPr>
          <p:cNvSpPr txBox="1"/>
          <p:nvPr/>
        </p:nvSpPr>
        <p:spPr>
          <a:xfrm>
            <a:off x="3787100" y="4853443"/>
            <a:ext cx="3613755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Elaboración propia PAP Haciendo Barrio.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37" name="Google Shape;169;p20">
            <a:extLst>
              <a:ext uri="{FF2B5EF4-FFF2-40B4-BE49-F238E27FC236}">
                <a16:creationId xmlns:a16="http://schemas.microsoft.com/office/drawing/2014/main" id="{76BF114D-2495-DC72-E366-9F2B9E386D8E}"/>
              </a:ext>
            </a:extLst>
          </p:cNvPr>
          <p:cNvSpPr/>
          <p:nvPr/>
        </p:nvSpPr>
        <p:spPr>
          <a:xfrm>
            <a:off x="0" y="201278"/>
            <a:ext cx="549900" cy="536400"/>
          </a:xfrm>
          <a:prstGeom prst="rect">
            <a:avLst/>
          </a:prstGeom>
          <a:solidFill>
            <a:srgbClr val="8DA59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9" name="Gráfico 38" descr="Plano con relleno sólido">
            <a:extLst>
              <a:ext uri="{FF2B5EF4-FFF2-40B4-BE49-F238E27FC236}">
                <a16:creationId xmlns:a16="http://schemas.microsoft.com/office/drawing/2014/main" id="{2A878E83-D87D-5BB9-C0B1-FCEE37714C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1328" y="241209"/>
            <a:ext cx="430956" cy="430956"/>
          </a:xfrm>
          <a:prstGeom prst="rect">
            <a:avLst/>
          </a:prstGeom>
        </p:spPr>
      </p:pic>
      <p:sp>
        <p:nvSpPr>
          <p:cNvPr id="30" name="Google Shape;332;p33">
            <a:extLst>
              <a:ext uri="{FF2B5EF4-FFF2-40B4-BE49-F238E27FC236}">
                <a16:creationId xmlns:a16="http://schemas.microsoft.com/office/drawing/2014/main" id="{C20FB0D6-A85A-A669-FDD2-678CCA1D6E4B}"/>
              </a:ext>
            </a:extLst>
          </p:cNvPr>
          <p:cNvSpPr txBox="1"/>
          <p:nvPr/>
        </p:nvSpPr>
        <p:spPr>
          <a:xfrm>
            <a:off x="557366" y="296610"/>
            <a:ext cx="2840575" cy="346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r>
              <a:rPr lang="es" sz="1050">
                <a:latin typeface="Raleway Medium"/>
                <a:ea typeface="Raleway Medium"/>
                <a:cs typeface="Raleway Medium"/>
                <a:sym typeface="Raleway Medium"/>
              </a:rPr>
              <a:t>PLANO DE PLATAFORMAS</a:t>
            </a:r>
            <a:endParaRPr lang="es-ES" sz="1050">
              <a:latin typeface="Raleway Medium"/>
              <a:ea typeface="Raleway Medium"/>
              <a:cs typeface="Raleway Medium"/>
            </a:endParaRPr>
          </a:p>
        </p:txBody>
      </p:sp>
      <p:grpSp>
        <p:nvGrpSpPr>
          <p:cNvPr id="31" name="Grupo 30">
            <a:extLst>
              <a:ext uri="{FF2B5EF4-FFF2-40B4-BE49-F238E27FC236}">
                <a16:creationId xmlns:a16="http://schemas.microsoft.com/office/drawing/2014/main" id="{033F2311-5CF0-0368-7D2D-535513D91FFF}"/>
              </a:ext>
            </a:extLst>
          </p:cNvPr>
          <p:cNvGrpSpPr/>
          <p:nvPr/>
        </p:nvGrpSpPr>
        <p:grpSpPr>
          <a:xfrm>
            <a:off x="1269" y="4668518"/>
            <a:ext cx="2516356" cy="467545"/>
            <a:chOff x="2230121" y="3588282"/>
            <a:chExt cx="2516356" cy="467545"/>
          </a:xfrm>
        </p:grpSpPr>
        <p:pic>
          <p:nvPicPr>
            <p:cNvPr id="32" name="Google Shape;110;p16" descr="Imagen que contiene Icono&#10;&#10;Descripción generada automáticamente">
              <a:extLst>
                <a:ext uri="{FF2B5EF4-FFF2-40B4-BE49-F238E27FC236}">
                  <a16:creationId xmlns:a16="http://schemas.microsoft.com/office/drawing/2014/main" id="{899CAF87-E0CA-11D9-0BCF-87D049F6A046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739" b="69649" l="10000" r="90000"/>
                      </a14:imgEffect>
                    </a14:imgLayer>
                  </a14:imgProps>
                </a:ext>
              </a:extLst>
            </a:blip>
            <a:srcRect b="22612"/>
            <a:stretch/>
          </p:blipFill>
          <p:spPr>
            <a:xfrm rot="5400000">
              <a:off x="2231280" y="3588970"/>
              <a:ext cx="445999" cy="444624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3" name="Grupo 32">
              <a:extLst>
                <a:ext uri="{FF2B5EF4-FFF2-40B4-BE49-F238E27FC236}">
                  <a16:creationId xmlns:a16="http://schemas.microsoft.com/office/drawing/2014/main" id="{82AEDB9E-6C6E-DA15-E0DE-25CDF03007DC}"/>
                </a:ext>
              </a:extLst>
            </p:cNvPr>
            <p:cNvGrpSpPr/>
            <p:nvPr/>
          </p:nvGrpSpPr>
          <p:grpSpPr>
            <a:xfrm>
              <a:off x="2230121" y="3749848"/>
              <a:ext cx="2516356" cy="305979"/>
              <a:chOff x="2230121" y="3749848"/>
              <a:chExt cx="2516356" cy="305979"/>
            </a:xfrm>
          </p:grpSpPr>
          <p:grpSp>
            <p:nvGrpSpPr>
              <p:cNvPr id="34" name="Grupo 33">
                <a:extLst>
                  <a:ext uri="{FF2B5EF4-FFF2-40B4-BE49-F238E27FC236}">
                    <a16:creationId xmlns:a16="http://schemas.microsoft.com/office/drawing/2014/main" id="{BA2D0837-F988-95DE-8B2E-4636A3858770}"/>
                  </a:ext>
                </a:extLst>
              </p:cNvPr>
              <p:cNvGrpSpPr/>
              <p:nvPr/>
            </p:nvGrpSpPr>
            <p:grpSpPr>
              <a:xfrm>
                <a:off x="2230121" y="3750358"/>
                <a:ext cx="2516356" cy="305469"/>
                <a:chOff x="2230121" y="3750358"/>
                <a:chExt cx="2516356" cy="305469"/>
              </a:xfrm>
            </p:grpSpPr>
            <p:cxnSp>
              <p:nvCxnSpPr>
                <p:cNvPr id="40" name="Conector recto 39">
                  <a:extLst>
                    <a:ext uri="{FF2B5EF4-FFF2-40B4-BE49-F238E27FC236}">
                      <a16:creationId xmlns:a16="http://schemas.microsoft.com/office/drawing/2014/main" id="{4CE7E3A4-3E2D-348E-CAFC-D9E6214AE7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013730" y="3811283"/>
                  <a:ext cx="665073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Conector recto 40">
                  <a:extLst>
                    <a:ext uri="{FF2B5EF4-FFF2-40B4-BE49-F238E27FC236}">
                      <a16:creationId xmlns:a16="http://schemas.microsoft.com/office/drawing/2014/main" id="{F90C74A4-7747-6B1E-2D10-8FA951E57E4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795852" y="3761190"/>
                  <a:ext cx="217878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Conector recto 41">
                  <a:extLst>
                    <a:ext uri="{FF2B5EF4-FFF2-40B4-BE49-F238E27FC236}">
                      <a16:creationId xmlns:a16="http://schemas.microsoft.com/office/drawing/2014/main" id="{FF8F800A-6955-97B2-763B-B4A7AC28536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678803" y="3761190"/>
                  <a:ext cx="845244" cy="0"/>
                </a:xfrm>
                <a:prstGeom prst="line">
                  <a:avLst/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3" name="Google Shape;152;p18">
                  <a:extLst>
                    <a:ext uri="{FF2B5EF4-FFF2-40B4-BE49-F238E27FC236}">
                      <a16:creationId xmlns:a16="http://schemas.microsoft.com/office/drawing/2014/main" id="{94909371-6EB8-E241-9BF4-DE40E86E243E}"/>
                    </a:ext>
                  </a:extLst>
                </p:cNvPr>
                <p:cNvSpPr txBox="1"/>
                <p:nvPr/>
              </p:nvSpPr>
              <p:spPr>
                <a:xfrm>
                  <a:off x="2904791" y="3755775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500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4" name="Google Shape;152;p18">
                  <a:extLst>
                    <a:ext uri="{FF2B5EF4-FFF2-40B4-BE49-F238E27FC236}">
                      <a16:creationId xmlns:a16="http://schemas.microsoft.com/office/drawing/2014/main" id="{51C3B82D-3FCF-6203-C795-3E7CDFF00A47}"/>
                    </a:ext>
                  </a:extLst>
                </p:cNvPr>
                <p:cNvSpPr txBox="1"/>
                <p:nvPr/>
              </p:nvSpPr>
              <p:spPr>
                <a:xfrm>
                  <a:off x="3679110" y="3753468"/>
                  <a:ext cx="1067367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1000m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  <p:sp>
              <p:nvSpPr>
                <p:cNvPr id="45" name="Google Shape;152;p18">
                  <a:extLst>
                    <a:ext uri="{FF2B5EF4-FFF2-40B4-BE49-F238E27FC236}">
                      <a16:creationId xmlns:a16="http://schemas.microsoft.com/office/drawing/2014/main" id="{E8EFC943-5692-59F1-CC9B-9B67D08BED20}"/>
                    </a:ext>
                  </a:extLst>
                </p:cNvPr>
                <p:cNvSpPr txBox="1"/>
                <p:nvPr/>
              </p:nvSpPr>
              <p:spPr>
                <a:xfrm>
                  <a:off x="2230121" y="3750358"/>
                  <a:ext cx="936463" cy="30005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spAutoFit/>
                </a:bodyPr>
                <a:lstStyle/>
                <a:p>
                  <a:pPr marL="0" lvl="0" indent="0" algn="r" rtl="0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s" sz="500">
                      <a:solidFill>
                        <a:schemeClr val="dk1"/>
                      </a:solidFill>
                      <a:latin typeface="Raleway"/>
                      <a:ea typeface="Raleway"/>
                      <a:cs typeface="Raleway"/>
                      <a:sym typeface="Raleway"/>
                    </a:rPr>
                    <a:t>100</a:t>
                  </a:r>
                  <a:endParaRPr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endParaRPr>
                </a:p>
              </p:txBody>
            </p:sp>
          </p:grpSp>
          <p:sp>
            <p:nvSpPr>
              <p:cNvPr id="38" name="Google Shape;152;p18">
                <a:extLst>
                  <a:ext uri="{FF2B5EF4-FFF2-40B4-BE49-F238E27FC236}">
                    <a16:creationId xmlns:a16="http://schemas.microsoft.com/office/drawing/2014/main" id="{CAC2C572-5B74-9933-8B06-F5B258E14176}"/>
                  </a:ext>
                </a:extLst>
              </p:cNvPr>
              <p:cNvSpPr txBox="1"/>
              <p:nvPr/>
            </p:nvSpPr>
            <p:spPr>
              <a:xfrm>
                <a:off x="2676744" y="3749848"/>
                <a:ext cx="201802" cy="3000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spAutoFit/>
              </a:bodyPr>
              <a:lstStyle/>
              <a:p>
                <a:pPr marL="0" lvl="0" indent="0" algn="r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s" sz="500">
                    <a:solidFill>
                      <a:schemeClr val="dk1"/>
                    </a:solidFill>
                    <a:latin typeface="Raleway"/>
                    <a:ea typeface="Raleway"/>
                    <a:cs typeface="Raleway"/>
                    <a:sym typeface="Raleway"/>
                  </a:rPr>
                  <a:t>0</a:t>
                </a:r>
                <a:endParaRPr sz="50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271174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252;p26">
            <a:extLst>
              <a:ext uri="{FF2B5EF4-FFF2-40B4-BE49-F238E27FC236}">
                <a16:creationId xmlns:a16="http://schemas.microsoft.com/office/drawing/2014/main" id="{2578884B-9EF9-4A02-A8E3-FA53AB7B6AF5}"/>
              </a:ext>
            </a:extLst>
          </p:cNvPr>
          <p:cNvSpPr/>
          <p:nvPr/>
        </p:nvSpPr>
        <p:spPr>
          <a:xfrm>
            <a:off x="0" y="94618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172;p20">
            <a:extLst>
              <a:ext uri="{FF2B5EF4-FFF2-40B4-BE49-F238E27FC236}">
                <a16:creationId xmlns:a16="http://schemas.microsoft.com/office/drawing/2014/main" id="{3454F354-D5D6-C45F-4220-15D2EAAC0A0A}"/>
              </a:ext>
            </a:extLst>
          </p:cNvPr>
          <p:cNvSpPr txBox="1"/>
          <p:nvPr/>
        </p:nvSpPr>
        <p:spPr>
          <a:xfrm>
            <a:off x="4898118" y="4877969"/>
            <a:ext cx="3859717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rgbClr val="202124"/>
                </a:solidFill>
                <a:latin typeface="Raleway"/>
                <a:ea typeface="Raleway"/>
                <a:cs typeface="Raleway"/>
                <a:sym typeface="Raleway"/>
              </a:rPr>
              <a:t>Fuente: Plano realizado por PAP Haciendo Barrio Verano 2022</a:t>
            </a:r>
            <a:endParaRPr lang="es-MX" sz="900" i="1">
              <a:solidFill>
                <a:srgbClr val="202124"/>
              </a:solidFill>
              <a:latin typeface="Raleway"/>
              <a:ea typeface="Raleway"/>
              <a:cs typeface="Raleway"/>
            </a:endParaRPr>
          </a:p>
        </p:txBody>
      </p:sp>
      <p:sp>
        <p:nvSpPr>
          <p:cNvPr id="34" name="Google Shape;250;p26">
            <a:extLst>
              <a:ext uri="{FF2B5EF4-FFF2-40B4-BE49-F238E27FC236}">
                <a16:creationId xmlns:a16="http://schemas.microsoft.com/office/drawing/2014/main" id="{EA01F97E-D046-B9A7-5435-BE83C0D7F933}"/>
              </a:ext>
            </a:extLst>
          </p:cNvPr>
          <p:cNvSpPr txBox="1"/>
          <p:nvPr/>
        </p:nvSpPr>
        <p:spPr>
          <a:xfrm>
            <a:off x="549888" y="77112"/>
            <a:ext cx="2950979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</a:rPr>
              <a:t>Alzado con plataformas </a:t>
            </a:r>
          </a:p>
          <a:p>
            <a:pPr>
              <a:lnSpc>
                <a:spcPct val="150000"/>
              </a:lnSpc>
            </a:pPr>
            <a:endParaRPr lang="es-MX" sz="900" b="1">
              <a:solidFill>
                <a:schemeClr val="dk1"/>
              </a:solidFill>
              <a:latin typeface="Raleway ExtraLight"/>
              <a:ea typeface="Raleway Medium"/>
              <a:cs typeface="Raleway Medium"/>
            </a:endParaRPr>
          </a:p>
        </p:txBody>
      </p:sp>
      <p:pic>
        <p:nvPicPr>
          <p:cNvPr id="7" name="Gráfico 6" descr="Plano con relleno sólido">
            <a:extLst>
              <a:ext uri="{FF2B5EF4-FFF2-40B4-BE49-F238E27FC236}">
                <a16:creationId xmlns:a16="http://schemas.microsoft.com/office/drawing/2014/main" id="{11553911-2B29-1400-9DB1-3C37BA6727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894" y="144316"/>
            <a:ext cx="430956" cy="430956"/>
          </a:xfrm>
          <a:prstGeom prst="rect">
            <a:avLst/>
          </a:prstGeom>
        </p:spPr>
      </p:pic>
      <p:sp>
        <p:nvSpPr>
          <p:cNvPr id="2" name="Rectángulo 1">
            <a:extLst>
              <a:ext uri="{FF2B5EF4-FFF2-40B4-BE49-F238E27FC236}">
                <a16:creationId xmlns:a16="http://schemas.microsoft.com/office/drawing/2014/main" id="{1BB321ED-2073-5627-D519-E102772BBB44}"/>
              </a:ext>
            </a:extLst>
          </p:cNvPr>
          <p:cNvSpPr/>
          <p:nvPr/>
        </p:nvSpPr>
        <p:spPr>
          <a:xfrm>
            <a:off x="2374497" y="2906569"/>
            <a:ext cx="6212056" cy="1501311"/>
          </a:xfrm>
          <a:prstGeom prst="rect">
            <a:avLst/>
          </a:prstGeom>
          <a:noFill/>
          <a:ln>
            <a:solidFill>
              <a:srgbClr val="5D79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13" name="Rectángulo 12">
            <a:extLst>
              <a:ext uri="{FF2B5EF4-FFF2-40B4-BE49-F238E27FC236}">
                <a16:creationId xmlns:a16="http://schemas.microsoft.com/office/drawing/2014/main" id="{7EAD74AD-F0DC-027F-F7BB-80D1C7438712}"/>
              </a:ext>
            </a:extLst>
          </p:cNvPr>
          <p:cNvSpPr/>
          <p:nvPr/>
        </p:nvSpPr>
        <p:spPr>
          <a:xfrm>
            <a:off x="5313599" y="1310400"/>
            <a:ext cx="3295753" cy="1242134"/>
          </a:xfrm>
          <a:prstGeom prst="rect">
            <a:avLst/>
          </a:prstGeom>
          <a:noFill/>
          <a:ln>
            <a:solidFill>
              <a:srgbClr val="5D79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cxnSp>
        <p:nvCxnSpPr>
          <p:cNvPr id="5" name="Conector recto 4">
            <a:extLst>
              <a:ext uri="{FF2B5EF4-FFF2-40B4-BE49-F238E27FC236}">
                <a16:creationId xmlns:a16="http://schemas.microsoft.com/office/drawing/2014/main" id="{90FFDCBA-ECBF-D6AB-F7A0-8634CF9DB808}"/>
              </a:ext>
            </a:extLst>
          </p:cNvPr>
          <p:cNvCxnSpPr>
            <a:cxnSpLocks/>
          </p:cNvCxnSpPr>
          <p:nvPr/>
        </p:nvCxnSpPr>
        <p:spPr>
          <a:xfrm flipH="1">
            <a:off x="2374497" y="2552534"/>
            <a:ext cx="2939102" cy="336102"/>
          </a:xfrm>
          <a:prstGeom prst="line">
            <a:avLst/>
          </a:prstGeom>
          <a:ln w="19050">
            <a:solidFill>
              <a:srgbClr val="5D796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ector recto 14">
            <a:extLst>
              <a:ext uri="{FF2B5EF4-FFF2-40B4-BE49-F238E27FC236}">
                <a16:creationId xmlns:a16="http://schemas.microsoft.com/office/drawing/2014/main" id="{A0AEA153-F5EB-52F5-1C6E-579C7A715699}"/>
              </a:ext>
            </a:extLst>
          </p:cNvPr>
          <p:cNvCxnSpPr>
            <a:cxnSpLocks/>
          </p:cNvCxnSpPr>
          <p:nvPr/>
        </p:nvCxnSpPr>
        <p:spPr>
          <a:xfrm flipH="1">
            <a:off x="8586553" y="2562284"/>
            <a:ext cx="15966" cy="344285"/>
          </a:xfrm>
          <a:prstGeom prst="line">
            <a:avLst/>
          </a:prstGeom>
          <a:ln w="19050">
            <a:solidFill>
              <a:srgbClr val="5D796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Imagen 29" descr="Diagrama&#10;&#10;Descripción generada automáticamente">
            <a:extLst>
              <a:ext uri="{FF2B5EF4-FFF2-40B4-BE49-F238E27FC236}">
                <a16:creationId xmlns:a16="http://schemas.microsoft.com/office/drawing/2014/main" id="{D8DBB193-D3C4-8443-CEA3-8FECEC05EA2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56" b="98542" l="9962" r="89996">
                        <a14:foregroundMark x1="40257" y1="83302" x2="39833" y2="89351"/>
                        <a14:foregroundMark x1="38437" y1="88786" x2="40116" y2="88514"/>
                        <a14:foregroundMark x1="38437" y1="88608" x2="48384" y2="90931"/>
                        <a14:foregroundMark x1="48384" y1="90931" x2="48384" y2="90931"/>
                        <a14:foregroundMark x1="40962" y1="89624" x2="52998" y2="96500"/>
                        <a14:foregroundMark x1="52998" y1="96500" x2="52998" y2="96500"/>
                        <a14:foregroundMark x1="50755" y1="96416" x2="39142" y2="88420"/>
                        <a14:foregroundMark x1="39142" y1="88420" x2="39142" y2="88420"/>
                        <a14:foregroundMark x1="40821" y1="98551" x2="47397" y2="97902"/>
                        <a14:foregroundMark x1="75392" y1="13123" x2="51404" y2="1656"/>
                        <a14:foregroundMark x1="51404" y1="1656" x2="45576" y2="3462"/>
                        <a14:foregroundMark x1="78058" y1="5221" x2="46973" y2="856"/>
                      </a14:backgroundRemoval>
                    </a14:imgEffect>
                  </a14:imgLayer>
                </a14:imgProps>
              </a:ext>
            </a:extLst>
          </a:blip>
          <a:srcRect l="19533" r="18036"/>
          <a:stretch/>
        </p:blipFill>
        <p:spPr>
          <a:xfrm rot="21078532">
            <a:off x="665755" y="2715520"/>
            <a:ext cx="973948" cy="2349286"/>
          </a:xfrm>
          <a:prstGeom prst="rect">
            <a:avLst/>
          </a:prstGeom>
        </p:spPr>
      </p:pic>
      <p:cxnSp>
        <p:nvCxnSpPr>
          <p:cNvPr id="18" name="Conector recto 17">
            <a:extLst>
              <a:ext uri="{FF2B5EF4-FFF2-40B4-BE49-F238E27FC236}">
                <a16:creationId xmlns:a16="http://schemas.microsoft.com/office/drawing/2014/main" id="{78A1046B-BFBC-8E1B-D252-27F927E3E9FE}"/>
              </a:ext>
            </a:extLst>
          </p:cNvPr>
          <p:cNvCxnSpPr>
            <a:cxnSpLocks/>
          </p:cNvCxnSpPr>
          <p:nvPr/>
        </p:nvCxnSpPr>
        <p:spPr>
          <a:xfrm flipH="1" flipV="1">
            <a:off x="492647" y="3664424"/>
            <a:ext cx="1246962" cy="144376"/>
          </a:xfrm>
          <a:prstGeom prst="line">
            <a:avLst/>
          </a:prstGeom>
          <a:ln w="28575">
            <a:solidFill>
              <a:srgbClr val="5D796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Imagen 9" descr="Imagen que contiene Texto&#10;&#10;Descripción generada automáticamente">
            <a:extLst>
              <a:ext uri="{FF2B5EF4-FFF2-40B4-BE49-F238E27FC236}">
                <a16:creationId xmlns:a16="http://schemas.microsoft.com/office/drawing/2014/main" id="{61203AF7-954B-397F-54F5-51930F92EC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75806" y="2909103"/>
            <a:ext cx="6213021" cy="1496994"/>
          </a:xfrm>
          <a:prstGeom prst="rect">
            <a:avLst/>
          </a:prstGeom>
        </p:spPr>
      </p:pic>
      <p:pic>
        <p:nvPicPr>
          <p:cNvPr id="10" name="Imagen 13" descr="Interfaz de usuario gráfica&#10;&#10;Descripción generada automáticamente">
            <a:extLst>
              <a:ext uri="{FF2B5EF4-FFF2-40B4-BE49-F238E27FC236}">
                <a16:creationId xmlns:a16="http://schemas.microsoft.com/office/drawing/2014/main" id="{24FABB88-0111-FCEB-7341-795DA0AF785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9035" y="674914"/>
            <a:ext cx="8694963" cy="1932214"/>
          </a:xfrm>
          <a:prstGeom prst="rect">
            <a:avLst/>
          </a:prstGeom>
        </p:spPr>
      </p:pic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AECD16BA-210A-12C7-7E55-3AAAF07167CA}"/>
              </a:ext>
            </a:extLst>
          </p:cNvPr>
          <p:cNvCxnSpPr>
            <a:cxnSpLocks/>
          </p:cNvCxnSpPr>
          <p:nvPr/>
        </p:nvCxnSpPr>
        <p:spPr>
          <a:xfrm flipV="1">
            <a:off x="1739609" y="3721007"/>
            <a:ext cx="0" cy="87793"/>
          </a:xfrm>
          <a:prstGeom prst="line">
            <a:avLst/>
          </a:prstGeom>
          <a:ln>
            <a:solidFill>
              <a:srgbClr val="5D796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cto 22">
            <a:extLst>
              <a:ext uri="{FF2B5EF4-FFF2-40B4-BE49-F238E27FC236}">
                <a16:creationId xmlns:a16="http://schemas.microsoft.com/office/drawing/2014/main" id="{7D0EF893-46A6-68CF-E4E4-6112EF9800CF}"/>
              </a:ext>
            </a:extLst>
          </p:cNvPr>
          <p:cNvCxnSpPr>
            <a:cxnSpLocks/>
          </p:cNvCxnSpPr>
          <p:nvPr/>
        </p:nvCxnSpPr>
        <p:spPr>
          <a:xfrm flipV="1">
            <a:off x="495984" y="3579968"/>
            <a:ext cx="0" cy="87793"/>
          </a:xfrm>
          <a:prstGeom prst="line">
            <a:avLst/>
          </a:prstGeom>
          <a:ln>
            <a:solidFill>
              <a:srgbClr val="5D796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ector recto de flecha 15">
            <a:extLst>
              <a:ext uri="{FF2B5EF4-FFF2-40B4-BE49-F238E27FC236}">
                <a16:creationId xmlns:a16="http://schemas.microsoft.com/office/drawing/2014/main" id="{9A6ED2B6-8B59-D990-E2F2-EA02B60405F2}"/>
              </a:ext>
            </a:extLst>
          </p:cNvPr>
          <p:cNvCxnSpPr/>
          <p:nvPr/>
        </p:nvCxnSpPr>
        <p:spPr>
          <a:xfrm>
            <a:off x="462329" y="749837"/>
            <a:ext cx="0" cy="960120"/>
          </a:xfrm>
          <a:prstGeom prst="straightConnector1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ector recto de flecha 16">
            <a:extLst>
              <a:ext uri="{FF2B5EF4-FFF2-40B4-BE49-F238E27FC236}">
                <a16:creationId xmlns:a16="http://schemas.microsoft.com/office/drawing/2014/main" id="{7C46C0B2-55CB-E5D3-DB01-92B6A16EFF08}"/>
              </a:ext>
            </a:extLst>
          </p:cNvPr>
          <p:cNvCxnSpPr>
            <a:cxnSpLocks/>
          </p:cNvCxnSpPr>
          <p:nvPr/>
        </p:nvCxnSpPr>
        <p:spPr>
          <a:xfrm flipH="1">
            <a:off x="8847991" y="1041938"/>
            <a:ext cx="8060" cy="1371404"/>
          </a:xfrm>
          <a:prstGeom prst="straightConnector1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uadroTexto 18">
            <a:extLst>
              <a:ext uri="{FF2B5EF4-FFF2-40B4-BE49-F238E27FC236}">
                <a16:creationId xmlns:a16="http://schemas.microsoft.com/office/drawing/2014/main" id="{D85C61FE-DD88-310A-444F-E620326BE2A9}"/>
              </a:ext>
            </a:extLst>
          </p:cNvPr>
          <p:cNvSpPr txBox="1"/>
          <p:nvPr/>
        </p:nvSpPr>
        <p:spPr>
          <a:xfrm>
            <a:off x="7874000" y="781050"/>
            <a:ext cx="11303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900">
                <a:latin typeface="Raleway Medium"/>
              </a:rPr>
              <a:t>Límite de terreno</a:t>
            </a:r>
            <a:endParaRPr lang="es-ES" sz="900"/>
          </a:p>
        </p:txBody>
      </p:sp>
    </p:spTree>
    <p:extLst>
      <p:ext uri="{BB962C8B-B14F-4D97-AF65-F5344CB8AC3E}">
        <p14:creationId xmlns:p14="http://schemas.microsoft.com/office/powerpoint/2010/main" val="9169444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39"/>
          <p:cNvSpPr/>
          <p:nvPr/>
        </p:nvSpPr>
        <p:spPr>
          <a:xfrm rot="5400000">
            <a:off x="2000700" y="-2000700"/>
            <a:ext cx="5162100" cy="916350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p39"/>
          <p:cNvSpPr/>
          <p:nvPr/>
        </p:nvSpPr>
        <p:spPr>
          <a:xfrm>
            <a:off x="5171100" y="3569925"/>
            <a:ext cx="73500" cy="116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39"/>
          <p:cNvSpPr txBox="1"/>
          <p:nvPr/>
        </p:nvSpPr>
        <p:spPr>
          <a:xfrm>
            <a:off x="4325625" y="3706325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04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" name="Google Shape;180;p21">
            <a:extLst>
              <a:ext uri="{FF2B5EF4-FFF2-40B4-BE49-F238E27FC236}">
                <a16:creationId xmlns:a16="http://schemas.microsoft.com/office/drawing/2014/main" id="{2A4FE85D-C34E-28EC-FA1E-2C1A52645124}"/>
              </a:ext>
            </a:extLst>
          </p:cNvPr>
          <p:cNvSpPr txBox="1"/>
          <p:nvPr/>
        </p:nvSpPr>
        <p:spPr>
          <a:xfrm>
            <a:off x="5514250" y="3867846"/>
            <a:ext cx="4153800" cy="569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b="1" spc="600">
                <a:solidFill>
                  <a:schemeClr val="lt1"/>
                </a:solidFill>
                <a:latin typeface="Raleway"/>
                <a:sym typeface="Raleway ExtraLight"/>
              </a:rPr>
              <a:t>CONCLUSIONES</a:t>
            </a:r>
            <a:endParaRPr sz="2500" b="1" spc="600">
              <a:solidFill>
                <a:schemeClr val="lt1"/>
              </a:solidFill>
              <a:latin typeface="Raleway"/>
              <a:sym typeface="Raleway ExtraLight"/>
            </a:endParaRPr>
          </a:p>
        </p:txBody>
      </p:sp>
    </p:spTree>
    <p:extLst>
      <p:ext uri="{BB962C8B-B14F-4D97-AF65-F5344CB8AC3E}">
        <p14:creationId xmlns:p14="http://schemas.microsoft.com/office/powerpoint/2010/main" val="15053964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5BB5158-7678-7DA1-5DAF-095E85F31931}"/>
              </a:ext>
            </a:extLst>
          </p:cNvPr>
          <p:cNvSpPr txBox="1"/>
          <p:nvPr/>
        </p:nvSpPr>
        <p:spPr>
          <a:xfrm>
            <a:off x="655437" y="1415220"/>
            <a:ext cx="4065419" cy="364715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just"/>
            <a:r>
              <a:rPr lang="es-MX" sz="1050">
                <a:latin typeface="Raleway" pitchFamily="2" charset="0"/>
              </a:rPr>
              <a:t>Necesidad de desarrollo de programas de transformación social.</a:t>
            </a:r>
            <a:endParaRPr lang="es-ES">
              <a:latin typeface="Raleway" pitchFamily="2" charset="0"/>
            </a:endParaRPr>
          </a:p>
          <a:p>
            <a:pPr algn="just"/>
            <a:endParaRPr lang="es-MX" sz="1050">
              <a:latin typeface="Raleway" pitchFamily="2" charset="0"/>
            </a:endParaRPr>
          </a:p>
          <a:p>
            <a:pPr algn="just"/>
            <a:r>
              <a:rPr lang="es-MX" sz="1050">
                <a:latin typeface="Raleway" pitchFamily="2" charset="0"/>
              </a:rPr>
              <a:t>El gasto fijo mensual y el salario promedio mensual no aumentan a la par.</a:t>
            </a:r>
            <a:endParaRPr lang="es-ES">
              <a:latin typeface="Raleway" pitchFamily="2" charset="0"/>
            </a:endParaRPr>
          </a:p>
          <a:p>
            <a:pPr algn="just"/>
            <a:endParaRPr lang="es-MX" sz="1050">
              <a:latin typeface="Raleway" pitchFamily="2" charset="0"/>
            </a:endParaRPr>
          </a:p>
          <a:p>
            <a:pPr algn="just"/>
            <a:r>
              <a:rPr lang="es-MX" sz="1050">
                <a:latin typeface="Raleway" pitchFamily="2" charset="0"/>
              </a:rPr>
              <a:t>Disparidad de genero en  acceso de vivienda.</a:t>
            </a:r>
            <a:endParaRPr lang="es-ES">
              <a:latin typeface="Raleway" pitchFamily="2" charset="0"/>
            </a:endParaRPr>
          </a:p>
          <a:p>
            <a:pPr algn="just"/>
            <a:endParaRPr lang="es-MX" sz="1050">
              <a:latin typeface="Raleway" pitchFamily="2" charset="0"/>
            </a:endParaRPr>
          </a:p>
          <a:p>
            <a:pPr algn="just"/>
            <a:r>
              <a:rPr lang="es-MX" sz="1050">
                <a:latin typeface="Raleway" pitchFamily="2" charset="0"/>
              </a:rPr>
              <a:t>Años de ahorro para la compra de una vivienda de interés social.</a:t>
            </a:r>
          </a:p>
          <a:p>
            <a:pPr algn="just"/>
            <a:endParaRPr lang="es-MX" sz="1050">
              <a:latin typeface="Raleway" pitchFamily="2" charset="0"/>
            </a:endParaRPr>
          </a:p>
          <a:p>
            <a:pPr algn="just"/>
            <a:r>
              <a:rPr lang="es-MX" sz="1050">
                <a:latin typeface="Raleway" pitchFamily="2" charset="0"/>
              </a:rPr>
              <a:t>Es necesario que las universidades generen profesionales consientes de la realidad del país.</a:t>
            </a:r>
          </a:p>
          <a:p>
            <a:pPr algn="just"/>
            <a:endParaRPr lang="es-MX" sz="1050">
              <a:latin typeface="Raleway" pitchFamily="2" charset="0"/>
            </a:endParaRPr>
          </a:p>
          <a:p>
            <a:pPr algn="just"/>
            <a:r>
              <a:rPr lang="es-MX" sz="1050">
                <a:latin typeface="Raleway" pitchFamily="2" charset="0"/>
              </a:rPr>
              <a:t>Dejar de proyectar siempre en condiciones ideales, crear arquitectura social.</a:t>
            </a:r>
            <a:endParaRPr lang="es-MX">
              <a:latin typeface="Raleway" pitchFamily="2" charset="0"/>
            </a:endParaRPr>
          </a:p>
          <a:p>
            <a:pPr algn="just"/>
            <a:endParaRPr lang="es-MX" sz="1050" b="1">
              <a:latin typeface="Raleway"/>
            </a:endParaRPr>
          </a:p>
          <a:p>
            <a:pPr algn="just"/>
            <a:endParaRPr lang="es-MX" sz="1050">
              <a:latin typeface="Raleway"/>
            </a:endParaRPr>
          </a:p>
          <a:p>
            <a:pPr algn="just"/>
            <a:endParaRPr lang="es-MX" sz="1050">
              <a:latin typeface="Raleway"/>
            </a:endParaRPr>
          </a:p>
          <a:p>
            <a:pPr algn="just"/>
            <a:endParaRPr lang="es-MX" sz="1050">
              <a:latin typeface="Raleway"/>
            </a:endParaRPr>
          </a:p>
          <a:p>
            <a:pPr algn="just"/>
            <a:endParaRPr lang="es-MX" sz="1050">
              <a:latin typeface="Raleway"/>
            </a:endParaRPr>
          </a:p>
          <a:p>
            <a:pPr algn="just"/>
            <a:endParaRPr lang="es-MX" sz="1050">
              <a:latin typeface="Raleway"/>
            </a:endParaRPr>
          </a:p>
        </p:txBody>
      </p:sp>
      <p:sp>
        <p:nvSpPr>
          <p:cNvPr id="4" name="Google Shape;252;p26">
            <a:extLst>
              <a:ext uri="{FF2B5EF4-FFF2-40B4-BE49-F238E27FC236}">
                <a16:creationId xmlns:a16="http://schemas.microsoft.com/office/drawing/2014/main" id="{4D7528F1-2C41-80E5-E7D2-1BBFD3DAE4DB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" name="Google Shape;250;p26">
            <a:extLst>
              <a:ext uri="{FF2B5EF4-FFF2-40B4-BE49-F238E27FC236}">
                <a16:creationId xmlns:a16="http://schemas.microsoft.com/office/drawing/2014/main" id="{89D5C845-1D08-AABE-5DE1-E6B5F545C84D}"/>
              </a:ext>
            </a:extLst>
          </p:cNvPr>
          <p:cNvSpPr txBox="1"/>
          <p:nvPr/>
        </p:nvSpPr>
        <p:spPr>
          <a:xfrm>
            <a:off x="549888" y="388615"/>
            <a:ext cx="2950979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CONCLUSIONES</a:t>
            </a:r>
          </a:p>
        </p:txBody>
      </p:sp>
      <p:pic>
        <p:nvPicPr>
          <p:cNvPr id="6" name="Gráfico 5" descr="Chevron arrows con relleno sólido">
            <a:extLst>
              <a:ext uri="{FF2B5EF4-FFF2-40B4-BE49-F238E27FC236}">
                <a16:creationId xmlns:a16="http://schemas.microsoft.com/office/drawing/2014/main" id="{A8CCB5CE-2AB4-73A2-457B-F1F7E0966A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18" y="417600"/>
            <a:ext cx="403664" cy="403664"/>
          </a:xfrm>
          <a:prstGeom prst="rect">
            <a:avLst/>
          </a:prstGeom>
        </p:spPr>
      </p:pic>
      <p:pic>
        <p:nvPicPr>
          <p:cNvPr id="8" name="Imagen 8">
            <a:extLst>
              <a:ext uri="{FF2B5EF4-FFF2-40B4-BE49-F238E27FC236}">
                <a16:creationId xmlns:a16="http://schemas.microsoft.com/office/drawing/2014/main" id="{F12CE304-210A-CE88-C2EE-7FCF2BAEDE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6375" y="0"/>
            <a:ext cx="3857625" cy="5143500"/>
          </a:xfrm>
          <a:prstGeom prst="rect">
            <a:avLst/>
          </a:prstGeom>
        </p:spPr>
      </p:pic>
      <p:sp>
        <p:nvSpPr>
          <p:cNvPr id="7" name="Google Shape;172;p20">
            <a:extLst>
              <a:ext uri="{FF2B5EF4-FFF2-40B4-BE49-F238E27FC236}">
                <a16:creationId xmlns:a16="http://schemas.microsoft.com/office/drawing/2014/main" id="{7D88B268-240D-3CB5-4EED-C72B300F349D}"/>
              </a:ext>
            </a:extLst>
          </p:cNvPr>
          <p:cNvSpPr txBox="1"/>
          <p:nvPr/>
        </p:nvSpPr>
        <p:spPr>
          <a:xfrm>
            <a:off x="5335915" y="4820365"/>
            <a:ext cx="3756391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 Primavera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332572187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39"/>
          <p:cNvSpPr/>
          <p:nvPr/>
        </p:nvSpPr>
        <p:spPr>
          <a:xfrm rot="5400000">
            <a:off x="2000700" y="-2000700"/>
            <a:ext cx="5162100" cy="916350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p39"/>
          <p:cNvSpPr/>
          <p:nvPr/>
        </p:nvSpPr>
        <p:spPr>
          <a:xfrm>
            <a:off x="5171100" y="3569925"/>
            <a:ext cx="73500" cy="116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39"/>
          <p:cNvSpPr txBox="1"/>
          <p:nvPr/>
        </p:nvSpPr>
        <p:spPr>
          <a:xfrm>
            <a:off x="4325625" y="3706325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05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" name="Google Shape;180;p21">
            <a:extLst>
              <a:ext uri="{FF2B5EF4-FFF2-40B4-BE49-F238E27FC236}">
                <a16:creationId xmlns:a16="http://schemas.microsoft.com/office/drawing/2014/main" id="{2A4FE85D-C34E-28EC-FA1E-2C1A52645124}"/>
              </a:ext>
            </a:extLst>
          </p:cNvPr>
          <p:cNvSpPr txBox="1"/>
          <p:nvPr/>
        </p:nvSpPr>
        <p:spPr>
          <a:xfrm>
            <a:off x="5514250" y="3867846"/>
            <a:ext cx="4153800" cy="569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b="1" spc="600">
                <a:solidFill>
                  <a:schemeClr val="lt1"/>
                </a:solidFill>
                <a:latin typeface="Raleway"/>
                <a:sym typeface="Raleway ExtraLight"/>
              </a:rPr>
              <a:t>SEGUIMIENTO</a:t>
            </a:r>
            <a:endParaRPr sz="2500" b="1" spc="600">
              <a:solidFill>
                <a:schemeClr val="lt1"/>
              </a:solidFill>
              <a:latin typeface="Raleway"/>
              <a:sym typeface="Raleway ExtraLight"/>
            </a:endParaRPr>
          </a:p>
        </p:txBody>
      </p:sp>
    </p:spTree>
    <p:extLst>
      <p:ext uri="{BB962C8B-B14F-4D97-AF65-F5344CB8AC3E}">
        <p14:creationId xmlns:p14="http://schemas.microsoft.com/office/powerpoint/2010/main" val="16622385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6CEC8F7B-2144-CC7C-C81D-E9C8A3765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3200" y="0"/>
            <a:ext cx="38608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23A70769-B224-3ED6-2790-4163D78F5BED}"/>
              </a:ext>
            </a:extLst>
          </p:cNvPr>
          <p:cNvSpPr txBox="1"/>
          <p:nvPr/>
        </p:nvSpPr>
        <p:spPr>
          <a:xfrm>
            <a:off x="655437" y="1415220"/>
            <a:ext cx="406541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/>
            <a:r>
              <a:rPr lang="es-MX" sz="1050" b="0" i="0" u="none" strike="noStrike">
                <a:solidFill>
                  <a:srgbClr val="000000"/>
                </a:solidFill>
                <a:effectLst/>
                <a:latin typeface="Raleway" pitchFamily="2" charset="0"/>
              </a:rPr>
              <a:t>Para el </a:t>
            </a:r>
            <a:r>
              <a:rPr lang="es-MX" sz="1050" b="1">
                <a:latin typeface="Raleway" pitchFamily="2" charset="0"/>
              </a:rPr>
              <a:t>equipo de arquitectos</a:t>
            </a:r>
            <a:r>
              <a:rPr lang="es-MX" sz="1050">
                <a:latin typeface="Raleway" pitchFamily="2" charset="0"/>
              </a:rPr>
              <a:t> </a:t>
            </a:r>
            <a:r>
              <a:rPr lang="es-MX" sz="1050" b="0" i="0" u="none" strike="noStrike">
                <a:solidFill>
                  <a:srgbClr val="000000"/>
                </a:solidFill>
                <a:effectLst/>
                <a:latin typeface="Raleway" pitchFamily="2" charset="0"/>
              </a:rPr>
              <a:t>son necesarias las siguientes acciones:</a:t>
            </a:r>
            <a:r>
              <a:rPr lang="en-US" sz="1050" b="0" i="0">
                <a:effectLst/>
                <a:latin typeface="Raleway" pitchFamily="2" charset="0"/>
              </a:rPr>
              <a:t>​</a:t>
            </a:r>
            <a:endParaRPr lang="en-US" sz="1050" b="0" i="0">
              <a:effectLst/>
            </a:endParaRPr>
          </a:p>
          <a:p>
            <a:pPr algn="just" rtl="0" fontAlgn="base"/>
            <a:r>
              <a:rPr lang="es-MX" sz="1050" b="0" i="0">
                <a:effectLst/>
                <a:latin typeface="Raleway" pitchFamily="2" charset="0"/>
              </a:rPr>
              <a:t>​</a:t>
            </a:r>
            <a:endParaRPr lang="es-MX" sz="1050" b="0" i="0">
              <a:effectLst/>
            </a:endParaRPr>
          </a:p>
          <a:p>
            <a:pPr marL="171450" indent="-171450" algn="just" rtl="0" fontAlgn="base">
              <a:buFont typeface="Arial" panose="020B0604020202020204" pitchFamily="34" charset="0"/>
              <a:buChar char="•"/>
            </a:pPr>
            <a:r>
              <a:rPr lang="es-MX" sz="1050">
                <a:latin typeface="Raleway" pitchFamily="2" charset="0"/>
              </a:rPr>
              <a:t>Realizar planos para la p</a:t>
            </a:r>
            <a:r>
              <a:rPr lang="es-MX" sz="1050" b="0" i="0" u="none" strike="noStrike">
                <a:solidFill>
                  <a:srgbClr val="000000"/>
                </a:solidFill>
                <a:effectLst/>
                <a:latin typeface="Raleway" pitchFamily="2" charset="0"/>
              </a:rPr>
              <a:t>etición de cambio de uso de suelo. </a:t>
            </a:r>
            <a:r>
              <a:rPr lang="es-MX" sz="1050" b="0" i="0">
                <a:effectLst/>
                <a:latin typeface="Raleway" pitchFamily="2" charset="0"/>
              </a:rPr>
              <a:t>​</a:t>
            </a:r>
            <a:endParaRPr lang="es-MX" sz="1050" b="0" i="0">
              <a:effectLst/>
              <a:latin typeface="Arial" panose="020B0604020202020204" pitchFamily="34" charset="0"/>
            </a:endParaRPr>
          </a:p>
          <a:p>
            <a:pPr marL="171450" indent="-171450" algn="just" rtl="0" fontAlgn="base">
              <a:buFont typeface="Arial" panose="020B0604020202020204" pitchFamily="34" charset="0"/>
              <a:buChar char="•"/>
            </a:pPr>
            <a:r>
              <a:rPr lang="es-MX" sz="1050" b="0" i="0" u="none" strike="noStrike">
                <a:solidFill>
                  <a:srgbClr val="000000"/>
                </a:solidFill>
                <a:effectLst/>
                <a:latin typeface="Raleway" pitchFamily="2" charset="0"/>
              </a:rPr>
              <a:t>Solicitar al municipio la acción urbanística por objetivo social.</a:t>
            </a:r>
            <a:r>
              <a:rPr lang="es-MX" sz="1050" b="0" i="0">
                <a:effectLst/>
                <a:latin typeface="Raleway" pitchFamily="2" charset="0"/>
              </a:rPr>
              <a:t>​</a:t>
            </a:r>
            <a:endParaRPr lang="es-MX" sz="1050" b="0" i="0">
              <a:effectLst/>
              <a:latin typeface="Arial" panose="020B0604020202020204" pitchFamily="34" charset="0"/>
            </a:endParaRPr>
          </a:p>
          <a:p>
            <a:pPr marL="171450" indent="-171450" algn="just" rtl="0" fontAlgn="base">
              <a:buFont typeface="Arial" panose="020B0604020202020204" pitchFamily="34" charset="0"/>
              <a:buChar char="•"/>
            </a:pPr>
            <a:r>
              <a:rPr lang="es-MX" sz="1050" b="0" i="0" u="none" strike="noStrike">
                <a:solidFill>
                  <a:srgbClr val="000000"/>
                </a:solidFill>
                <a:effectLst/>
                <a:latin typeface="Raleway" pitchFamily="2" charset="0"/>
              </a:rPr>
              <a:t>Elaborar el proyecto definitivo de urbanización en colaboración con la asociación en sesiones participativas.</a:t>
            </a:r>
            <a:endParaRPr lang="es-ES" sz="1050" b="0" i="0">
              <a:effectLst/>
              <a:latin typeface="Arial" panose="020B0604020202020204" pitchFamily="34" charset="0"/>
            </a:endParaRPr>
          </a:p>
        </p:txBody>
      </p:sp>
      <p:sp>
        <p:nvSpPr>
          <p:cNvPr id="7" name="Google Shape;252;p26">
            <a:extLst>
              <a:ext uri="{FF2B5EF4-FFF2-40B4-BE49-F238E27FC236}">
                <a16:creationId xmlns:a16="http://schemas.microsoft.com/office/drawing/2014/main" id="{C4B74850-D742-FFD6-E0CC-C942314300D5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AB0AB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" name="Google Shape;250;p26">
            <a:extLst>
              <a:ext uri="{FF2B5EF4-FFF2-40B4-BE49-F238E27FC236}">
                <a16:creationId xmlns:a16="http://schemas.microsoft.com/office/drawing/2014/main" id="{E13EFC62-7C64-95FE-78C0-870264A7F2CE}"/>
              </a:ext>
            </a:extLst>
          </p:cNvPr>
          <p:cNvSpPr txBox="1"/>
          <p:nvPr/>
        </p:nvSpPr>
        <p:spPr>
          <a:xfrm>
            <a:off x="549888" y="388615"/>
            <a:ext cx="2950979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SEGUIMIENTO</a:t>
            </a:r>
          </a:p>
        </p:txBody>
      </p:sp>
      <p:pic>
        <p:nvPicPr>
          <p:cNvPr id="10" name="Gráfico 9" descr="Chevron arrows con relleno sólido">
            <a:extLst>
              <a:ext uri="{FF2B5EF4-FFF2-40B4-BE49-F238E27FC236}">
                <a16:creationId xmlns:a16="http://schemas.microsoft.com/office/drawing/2014/main" id="{2613D915-85D6-5F80-25D6-DF7D08EBB4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118" y="417600"/>
            <a:ext cx="403664" cy="403664"/>
          </a:xfrm>
          <a:prstGeom prst="rect">
            <a:avLst/>
          </a:prstGeom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FF5088DE-0CF8-C3C4-112A-3CB96FD3CAE4}"/>
              </a:ext>
            </a:extLst>
          </p:cNvPr>
          <p:cNvSpPr txBox="1"/>
          <p:nvPr/>
        </p:nvSpPr>
        <p:spPr>
          <a:xfrm>
            <a:off x="655437" y="2976405"/>
            <a:ext cx="4065419" cy="15465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just" rtl="0" fontAlgn="base"/>
            <a:r>
              <a:rPr lang="es-MX" sz="1050" b="0" i="0" u="none" strike="noStrike">
                <a:solidFill>
                  <a:srgbClr val="000000"/>
                </a:solidFill>
                <a:effectLst/>
                <a:latin typeface="Raleway"/>
              </a:rPr>
              <a:t>Para el </a:t>
            </a:r>
            <a:r>
              <a:rPr lang="es-MX" sz="1050" b="1">
                <a:latin typeface="Raleway"/>
              </a:rPr>
              <a:t>equipo de ingenieros </a:t>
            </a:r>
            <a:r>
              <a:rPr lang="es-MX" sz="1050" b="0" i="0" u="none" strike="noStrike">
                <a:solidFill>
                  <a:srgbClr val="000000"/>
                </a:solidFill>
                <a:effectLst/>
                <a:latin typeface="Raleway"/>
              </a:rPr>
              <a:t>son necesarias las siguientes acciones:</a:t>
            </a:r>
            <a:r>
              <a:rPr lang="en-US" sz="1050" b="0" i="0">
                <a:effectLst/>
                <a:latin typeface="Raleway"/>
              </a:rPr>
              <a:t>​</a:t>
            </a:r>
          </a:p>
          <a:p>
            <a:pPr algn="just" rtl="0" fontAlgn="base"/>
            <a:r>
              <a:rPr lang="es-MX" sz="1050" b="0" i="0">
                <a:effectLst/>
                <a:latin typeface="Raleway" pitchFamily="2" charset="0"/>
              </a:rPr>
              <a:t>​</a:t>
            </a:r>
            <a:endParaRPr lang="es-MX" sz="1050" b="0" i="0">
              <a:effectLst/>
            </a:endParaRPr>
          </a:p>
          <a:p>
            <a:pPr marL="171450" lvl="1" indent="-171450" algn="just" fontAlgn="base">
              <a:buChar char="•"/>
            </a:pPr>
            <a:r>
              <a:rPr lang="es-MX" sz="1050">
                <a:latin typeface="Raleway"/>
              </a:rPr>
              <a:t>Continuación de pruebas para la mecánica de suelos</a:t>
            </a:r>
            <a:endParaRPr lang="es-MX" sz="1050" b="0" i="0">
              <a:effectLst/>
              <a:latin typeface="Arial" panose="020B0604020202020204" pitchFamily="34" charset="0"/>
            </a:endParaRP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s-MX" sz="1050">
                <a:latin typeface="Raleway"/>
              </a:rPr>
              <a:t>Realizar propuesta para pavimentos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s-MX" sz="1050">
                <a:latin typeface="Raleway"/>
              </a:rPr>
              <a:t>Corregir planos según cambios 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s-MX" sz="1050">
                <a:latin typeface="Raleway"/>
              </a:rPr>
              <a:t>Proponer una cimentación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s-MX" sz="1050">
              <a:latin typeface="Raleway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s-MX" sz="1050">
              <a:latin typeface="Raleway"/>
            </a:endParaRPr>
          </a:p>
        </p:txBody>
      </p:sp>
      <p:sp>
        <p:nvSpPr>
          <p:cNvPr id="5" name="Google Shape;172;p20">
            <a:extLst>
              <a:ext uri="{FF2B5EF4-FFF2-40B4-BE49-F238E27FC236}">
                <a16:creationId xmlns:a16="http://schemas.microsoft.com/office/drawing/2014/main" id="{6DC869CC-4E35-34EF-3734-DDF7EE69D9A4}"/>
              </a:ext>
            </a:extLst>
          </p:cNvPr>
          <p:cNvSpPr txBox="1"/>
          <p:nvPr/>
        </p:nvSpPr>
        <p:spPr>
          <a:xfrm>
            <a:off x="5335915" y="4820365"/>
            <a:ext cx="3756391" cy="323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s-MX" sz="900" i="1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Fuente: Fotografía tomada por PAP Haciendo Barrio Primavera 2022</a:t>
            </a:r>
            <a:endParaRPr lang="es-MX" sz="900" i="1">
              <a:solidFill>
                <a:schemeClr val="bg1"/>
              </a:solidFill>
              <a:latin typeface="Raleway"/>
              <a:ea typeface="Raleway"/>
              <a:cs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74229960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39"/>
          <p:cNvSpPr/>
          <p:nvPr/>
        </p:nvSpPr>
        <p:spPr>
          <a:xfrm rot="5400000">
            <a:off x="2000700" y="-2000700"/>
            <a:ext cx="5162100" cy="9163500"/>
          </a:xfrm>
          <a:prstGeom prst="rect">
            <a:avLst/>
          </a:prstGeom>
          <a:solidFill>
            <a:srgbClr val="5D79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p39"/>
          <p:cNvSpPr/>
          <p:nvPr/>
        </p:nvSpPr>
        <p:spPr>
          <a:xfrm>
            <a:off x="5171100" y="3569925"/>
            <a:ext cx="73500" cy="116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39"/>
          <p:cNvSpPr txBox="1"/>
          <p:nvPr/>
        </p:nvSpPr>
        <p:spPr>
          <a:xfrm>
            <a:off x="4325625" y="3706325"/>
            <a:ext cx="100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4000" b="1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06</a:t>
            </a:r>
            <a:endParaRPr sz="4000"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" name="Google Shape;180;p21">
            <a:extLst>
              <a:ext uri="{FF2B5EF4-FFF2-40B4-BE49-F238E27FC236}">
                <a16:creationId xmlns:a16="http://schemas.microsoft.com/office/drawing/2014/main" id="{2A4FE85D-C34E-28EC-FA1E-2C1A52645124}"/>
              </a:ext>
            </a:extLst>
          </p:cNvPr>
          <p:cNvSpPr txBox="1"/>
          <p:nvPr/>
        </p:nvSpPr>
        <p:spPr>
          <a:xfrm>
            <a:off x="5514250" y="3867846"/>
            <a:ext cx="4153800" cy="569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MX" sz="2500" b="1" spc="600">
                <a:solidFill>
                  <a:schemeClr val="lt1"/>
                </a:solidFill>
                <a:latin typeface="Raleway"/>
                <a:sym typeface="Raleway ExtraLight"/>
              </a:rPr>
              <a:t>BIBLIOGRAFÍA</a:t>
            </a:r>
            <a:endParaRPr sz="2500" b="1" spc="600">
              <a:solidFill>
                <a:schemeClr val="lt1"/>
              </a:solidFill>
              <a:latin typeface="Raleway"/>
              <a:sym typeface="Raleway ExtraLight"/>
            </a:endParaRPr>
          </a:p>
        </p:txBody>
      </p:sp>
    </p:spTree>
    <p:extLst>
      <p:ext uri="{BB962C8B-B14F-4D97-AF65-F5344CB8AC3E}">
        <p14:creationId xmlns:p14="http://schemas.microsoft.com/office/powerpoint/2010/main" val="248318368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02F0B056-0AF4-427D-A59F-C7FDF2475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1152475"/>
            <a:ext cx="8520600" cy="356887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FONHAPO. (2020). Programa de Otorgamiento de Crédito “Fondo Nacional de Garantías para la Vivienda Popular. Secretaria de desarrollo agrario, territorial y urbano. </a:t>
            </a:r>
            <a:r>
              <a:rPr lang="es-MX" sz="1100">
                <a:effectLst/>
                <a:latin typeface="Raleway" pitchFamily="2" charset="0"/>
                <a:hlinkClick r:id="rId2"/>
              </a:rPr>
              <a:t>https://www.gob.mx/cms/uploads/attachment/file/645469/Diagn_stico_Fonagavip_E014_.pdf</a:t>
            </a:r>
            <a:endParaRPr lang="es-MX" sz="1100">
              <a:effectLst/>
              <a:latin typeface="Raleway" pitchFamily="2" charset="0"/>
            </a:endParaRPr>
          </a:p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ONU Hábitat. (2019). Elementos de una vivienda adecuada. ONU Hábitat. </a:t>
            </a:r>
            <a:r>
              <a:rPr lang="es-MX" sz="1100">
                <a:effectLst/>
                <a:latin typeface="Raleway" pitchFamily="2" charset="0"/>
                <a:hlinkClick r:id="rId3"/>
              </a:rPr>
              <a:t>https://onuhabitat.org.mx/index.php/elementos-de-una-vivienda-adecuada</a:t>
            </a:r>
            <a:endParaRPr lang="es-MX" sz="1100">
              <a:effectLst/>
              <a:latin typeface="Raleway" pitchFamily="2" charset="0"/>
            </a:endParaRPr>
          </a:p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Decreto 15097 (s.f.). Por medio del cual se expide la Ley del Desarrollo Urbano del Estado de Jalisco. 10 de julio de 1993. </a:t>
            </a:r>
          </a:p>
          <a:p>
            <a:pPr>
              <a:lnSpc>
                <a:spcPct val="150000"/>
              </a:lnSpc>
            </a:pPr>
            <a:r>
              <a:rPr lang="es-MX" sz="1100" err="1">
                <a:effectLst/>
                <a:latin typeface="Raleway" pitchFamily="2" charset="0"/>
              </a:rPr>
              <a:t>Davin</a:t>
            </a:r>
            <a:r>
              <a:rPr lang="es-MX" sz="1100">
                <a:effectLst/>
                <a:latin typeface="Raleway" pitchFamily="2" charset="0"/>
              </a:rPr>
              <a:t>, S. (2021). Mujeres y vivienda adecuada. ONU-Hábitat. </a:t>
            </a:r>
            <a:r>
              <a:rPr lang="es-MX" sz="1100">
                <a:effectLst/>
                <a:latin typeface="Raleway" pitchFamily="2" charset="0"/>
                <a:hlinkClick r:id="rId4"/>
              </a:rPr>
              <a:t>https://onuhabitat.org.mx/index.php/mujeres-y-vivienda-adecuada</a:t>
            </a:r>
            <a:r>
              <a:rPr lang="es-MX" sz="1100">
                <a:latin typeface="Raleway" pitchFamily="2" charset="0"/>
              </a:rPr>
              <a:t> </a:t>
            </a:r>
            <a:endParaRPr lang="es-MX" sz="1100">
              <a:effectLst/>
              <a:latin typeface="Raleway" pitchFamily="2" charset="0"/>
            </a:endParaRPr>
          </a:p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Hurtado, R. (2019). Jalisco con déficit de 280 mil viviendas: CANADEVI. MEGANOTICIAS. </a:t>
            </a:r>
            <a:r>
              <a:rPr lang="es-MX" sz="1100">
                <a:effectLst/>
                <a:latin typeface="Raleway" pitchFamily="2" charset="0"/>
                <a:hlinkClick r:id="rId5"/>
              </a:rPr>
              <a:t>https://www.meganoticias.mx/guadalajara/noticia/jalisco-con-deficit-de-280-mil-viviendascanadevi/74117</a:t>
            </a:r>
            <a:r>
              <a:rPr lang="es-MX" sz="1100">
                <a:effectLst/>
                <a:latin typeface="Raleway" pitchFamily="2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IIEG. (2020). Viviendas totales y tasa de crecimiento, 1950–2020. </a:t>
            </a:r>
            <a:r>
              <a:rPr lang="es-MX" sz="1100">
                <a:effectLst/>
                <a:latin typeface="Raleway" pitchFamily="2" charset="0"/>
                <a:hlinkClick r:id="rId6"/>
              </a:rPr>
              <a:t>https://iieg.gob.mx/ns/wp-content/uploads/2021/10/IIEGVivTotalespormpioytasadecrec1950-2020.xlsx</a:t>
            </a:r>
            <a:r>
              <a:rPr lang="es-MX" sz="1100">
                <a:effectLst/>
                <a:latin typeface="Raleway" pitchFamily="2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Secretaría de Bienestar. (2021). Informe anual sobre la situación de pobreza y rezago social 2021. Jalisco. Techaluta. Recuperado de </a:t>
            </a:r>
            <a:r>
              <a:rPr lang="es-MX" sz="1100">
                <a:effectLst/>
                <a:latin typeface="Raleway" pitchFamily="2" charset="0"/>
                <a:hlinkClick r:id="rId7"/>
              </a:rPr>
              <a:t>https://www.gob.mx/cms/uploads/attachment/file/611488/Informe_anual_2021_mun_14089.pdf</a:t>
            </a:r>
            <a:endParaRPr lang="es-MX" sz="1100">
              <a:effectLst/>
              <a:latin typeface="Raleway" pitchFamily="2" charset="0"/>
            </a:endParaRPr>
          </a:p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Rosas, E. (2017, 8 febrero). Van por 50,000 casas de interés social en Jalisco. Centro Urbano. </a:t>
            </a:r>
            <a:r>
              <a:rPr lang="es-MX" sz="1100">
                <a:effectLst/>
                <a:latin typeface="Raleway" pitchFamily="2" charset="0"/>
                <a:hlinkClick r:id="rId8"/>
              </a:rPr>
              <a:t>https://centrourbano.com/vivienda/van-50000-casas-interes-social-jalisco/amp/</a:t>
            </a:r>
            <a:r>
              <a:rPr lang="es-MX" sz="1100">
                <a:effectLst/>
                <a:latin typeface="Raleway" pitchFamily="2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INEGI. (2022). Ocupación Población ocupada según nivel de ingreso, nacional trimestral. </a:t>
            </a:r>
            <a:r>
              <a:rPr lang="es-MX" sz="1100">
                <a:effectLst/>
                <a:latin typeface="Raleway" pitchFamily="2" charset="0"/>
                <a:hlinkClick r:id="rId9"/>
              </a:rPr>
              <a:t>https://www.inegi.org.mx/app/tabulados/default.html?nc=602</a:t>
            </a:r>
            <a:r>
              <a:rPr lang="es-MX" sz="1100">
                <a:latin typeface="Raleway" pitchFamily="2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s-MX" sz="1100">
                <a:effectLst/>
                <a:latin typeface="Raleway" pitchFamily="2" charset="0"/>
              </a:rPr>
              <a:t>Comisión Nacional de los Salarios Mínimos. (2022). La brecha salarial de género en el empleo formal ha disminuido de 2018 a 2021. </a:t>
            </a:r>
            <a:r>
              <a:rPr lang="es-MX" sz="1100">
                <a:effectLst/>
                <a:latin typeface="Raleway" pitchFamily="2" charset="0"/>
                <a:hlinkClick r:id="rId10"/>
              </a:rPr>
              <a:t>https://www.gob.mx/conasami/prensa/la-brecha-salarial-de-genero-en-el-empleo-formal-ha-disminuido-de-2018-a-2021</a:t>
            </a:r>
            <a:r>
              <a:rPr lang="es-MX" sz="1100">
                <a:effectLst/>
                <a:latin typeface="Raleway" pitchFamily="2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es-MX" sz="1100">
              <a:effectLst/>
              <a:latin typeface="Raleway" pitchFamily="2" charset="0"/>
            </a:endParaRPr>
          </a:p>
          <a:p>
            <a:pPr marL="114300" indent="0">
              <a:buNone/>
            </a:pPr>
            <a:endParaRPr lang="es-MX" sz="1200">
              <a:effectLst/>
              <a:latin typeface="Raleway" pitchFamily="2" charset="0"/>
            </a:endParaRPr>
          </a:p>
          <a:p>
            <a:endParaRPr lang="es-MX" sz="1200">
              <a:effectLst/>
              <a:latin typeface="Raleway" pitchFamily="2" charset="0"/>
            </a:endParaRPr>
          </a:p>
          <a:p>
            <a:endParaRPr lang="es-MX" sz="1200">
              <a:effectLst/>
              <a:latin typeface="Raleway" pitchFamily="2" charset="0"/>
            </a:endParaRPr>
          </a:p>
          <a:p>
            <a:endParaRPr lang="es-MX" sz="1200">
              <a:effectLst/>
              <a:latin typeface="Raleway" pitchFamily="2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s-MX" sz="1800">
              <a:latin typeface="Raleway"/>
              <a:ea typeface="Raleway"/>
              <a:cs typeface="Raleway"/>
              <a:sym typeface="Raleway"/>
            </a:endParaRPr>
          </a:p>
          <a:p>
            <a:endParaRPr lang="es-MX"/>
          </a:p>
        </p:txBody>
      </p:sp>
      <p:sp>
        <p:nvSpPr>
          <p:cNvPr id="9" name="Google Shape;754;p56">
            <a:extLst>
              <a:ext uri="{FF2B5EF4-FFF2-40B4-BE49-F238E27FC236}">
                <a16:creationId xmlns:a16="http://schemas.microsoft.com/office/drawing/2014/main" id="{0C28C727-131E-4EB6-B263-1D216A2B8E97}"/>
              </a:ext>
            </a:extLst>
          </p:cNvPr>
          <p:cNvSpPr txBox="1"/>
          <p:nvPr/>
        </p:nvSpPr>
        <p:spPr>
          <a:xfrm>
            <a:off x="646800" y="355875"/>
            <a:ext cx="4685700" cy="66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  </a:t>
            </a:r>
            <a:r>
              <a:rPr lang="es-MX" sz="1200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BIBLIOGRAFÍA</a:t>
            </a:r>
            <a:endParaRPr sz="1200">
              <a:solidFill>
                <a:schemeClr val="dk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Raleway ExtraLight"/>
              <a:ea typeface="Raleway ExtraLight"/>
              <a:cs typeface="Raleway ExtraLight"/>
              <a:sym typeface="Raleway ExtraLight"/>
            </a:endParaRPr>
          </a:p>
        </p:txBody>
      </p:sp>
      <p:sp>
        <p:nvSpPr>
          <p:cNvPr id="10" name="Google Shape;755;p56">
            <a:extLst>
              <a:ext uri="{FF2B5EF4-FFF2-40B4-BE49-F238E27FC236}">
                <a16:creationId xmlns:a16="http://schemas.microsoft.com/office/drawing/2014/main" id="{5894A937-2FE9-40B9-B776-8EE9A9A54B80}"/>
              </a:ext>
            </a:extLst>
          </p:cNvPr>
          <p:cNvSpPr/>
          <p:nvPr/>
        </p:nvSpPr>
        <p:spPr>
          <a:xfrm>
            <a:off x="0" y="355875"/>
            <a:ext cx="340200" cy="536400"/>
          </a:xfrm>
          <a:prstGeom prst="rect">
            <a:avLst/>
          </a:prstGeom>
          <a:solidFill>
            <a:srgbClr val="6D9EE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756;p56">
            <a:extLst>
              <a:ext uri="{FF2B5EF4-FFF2-40B4-BE49-F238E27FC236}">
                <a16:creationId xmlns:a16="http://schemas.microsoft.com/office/drawing/2014/main" id="{E123179A-EE03-46FC-9DD8-AE857DA007A2}"/>
              </a:ext>
            </a:extLst>
          </p:cNvPr>
          <p:cNvSpPr/>
          <p:nvPr/>
        </p:nvSpPr>
        <p:spPr>
          <a:xfrm>
            <a:off x="0" y="355875"/>
            <a:ext cx="549900" cy="536400"/>
          </a:xfrm>
          <a:prstGeom prst="rect">
            <a:avLst/>
          </a:prstGeom>
          <a:solidFill>
            <a:srgbClr val="8DA592"/>
          </a:solidFill>
          <a:ln>
            <a:solidFill>
              <a:srgbClr val="A0B8B8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" name="Gráfico 3" descr="Comillas con relleno sólido">
            <a:extLst>
              <a:ext uri="{FF2B5EF4-FFF2-40B4-BE49-F238E27FC236}">
                <a16:creationId xmlns:a16="http://schemas.microsoft.com/office/drawing/2014/main" id="{87DF1B10-D860-320A-DA25-60FC3C5B765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9023" y="422152"/>
            <a:ext cx="444477" cy="4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742371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3173</Words>
  <Application>Microsoft Office PowerPoint</Application>
  <PresentationFormat>Presentación en pantalla (16:9)</PresentationFormat>
  <Paragraphs>580</Paragraphs>
  <Slides>50</Slides>
  <Notes>42</Notes>
  <HiddenSlides>1</HiddenSlides>
  <MMClips>0</MMClips>
  <ScaleCrop>false</ScaleCrop>
  <HeadingPairs>
    <vt:vector size="6" baseType="variant">
      <vt:variant>
        <vt:lpstr>Fuentes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50</vt:i4>
      </vt:variant>
    </vt:vector>
  </HeadingPairs>
  <TitlesOfParts>
    <vt:vector size="57" baseType="lpstr">
      <vt:lpstr>Raleway ExtraLight</vt:lpstr>
      <vt:lpstr>Calibri</vt:lpstr>
      <vt:lpstr>Raleway Light</vt:lpstr>
      <vt:lpstr>Raleway</vt:lpstr>
      <vt:lpstr>Arial</vt:lpstr>
      <vt:lpstr>Raleway Medium</vt:lpstr>
      <vt:lpstr>Simple Light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TORRES MORA, BLANCA LILIANA</dc:creator>
  <cp:lastModifiedBy>TORRES MORA, BLANCA LILIANA</cp:lastModifiedBy>
  <cp:revision>2</cp:revision>
  <dcterms:modified xsi:type="dcterms:W3CDTF">2023-04-25T19:36:39Z</dcterms:modified>
</cp:coreProperties>
</file>