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x="18288000" cy="10287000"/>
  <p:notesSz cx="6858000" cy="9144000"/>
  <p:embeddedFontLst>
    <p:embeddedFont>
      <p:font typeface="Tenor Sans" charset="1" panose="02000000000000000000"/>
      <p:regular r:id="rId26"/>
    </p:embeddedFont>
    <p:embeddedFont>
      <p:font typeface="Helvetica World" charset="1" panose="020B0500040000020004"/>
      <p:regular r:id="rId27"/>
    </p:embeddedFont>
    <p:embeddedFont>
      <p:font typeface="Helvetica World Bold Italics" charset="1" panose="020B0800040000090004"/>
      <p:regular r:id="rId28"/>
    </p:embeddedFont>
    <p:embeddedFont>
      <p:font typeface="Helvetica World Bold" charset="1" panose="020B0800040000020004"/>
      <p:regular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jpe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jpe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jpe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5888" y="290545"/>
            <a:ext cx="445606" cy="9705909"/>
            <a:chOff x="0" y="0"/>
            <a:chExt cx="117361" cy="2556289"/>
          </a:xfrm>
        </p:grpSpPr>
        <p:sp>
          <p:nvSpPr>
            <p:cNvPr name="Freeform 3" id="3"/>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4" id="4"/>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grpSp>
        <p:nvGrpSpPr>
          <p:cNvPr name="Group 5" id="5"/>
          <p:cNvGrpSpPr/>
          <p:nvPr/>
        </p:nvGrpSpPr>
        <p:grpSpPr>
          <a:xfrm rot="0">
            <a:off x="10070500" y="679738"/>
            <a:ext cx="6565052" cy="8578562"/>
            <a:chOff x="0" y="0"/>
            <a:chExt cx="864752" cy="1129972"/>
          </a:xfrm>
        </p:grpSpPr>
        <p:sp>
          <p:nvSpPr>
            <p:cNvPr name="Freeform 6" id="6"/>
            <p:cNvSpPr/>
            <p:nvPr/>
          </p:nvSpPr>
          <p:spPr>
            <a:xfrm flipH="false" flipV="false" rot="0">
              <a:off x="0" y="0"/>
              <a:ext cx="864752" cy="1129972"/>
            </a:xfrm>
            <a:custGeom>
              <a:avLst/>
              <a:gdLst/>
              <a:ahLst/>
              <a:cxnLst/>
              <a:rect r="r" b="b" t="t" l="l"/>
              <a:pathLst>
                <a:path h="1129972" w="864752">
                  <a:moveTo>
                    <a:pt x="0" y="0"/>
                  </a:moveTo>
                  <a:lnTo>
                    <a:pt x="864752" y="0"/>
                  </a:lnTo>
                  <a:lnTo>
                    <a:pt x="864752" y="1129972"/>
                  </a:lnTo>
                  <a:lnTo>
                    <a:pt x="0" y="1129972"/>
                  </a:lnTo>
                  <a:close/>
                </a:path>
              </a:pathLst>
            </a:custGeom>
            <a:blipFill>
              <a:blip r:embed="rId2"/>
              <a:stretch>
                <a:fillRect l="0" t="-1019" r="0" b="-1019"/>
              </a:stretch>
            </a:blipFill>
          </p:spPr>
        </p:sp>
      </p:grpSp>
      <p:sp>
        <p:nvSpPr>
          <p:cNvPr name="TextBox 7" id="7"/>
          <p:cNvSpPr txBox="true"/>
          <p:nvPr/>
        </p:nvSpPr>
        <p:spPr>
          <a:xfrm rot="0">
            <a:off x="2418826" y="6764655"/>
            <a:ext cx="5618669" cy="2484958"/>
          </a:xfrm>
          <a:prstGeom prst="rect">
            <a:avLst/>
          </a:prstGeom>
        </p:spPr>
        <p:txBody>
          <a:bodyPr anchor="t" rtlCol="false" tIns="0" lIns="0" bIns="0" rIns="0">
            <a:spAutoFit/>
          </a:bodyPr>
          <a:lstStyle/>
          <a:p>
            <a:pPr algn="r">
              <a:lnSpc>
                <a:spcPts val="9859"/>
              </a:lnSpc>
            </a:pPr>
            <a:r>
              <a:rPr lang="en-US" sz="7584">
                <a:solidFill>
                  <a:srgbClr val="000000"/>
                </a:solidFill>
                <a:latin typeface="Tenor Sans"/>
                <a:ea typeface="Tenor Sans"/>
                <a:cs typeface="Tenor Sans"/>
                <a:sym typeface="Tenor Sans"/>
              </a:rPr>
              <a:t>PABLO</a:t>
            </a:r>
          </a:p>
          <a:p>
            <a:pPr algn="r">
              <a:lnSpc>
                <a:spcPts val="9859"/>
              </a:lnSpc>
            </a:pPr>
            <a:r>
              <a:rPr lang="en-US" sz="7584">
                <a:solidFill>
                  <a:srgbClr val="000000"/>
                </a:solidFill>
                <a:latin typeface="Tenor Sans"/>
                <a:ea typeface="Tenor Sans"/>
                <a:cs typeface="Tenor Sans"/>
                <a:sym typeface="Tenor Sans"/>
              </a:rPr>
              <a:t>MORFÍN</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33037" y="1288019"/>
            <a:ext cx="7710963" cy="7710963"/>
          </a:xfrm>
          <a:custGeom>
            <a:avLst/>
            <a:gdLst/>
            <a:ahLst/>
            <a:cxnLst/>
            <a:rect r="r" b="b" t="t" l="l"/>
            <a:pathLst>
              <a:path h="7710963" w="7710963">
                <a:moveTo>
                  <a:pt x="0" y="0"/>
                </a:moveTo>
                <a:lnTo>
                  <a:pt x="7710963" y="0"/>
                </a:lnTo>
                <a:lnTo>
                  <a:pt x="7710963" y="7710962"/>
                </a:lnTo>
                <a:lnTo>
                  <a:pt x="0" y="7710962"/>
                </a:lnTo>
                <a:lnTo>
                  <a:pt x="0" y="0"/>
                </a:lnTo>
                <a:close/>
              </a:path>
            </a:pathLst>
          </a:custGeom>
          <a:blipFill>
            <a:blip r:embed="rId2"/>
            <a:stretch>
              <a:fillRect l="0" t="0" r="0" b="0"/>
            </a:stretch>
          </a:blipFill>
        </p:spPr>
      </p:sp>
      <p:sp>
        <p:nvSpPr>
          <p:cNvPr name="TextBox 3" id="3"/>
          <p:cNvSpPr txBox="true"/>
          <p:nvPr/>
        </p:nvSpPr>
        <p:spPr>
          <a:xfrm rot="0">
            <a:off x="13897076" y="7490857"/>
            <a:ext cx="3362224"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Aquelarre de gloria</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200 x 200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33037" y="1288019"/>
            <a:ext cx="7710963" cy="7710963"/>
          </a:xfrm>
          <a:custGeom>
            <a:avLst/>
            <a:gdLst/>
            <a:ahLst/>
            <a:cxnLst/>
            <a:rect r="r" b="b" t="t" l="l"/>
            <a:pathLst>
              <a:path h="7710963" w="7710963">
                <a:moveTo>
                  <a:pt x="0" y="0"/>
                </a:moveTo>
                <a:lnTo>
                  <a:pt x="7710963" y="0"/>
                </a:lnTo>
                <a:lnTo>
                  <a:pt x="7710963" y="7710962"/>
                </a:lnTo>
                <a:lnTo>
                  <a:pt x="0" y="7710962"/>
                </a:lnTo>
                <a:lnTo>
                  <a:pt x="0" y="0"/>
                </a:lnTo>
                <a:close/>
              </a:path>
            </a:pathLst>
          </a:custGeom>
          <a:blipFill>
            <a:blip r:embed="rId2"/>
            <a:stretch>
              <a:fillRect l="0" t="0" r="0" b="0"/>
            </a:stretch>
          </a:blipFill>
        </p:spPr>
      </p:sp>
      <p:sp>
        <p:nvSpPr>
          <p:cNvPr name="TextBox 3" id="3"/>
          <p:cNvSpPr txBox="true"/>
          <p:nvPr/>
        </p:nvSpPr>
        <p:spPr>
          <a:xfrm rot="0">
            <a:off x="13538411" y="7490857"/>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Scrabble competitivo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100</a:t>
            </a:r>
            <a:r>
              <a:rPr lang="en-US" sz="1700">
                <a:solidFill>
                  <a:srgbClr val="000000"/>
                </a:solidFill>
                <a:latin typeface="Helvetica World"/>
                <a:ea typeface="Helvetica World"/>
                <a:cs typeface="Helvetica World"/>
                <a:sym typeface="Helvetica World"/>
              </a:rPr>
              <a:t> x 100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33037" y="1288019"/>
            <a:ext cx="7710963" cy="7710963"/>
          </a:xfrm>
          <a:custGeom>
            <a:avLst/>
            <a:gdLst/>
            <a:ahLst/>
            <a:cxnLst/>
            <a:rect r="r" b="b" t="t" l="l"/>
            <a:pathLst>
              <a:path h="7710963" w="7710963">
                <a:moveTo>
                  <a:pt x="0" y="0"/>
                </a:moveTo>
                <a:lnTo>
                  <a:pt x="7710963" y="0"/>
                </a:lnTo>
                <a:lnTo>
                  <a:pt x="7710963" y="7710962"/>
                </a:lnTo>
                <a:lnTo>
                  <a:pt x="0" y="7710962"/>
                </a:lnTo>
                <a:lnTo>
                  <a:pt x="0" y="0"/>
                </a:lnTo>
                <a:close/>
              </a:path>
            </a:pathLst>
          </a:custGeom>
          <a:blipFill>
            <a:blip r:embed="rId2"/>
            <a:stretch>
              <a:fillRect l="0" t="0" r="0" b="0"/>
            </a:stretch>
          </a:blipFill>
        </p:spPr>
      </p:sp>
      <p:sp>
        <p:nvSpPr>
          <p:cNvPr name="TextBox 3" id="3"/>
          <p:cNvSpPr txBox="true"/>
          <p:nvPr/>
        </p:nvSpPr>
        <p:spPr>
          <a:xfrm rot="0">
            <a:off x="13965640" y="7490857"/>
            <a:ext cx="3293660"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Cediendo a la locura</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150 x 150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289811" y="1210311"/>
            <a:ext cx="13708378" cy="6854189"/>
          </a:xfrm>
          <a:custGeom>
            <a:avLst/>
            <a:gdLst/>
            <a:ahLst/>
            <a:cxnLst/>
            <a:rect r="r" b="b" t="t" l="l"/>
            <a:pathLst>
              <a:path h="6854189" w="13708378">
                <a:moveTo>
                  <a:pt x="0" y="0"/>
                </a:moveTo>
                <a:lnTo>
                  <a:pt x="13708378" y="0"/>
                </a:lnTo>
                <a:lnTo>
                  <a:pt x="13708378" y="6854189"/>
                </a:lnTo>
                <a:lnTo>
                  <a:pt x="0" y="6854189"/>
                </a:lnTo>
                <a:lnTo>
                  <a:pt x="0" y="0"/>
                </a:lnTo>
                <a:close/>
              </a:path>
            </a:pathLst>
          </a:custGeom>
          <a:blipFill>
            <a:blip r:embed="rId2"/>
            <a:stretch>
              <a:fillRect l="0" t="0" r="0" b="0"/>
            </a:stretch>
          </a:blipFill>
        </p:spPr>
      </p:sp>
      <p:sp>
        <p:nvSpPr>
          <p:cNvPr name="TextBox 3" id="3"/>
          <p:cNvSpPr txBox="true"/>
          <p:nvPr/>
        </p:nvSpPr>
        <p:spPr>
          <a:xfrm rot="0">
            <a:off x="2289811" y="8026400"/>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Venciditas de paciencia</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2 m x 1 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549013" y="1297042"/>
            <a:ext cx="10602069" cy="7421448"/>
          </a:xfrm>
          <a:custGeom>
            <a:avLst/>
            <a:gdLst/>
            <a:ahLst/>
            <a:cxnLst/>
            <a:rect r="r" b="b" t="t" l="l"/>
            <a:pathLst>
              <a:path h="7421448" w="10602069">
                <a:moveTo>
                  <a:pt x="0" y="0"/>
                </a:moveTo>
                <a:lnTo>
                  <a:pt x="10602069" y="0"/>
                </a:lnTo>
                <a:lnTo>
                  <a:pt x="10602069" y="7421449"/>
                </a:lnTo>
                <a:lnTo>
                  <a:pt x="0" y="7421449"/>
                </a:lnTo>
                <a:lnTo>
                  <a:pt x="0" y="0"/>
                </a:lnTo>
                <a:close/>
              </a:path>
            </a:pathLst>
          </a:custGeom>
          <a:blipFill>
            <a:blip r:embed="rId2"/>
            <a:stretch>
              <a:fillRect l="0" t="0" r="0" b="0"/>
            </a:stretch>
          </a:blipFill>
        </p:spPr>
      </p:sp>
      <p:sp>
        <p:nvSpPr>
          <p:cNvPr name="TextBox 3" id="3"/>
          <p:cNvSpPr txBox="true"/>
          <p:nvPr/>
        </p:nvSpPr>
        <p:spPr>
          <a:xfrm rot="0">
            <a:off x="14189291" y="7210366"/>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Las memorias en mi piel</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100 x 80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289811" y="1173471"/>
            <a:ext cx="13708378" cy="6854189"/>
          </a:xfrm>
          <a:custGeom>
            <a:avLst/>
            <a:gdLst/>
            <a:ahLst/>
            <a:cxnLst/>
            <a:rect r="r" b="b" t="t" l="l"/>
            <a:pathLst>
              <a:path h="6854189" w="13708378">
                <a:moveTo>
                  <a:pt x="0" y="0"/>
                </a:moveTo>
                <a:lnTo>
                  <a:pt x="13708378" y="0"/>
                </a:lnTo>
                <a:lnTo>
                  <a:pt x="13708378" y="6854189"/>
                </a:lnTo>
                <a:lnTo>
                  <a:pt x="0" y="6854189"/>
                </a:lnTo>
                <a:lnTo>
                  <a:pt x="0" y="0"/>
                </a:lnTo>
                <a:close/>
              </a:path>
            </a:pathLst>
          </a:custGeom>
          <a:blipFill>
            <a:blip r:embed="rId2"/>
            <a:stretch>
              <a:fillRect l="0" t="0" r="0" b="0"/>
            </a:stretch>
          </a:blipFill>
        </p:spPr>
      </p:sp>
      <p:sp>
        <p:nvSpPr>
          <p:cNvPr name="TextBox 3" id="3"/>
          <p:cNvSpPr txBox="true"/>
          <p:nvPr/>
        </p:nvSpPr>
        <p:spPr>
          <a:xfrm rot="0">
            <a:off x="2289811" y="8148232"/>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La última cena</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Óleo sobre tela</a:t>
            </a:r>
          </a:p>
          <a:p>
            <a:pPr algn="just">
              <a:lnSpc>
                <a:spcPts val="2380"/>
              </a:lnSpc>
            </a:pPr>
            <a:r>
              <a:rPr lang="en-US" sz="1700">
                <a:solidFill>
                  <a:srgbClr val="000000"/>
                </a:solidFill>
                <a:latin typeface="Helvetica World"/>
                <a:ea typeface="Helvetica World"/>
                <a:cs typeface="Helvetica World"/>
                <a:sym typeface="Helvetica World"/>
              </a:rPr>
              <a:t>100 x 200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33037" y="1268969"/>
            <a:ext cx="7710963" cy="7710963"/>
          </a:xfrm>
          <a:custGeom>
            <a:avLst/>
            <a:gdLst/>
            <a:ahLst/>
            <a:cxnLst/>
            <a:rect r="r" b="b" t="t" l="l"/>
            <a:pathLst>
              <a:path h="7710963" w="7710963">
                <a:moveTo>
                  <a:pt x="0" y="0"/>
                </a:moveTo>
                <a:lnTo>
                  <a:pt x="7710963" y="0"/>
                </a:lnTo>
                <a:lnTo>
                  <a:pt x="7710963" y="7710962"/>
                </a:lnTo>
                <a:lnTo>
                  <a:pt x="0" y="7710962"/>
                </a:lnTo>
                <a:lnTo>
                  <a:pt x="0" y="0"/>
                </a:lnTo>
                <a:close/>
              </a:path>
            </a:pathLst>
          </a:custGeom>
          <a:blipFill>
            <a:blip r:embed="rId2"/>
            <a:stretch>
              <a:fillRect l="0" t="0" r="0" b="0"/>
            </a:stretch>
          </a:blipFill>
        </p:spPr>
      </p:sp>
      <p:sp>
        <p:nvSpPr>
          <p:cNvPr name="TextBox 3" id="3"/>
          <p:cNvSpPr txBox="true"/>
          <p:nvPr/>
        </p:nvSpPr>
        <p:spPr>
          <a:xfrm rot="0">
            <a:off x="14227622" y="7471807"/>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Y por eso me caes gordo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1m x 1 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09678" y="668064"/>
            <a:ext cx="6113384" cy="8590236"/>
          </a:xfrm>
          <a:custGeom>
            <a:avLst/>
            <a:gdLst/>
            <a:ahLst/>
            <a:cxnLst/>
            <a:rect r="r" b="b" t="t" l="l"/>
            <a:pathLst>
              <a:path h="8590236" w="6113384">
                <a:moveTo>
                  <a:pt x="0" y="0"/>
                </a:moveTo>
                <a:lnTo>
                  <a:pt x="6113385" y="0"/>
                </a:lnTo>
                <a:lnTo>
                  <a:pt x="6113385" y="8590236"/>
                </a:lnTo>
                <a:lnTo>
                  <a:pt x="0" y="8590236"/>
                </a:lnTo>
                <a:lnTo>
                  <a:pt x="0" y="0"/>
                </a:lnTo>
                <a:close/>
              </a:path>
            </a:pathLst>
          </a:custGeom>
          <a:blipFill>
            <a:blip r:embed="rId2"/>
            <a:stretch>
              <a:fillRect l="0" t="0" r="0" b="0"/>
            </a:stretch>
          </a:blipFill>
        </p:spPr>
      </p:sp>
      <p:sp>
        <p:nvSpPr>
          <p:cNvPr name="TextBox 3" id="3"/>
          <p:cNvSpPr txBox="true"/>
          <p:nvPr/>
        </p:nvSpPr>
        <p:spPr>
          <a:xfrm rot="0">
            <a:off x="13282147" y="7228744"/>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Peluquería el chismoso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espejo</a:t>
            </a:r>
          </a:p>
          <a:p>
            <a:pPr algn="just">
              <a:lnSpc>
                <a:spcPts val="2380"/>
              </a:lnSpc>
            </a:pPr>
            <a:r>
              <a:rPr lang="en-US" sz="1700">
                <a:solidFill>
                  <a:srgbClr val="000000"/>
                </a:solidFill>
                <a:latin typeface="Helvetica World"/>
                <a:ea typeface="Helvetica World"/>
                <a:cs typeface="Helvetica World"/>
                <a:sym typeface="Helvetica World"/>
              </a:rPr>
              <a:t>120 x 80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805856" y="779855"/>
            <a:ext cx="10676288" cy="7411123"/>
          </a:xfrm>
          <a:custGeom>
            <a:avLst/>
            <a:gdLst/>
            <a:ahLst/>
            <a:cxnLst/>
            <a:rect r="r" b="b" t="t" l="l"/>
            <a:pathLst>
              <a:path h="7411123" w="10676288">
                <a:moveTo>
                  <a:pt x="0" y="0"/>
                </a:moveTo>
                <a:lnTo>
                  <a:pt x="10676288" y="0"/>
                </a:lnTo>
                <a:lnTo>
                  <a:pt x="10676288" y="7411123"/>
                </a:lnTo>
                <a:lnTo>
                  <a:pt x="0" y="7411123"/>
                </a:lnTo>
                <a:lnTo>
                  <a:pt x="0" y="0"/>
                </a:lnTo>
                <a:close/>
              </a:path>
            </a:pathLst>
          </a:custGeom>
          <a:blipFill>
            <a:blip r:embed="rId2"/>
            <a:stretch>
              <a:fillRect l="0" t="0" r="0" b="0"/>
            </a:stretch>
          </a:blipFill>
        </p:spPr>
      </p:sp>
      <p:sp>
        <p:nvSpPr>
          <p:cNvPr name="TextBox 3" id="3"/>
          <p:cNvSpPr txBox="true"/>
          <p:nvPr/>
        </p:nvSpPr>
        <p:spPr>
          <a:xfrm rot="0">
            <a:off x="4109643" y="7971900"/>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Terapeando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espejo</a:t>
            </a:r>
          </a:p>
          <a:p>
            <a:pPr algn="just">
              <a:lnSpc>
                <a:spcPts val="2380"/>
              </a:lnSpc>
            </a:pPr>
            <a:r>
              <a:rPr lang="en-US" sz="1700">
                <a:solidFill>
                  <a:srgbClr val="000000"/>
                </a:solidFill>
                <a:latin typeface="Helvetica World"/>
                <a:ea typeface="Helvetica World"/>
                <a:cs typeface="Helvetica World"/>
                <a:sym typeface="Helvetica World"/>
              </a:rPr>
              <a:t>120 x 80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1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254923" y="2198180"/>
            <a:ext cx="14733492" cy="5795391"/>
          </a:xfrm>
          <a:prstGeom prst="rect">
            <a:avLst/>
          </a:prstGeom>
        </p:spPr>
        <p:txBody>
          <a:bodyPr anchor="t" rtlCol="false" tIns="0" lIns="0" bIns="0" rIns="0">
            <a:spAutoFit/>
          </a:bodyPr>
          <a:lstStyle/>
          <a:p>
            <a:pPr algn="just">
              <a:lnSpc>
                <a:spcPts val="2952"/>
              </a:lnSpc>
            </a:pPr>
            <a:r>
              <a:rPr lang="en-US" sz="1800">
                <a:solidFill>
                  <a:srgbClr val="000000"/>
                </a:solidFill>
                <a:latin typeface="Helvetica World Bold"/>
                <a:ea typeface="Helvetica World Bold"/>
                <a:cs typeface="Helvetica World Bold"/>
                <a:sym typeface="Helvetica World Bold"/>
              </a:rPr>
              <a:t>2023 </a:t>
            </a:r>
            <a:r>
              <a:rPr lang="en-US" sz="1800">
                <a:solidFill>
                  <a:srgbClr val="000000"/>
                </a:solidFill>
                <a:latin typeface="Helvetica World"/>
                <a:ea typeface="Helvetica World"/>
                <a:cs typeface="Helvetica World"/>
                <a:sym typeface="Helvetica World"/>
              </a:rPr>
              <a:t>Incubadora 9.0</a:t>
            </a:r>
            <a:r>
              <a:rPr lang="en-US" sz="1800">
                <a:solidFill>
                  <a:srgbClr val="000000"/>
                </a:solidFill>
                <a:latin typeface="Helvetica World Bold"/>
                <a:ea typeface="Helvetica World Bold"/>
                <a:cs typeface="Helvetica World Bold"/>
                <a:sym typeface="Helvetica World Bold"/>
              </a:rPr>
              <a:t>: </a:t>
            </a:r>
            <a:r>
              <a:rPr lang="en-US" sz="1800">
                <a:solidFill>
                  <a:srgbClr val="000000"/>
                </a:solidFill>
                <a:latin typeface="Helvetica World"/>
                <a:ea typeface="Helvetica World"/>
                <a:cs typeface="Helvetica World"/>
                <a:sym typeface="Helvetica World"/>
              </a:rPr>
              <a:t>Exposición colectiva con estudio libertad en casa nomo, en calzada San Pedro, Monterrey; Nuevo León.</a:t>
            </a:r>
          </a:p>
          <a:p>
            <a:pPr algn="just">
              <a:lnSpc>
                <a:spcPts val="2952"/>
              </a:lnSpc>
            </a:pPr>
            <a:r>
              <a:rPr lang="en-US" sz="1800">
                <a:solidFill>
                  <a:srgbClr val="000000"/>
                </a:solidFill>
                <a:latin typeface="Helvetica World Bold"/>
                <a:ea typeface="Helvetica World Bold"/>
                <a:cs typeface="Helvetica World Bold"/>
                <a:sym typeface="Helvetica World Bold"/>
              </a:rPr>
              <a:t>2022 </a:t>
            </a:r>
            <a:r>
              <a:rPr lang="en-US" sz="1800">
                <a:solidFill>
                  <a:srgbClr val="000000"/>
                </a:solidFill>
                <a:latin typeface="Helvetica World"/>
                <a:ea typeface="Helvetica World"/>
                <a:cs typeface="Helvetica World"/>
                <a:sym typeface="Helvetica World"/>
              </a:rPr>
              <a:t>Elaboración de los Murales en el restaurante ISABELLA del grupo Alme, situado en Real acueducto, Zapopan; Jalisco.</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Casa de la cultura Raul Anguiano; CDMX.</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Casa de la cultura Prof. Pedro Ángel Palou Pérez; Puebla.</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Galeria Shinzaburo Takeda; Oaxaca.</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Calera art; Oaxaca.</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UANL; Monterrey, N.L.</a:t>
            </a:r>
          </a:p>
          <a:p>
            <a:pPr algn="just">
              <a:lnSpc>
                <a:spcPts val="2952"/>
              </a:lnSpc>
            </a:pPr>
            <a:r>
              <a:rPr lang="en-US" sz="1800">
                <a:solidFill>
                  <a:srgbClr val="000000"/>
                </a:solidFill>
                <a:latin typeface="Helvetica World Bold"/>
                <a:ea typeface="Helvetica World Bold"/>
                <a:cs typeface="Helvetica World Bold"/>
                <a:sym typeface="Helvetica World Bold"/>
              </a:rPr>
              <a:t> 2019 </a:t>
            </a:r>
            <a:r>
              <a:rPr lang="en-US" sz="1800">
                <a:solidFill>
                  <a:srgbClr val="000000"/>
                </a:solidFill>
                <a:latin typeface="Helvetica World"/>
                <a:ea typeface="Helvetica World"/>
                <a:cs typeface="Helvetica World"/>
                <a:sym typeface="Helvetica World"/>
              </a:rPr>
              <a:t>Centro cultural el Refugio, Tlaquepaque; Jalisco.</a:t>
            </a:r>
          </a:p>
          <a:p>
            <a:pPr algn="just">
              <a:lnSpc>
                <a:spcPts val="2952"/>
              </a:lnSpc>
            </a:pPr>
            <a:r>
              <a:rPr lang="en-US" sz="1800">
                <a:solidFill>
                  <a:srgbClr val="000000"/>
                </a:solidFill>
                <a:latin typeface="Helvetica World Bold"/>
                <a:ea typeface="Helvetica World Bold"/>
                <a:cs typeface="Helvetica World Bold"/>
                <a:sym typeface="Helvetica World Bold"/>
              </a:rPr>
              <a:t>2019 </a:t>
            </a:r>
            <a:r>
              <a:rPr lang="en-US" sz="1800">
                <a:solidFill>
                  <a:srgbClr val="000000"/>
                </a:solidFill>
                <a:latin typeface="Helvetica World"/>
                <a:ea typeface="Helvetica World"/>
                <a:cs typeface="Helvetica World"/>
                <a:sym typeface="Helvetica World"/>
              </a:rPr>
              <a:t>Seleccionado para la revista FLAMANTES #15, revista que radica en España con difusión en redes sociales.</a:t>
            </a:r>
          </a:p>
          <a:p>
            <a:pPr algn="just">
              <a:lnSpc>
                <a:spcPts val="2952"/>
              </a:lnSpc>
            </a:pPr>
            <a:r>
              <a:rPr lang="en-US" sz="1800">
                <a:solidFill>
                  <a:srgbClr val="000000"/>
                </a:solidFill>
                <a:latin typeface="Helvetica World Bold"/>
                <a:ea typeface="Helvetica World Bold"/>
                <a:cs typeface="Helvetica World Bold"/>
                <a:sym typeface="Helvetica World Bold"/>
              </a:rPr>
              <a:t>2019</a:t>
            </a:r>
            <a:r>
              <a:rPr lang="en-US" sz="1800">
                <a:solidFill>
                  <a:srgbClr val="000000"/>
                </a:solidFill>
                <a:latin typeface="Helvetica World"/>
                <a:ea typeface="Helvetica World"/>
                <a:cs typeface="Helvetica World"/>
                <a:sym typeface="Helvetica World"/>
              </a:rPr>
              <a:t> Seleccionado para participar en Tonales montada en Galería uno con dos obras en Puerto Vallarta, Jalisco.</a:t>
            </a:r>
          </a:p>
          <a:p>
            <a:pPr algn="just">
              <a:lnSpc>
                <a:spcPts val="2952"/>
              </a:lnSpc>
            </a:pPr>
            <a:r>
              <a:rPr lang="en-US" sz="1800">
                <a:solidFill>
                  <a:srgbClr val="000000"/>
                </a:solidFill>
                <a:latin typeface="Helvetica World Bold"/>
                <a:ea typeface="Helvetica World Bold"/>
                <a:cs typeface="Helvetica World Bold"/>
                <a:sym typeface="Helvetica World Bold"/>
              </a:rPr>
              <a:t>2018 </a:t>
            </a:r>
            <a:r>
              <a:rPr lang="en-US" sz="1800">
                <a:solidFill>
                  <a:srgbClr val="000000"/>
                </a:solidFill>
                <a:latin typeface="Helvetica World"/>
                <a:ea typeface="Helvetica World"/>
                <a:cs typeface="Helvetica World"/>
                <a:sym typeface="Helvetica World"/>
              </a:rPr>
              <a:t>Seleccionado y premiado con mención honorífica con la participación de dos obras en la convocatoria de JOVENES PINTORES DE JALISCO en el hospicio Cabañas.</a:t>
            </a:r>
          </a:p>
          <a:p>
            <a:pPr algn="just">
              <a:lnSpc>
                <a:spcPts val="2952"/>
              </a:lnSpc>
            </a:pPr>
            <a:r>
              <a:rPr lang="en-US" sz="1800">
                <a:solidFill>
                  <a:srgbClr val="000000"/>
                </a:solidFill>
                <a:latin typeface="Helvetica World Bold"/>
                <a:ea typeface="Helvetica World Bold"/>
                <a:cs typeface="Helvetica World Bold"/>
                <a:sym typeface="Helvetica World Bold"/>
              </a:rPr>
              <a:t>2017</a:t>
            </a:r>
            <a:r>
              <a:rPr lang="en-US" sz="1800">
                <a:solidFill>
                  <a:srgbClr val="000000"/>
                </a:solidFill>
                <a:latin typeface="Helvetica World"/>
                <a:ea typeface="Helvetica World"/>
                <a:cs typeface="Helvetica World"/>
                <a:sym typeface="Helvetica World"/>
              </a:rPr>
              <a:t> Participación en el IX Festival de aves migratorias del Occidente de México en Atoyac, Jalisco.</a:t>
            </a:r>
          </a:p>
          <a:p>
            <a:pPr algn="just">
              <a:lnSpc>
                <a:spcPts val="2952"/>
              </a:lnSpc>
            </a:pPr>
            <a:r>
              <a:rPr lang="en-US" sz="1800">
                <a:solidFill>
                  <a:srgbClr val="000000"/>
                </a:solidFill>
                <a:latin typeface="Helvetica World Bold"/>
                <a:ea typeface="Helvetica World Bold"/>
                <a:cs typeface="Helvetica World Bold"/>
                <a:sym typeface="Helvetica World Bold"/>
              </a:rPr>
              <a:t>2015</a:t>
            </a:r>
            <a:r>
              <a:rPr lang="en-US" sz="1800">
                <a:solidFill>
                  <a:srgbClr val="000000"/>
                </a:solidFill>
                <a:latin typeface="Helvetica World"/>
                <a:ea typeface="Helvetica World"/>
                <a:cs typeface="Helvetica World"/>
                <a:sym typeface="Helvetica World"/>
              </a:rPr>
              <a:t> Exposición en el salón Noviembre en Guadalajara, Jalisco.</a:t>
            </a:r>
          </a:p>
          <a:p>
            <a:pPr algn="just" marL="0" indent="0" lvl="0">
              <a:lnSpc>
                <a:spcPts val="2952"/>
              </a:lnSpc>
            </a:pPr>
          </a:p>
        </p:txBody>
      </p:sp>
      <p:sp>
        <p:nvSpPr>
          <p:cNvPr name="TextBox 3" id="3"/>
          <p:cNvSpPr txBox="true"/>
          <p:nvPr/>
        </p:nvSpPr>
        <p:spPr>
          <a:xfrm rot="0">
            <a:off x="1254923" y="1194201"/>
            <a:ext cx="5204095" cy="487679"/>
          </a:xfrm>
          <a:prstGeom prst="rect">
            <a:avLst/>
          </a:prstGeom>
        </p:spPr>
        <p:txBody>
          <a:bodyPr anchor="t" rtlCol="false" tIns="0" lIns="0" bIns="0" rIns="0">
            <a:spAutoFit/>
          </a:bodyPr>
          <a:lstStyle/>
          <a:p>
            <a:pPr algn="just">
              <a:lnSpc>
                <a:spcPts val="3810"/>
              </a:lnSpc>
            </a:pPr>
            <a:r>
              <a:rPr lang="en-US" sz="3000">
                <a:solidFill>
                  <a:srgbClr val="000000"/>
                </a:solidFill>
                <a:latin typeface="Tenor Sans"/>
                <a:ea typeface="Tenor Sans"/>
                <a:cs typeface="Tenor Sans"/>
                <a:sym typeface="Tenor Sans"/>
              </a:rPr>
              <a:t>Curriculum Vitae</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277545" y="1171578"/>
            <a:ext cx="5204095" cy="487679"/>
          </a:xfrm>
          <a:prstGeom prst="rect">
            <a:avLst/>
          </a:prstGeom>
        </p:spPr>
        <p:txBody>
          <a:bodyPr anchor="t" rtlCol="false" tIns="0" lIns="0" bIns="0" rIns="0">
            <a:spAutoFit/>
          </a:bodyPr>
          <a:lstStyle/>
          <a:p>
            <a:pPr algn="just">
              <a:lnSpc>
                <a:spcPts val="3810"/>
              </a:lnSpc>
            </a:pPr>
            <a:r>
              <a:rPr lang="en-US" sz="3000">
                <a:solidFill>
                  <a:srgbClr val="000000"/>
                </a:solidFill>
                <a:latin typeface="Tenor Sans"/>
                <a:ea typeface="Tenor Sans"/>
                <a:cs typeface="Tenor Sans"/>
                <a:sym typeface="Tenor Sans"/>
              </a:rPr>
              <a:t>Statement</a:t>
            </a:r>
          </a:p>
        </p:txBody>
      </p:sp>
      <p:sp>
        <p:nvSpPr>
          <p:cNvPr name="TextBox 3" id="3"/>
          <p:cNvSpPr txBox="true"/>
          <p:nvPr/>
        </p:nvSpPr>
        <p:spPr>
          <a:xfrm rot="0">
            <a:off x="1277545" y="2428871"/>
            <a:ext cx="7643101" cy="3764280"/>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a:ea typeface="Helvetica World"/>
                <a:cs typeface="Helvetica World"/>
                <a:sym typeface="Helvetica World"/>
              </a:rPr>
              <a:t>Mi obra se distingue por un inicio espontáneo, pero mi proceso es ordenado. Comienzo con un sketch que se convierte en un boceto digital para transformarlo en una pintura al óleo sobre lienzo. Mis temas son variados, giran en torno a la introspección, se basan en la psicología y en la espiritualidad. Mi discurso visual narra historias y fantasías y de esta forma conecto lo consciente y lo inconsciente. En mis cuadros encuentro inspiración en obras como Macario, la Divina comedia de Dante, varias mitologías y leyendas, también cuentos de fantasmas, juegos de video, animaciones y filmes.</a:t>
            </a:r>
          </a:p>
          <a:p>
            <a:pPr algn="just">
              <a:lnSpc>
                <a:spcPts val="2520"/>
              </a:lnSpc>
            </a:pPr>
          </a:p>
          <a:p>
            <a:pPr algn="just">
              <a:lnSpc>
                <a:spcPts val="2520"/>
              </a:lnSpc>
            </a:pPr>
          </a:p>
          <a:p>
            <a:pPr algn="just">
              <a:lnSpc>
                <a:spcPts val="2520"/>
              </a:lnSpc>
            </a:pPr>
          </a:p>
        </p:txBody>
      </p:sp>
      <p:sp>
        <p:nvSpPr>
          <p:cNvPr name="TextBox 4" id="4"/>
          <p:cNvSpPr txBox="true"/>
          <p:nvPr/>
        </p:nvSpPr>
        <p:spPr>
          <a:xfrm rot="0">
            <a:off x="1277545" y="5877670"/>
            <a:ext cx="7643101" cy="282130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a:ea typeface="Helvetica World"/>
                <a:cs typeface="Helvetica World"/>
                <a:sym typeface="Helvetica World"/>
              </a:rPr>
              <a:t>Mi condición neuro divergente me llevó a la búsqueda del autoconocimiento  y a crear obras como un ejercicio de introspección de mi ser. Mis</a:t>
            </a:r>
            <a:r>
              <a:rPr lang="en-US" sz="1800">
                <a:solidFill>
                  <a:srgbClr val="000000"/>
                </a:solidFill>
                <a:latin typeface="Helvetica World"/>
                <a:ea typeface="Helvetica World"/>
                <a:cs typeface="Helvetica World"/>
                <a:sym typeface="Helvetica World"/>
              </a:rPr>
              <a:t> obras buscan siempre  transmitir alegría, algunas veces mediante la sátira y otras veces mediante la serenidad, incluso pueden tener un discurso serio o melancólico. En mis cuadros fusiono opuestos que combinan de forma armónica a la realidad y a la fantasía.</a:t>
            </a:r>
          </a:p>
          <a:p>
            <a:pPr algn="just">
              <a:lnSpc>
                <a:spcPts val="2520"/>
              </a:lnSpc>
            </a:pPr>
          </a:p>
          <a:p>
            <a:pPr algn="just">
              <a:lnSpc>
                <a:spcPts val="2520"/>
              </a:lnSpc>
            </a:pPr>
          </a:p>
          <a:p>
            <a:pPr algn="just">
              <a:lnSpc>
                <a:spcPts val="2520"/>
              </a:lnSpc>
            </a:pPr>
          </a:p>
        </p:txBody>
      </p:sp>
      <p:grpSp>
        <p:nvGrpSpPr>
          <p:cNvPr name="Group 5" id="5"/>
          <p:cNvGrpSpPr/>
          <p:nvPr/>
        </p:nvGrpSpPr>
        <p:grpSpPr>
          <a:xfrm rot="0">
            <a:off x="305888" y="290545"/>
            <a:ext cx="445606" cy="9705909"/>
            <a:chOff x="0" y="0"/>
            <a:chExt cx="117361" cy="2556289"/>
          </a:xfrm>
        </p:grpSpPr>
        <p:sp>
          <p:nvSpPr>
            <p:cNvPr name="Freeform 6" id="6"/>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7" id="7"/>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35167" y="7136466"/>
            <a:ext cx="247371" cy="247371"/>
          </a:xfrm>
          <a:custGeom>
            <a:avLst/>
            <a:gdLst/>
            <a:ahLst/>
            <a:cxnLst/>
            <a:rect r="r" b="b" t="t" l="l"/>
            <a:pathLst>
              <a:path h="247371" w="247371">
                <a:moveTo>
                  <a:pt x="0" y="0"/>
                </a:moveTo>
                <a:lnTo>
                  <a:pt x="247371" y="0"/>
                </a:lnTo>
                <a:lnTo>
                  <a:pt x="247371" y="247371"/>
                </a:lnTo>
                <a:lnTo>
                  <a:pt x="0" y="24737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621819" y="7856950"/>
            <a:ext cx="260719" cy="200517"/>
          </a:xfrm>
          <a:custGeom>
            <a:avLst/>
            <a:gdLst/>
            <a:ahLst/>
            <a:cxnLst/>
            <a:rect r="r" b="b" t="t" l="l"/>
            <a:pathLst>
              <a:path h="200517" w="260719">
                <a:moveTo>
                  <a:pt x="0" y="0"/>
                </a:moveTo>
                <a:lnTo>
                  <a:pt x="260719" y="0"/>
                </a:lnTo>
                <a:lnTo>
                  <a:pt x="260719" y="200516"/>
                </a:lnTo>
                <a:lnTo>
                  <a:pt x="0" y="2005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78738" y="8530579"/>
            <a:ext cx="203800" cy="312937"/>
          </a:xfrm>
          <a:custGeom>
            <a:avLst/>
            <a:gdLst/>
            <a:ahLst/>
            <a:cxnLst/>
            <a:rect r="r" b="b" t="t" l="l"/>
            <a:pathLst>
              <a:path h="312937" w="203800">
                <a:moveTo>
                  <a:pt x="0" y="0"/>
                </a:moveTo>
                <a:lnTo>
                  <a:pt x="203800" y="0"/>
                </a:lnTo>
                <a:lnTo>
                  <a:pt x="203800" y="312937"/>
                </a:lnTo>
                <a:lnTo>
                  <a:pt x="0" y="31293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5" id="5"/>
          <p:cNvGrpSpPr/>
          <p:nvPr/>
        </p:nvGrpSpPr>
        <p:grpSpPr>
          <a:xfrm rot="0">
            <a:off x="583094" y="290545"/>
            <a:ext cx="445606" cy="9705909"/>
            <a:chOff x="0" y="0"/>
            <a:chExt cx="117361" cy="2556289"/>
          </a:xfrm>
        </p:grpSpPr>
        <p:sp>
          <p:nvSpPr>
            <p:cNvPr name="Freeform 6" id="6"/>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7" id="7"/>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
        <p:nvSpPr>
          <p:cNvPr name="Freeform 8" id="8"/>
          <p:cNvSpPr/>
          <p:nvPr/>
        </p:nvSpPr>
        <p:spPr>
          <a:xfrm flipH="false" flipV="false" rot="0">
            <a:off x="1549615" y="9114866"/>
            <a:ext cx="405126" cy="405126"/>
          </a:xfrm>
          <a:custGeom>
            <a:avLst/>
            <a:gdLst/>
            <a:ahLst/>
            <a:cxnLst/>
            <a:rect r="r" b="b" t="t" l="l"/>
            <a:pathLst>
              <a:path h="405126" w="405126">
                <a:moveTo>
                  <a:pt x="0" y="0"/>
                </a:moveTo>
                <a:lnTo>
                  <a:pt x="405126" y="0"/>
                </a:lnTo>
                <a:lnTo>
                  <a:pt x="405126" y="405126"/>
                </a:lnTo>
                <a:lnTo>
                  <a:pt x="0" y="40512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9" id="9"/>
          <p:cNvSpPr txBox="true"/>
          <p:nvPr/>
        </p:nvSpPr>
        <p:spPr>
          <a:xfrm rot="0">
            <a:off x="1621819" y="5986970"/>
            <a:ext cx="8618086" cy="487680"/>
          </a:xfrm>
          <a:prstGeom prst="rect">
            <a:avLst/>
          </a:prstGeom>
        </p:spPr>
        <p:txBody>
          <a:bodyPr anchor="t" rtlCol="false" tIns="0" lIns="0" bIns="0" rIns="0">
            <a:spAutoFit/>
          </a:bodyPr>
          <a:lstStyle/>
          <a:p>
            <a:pPr algn="l">
              <a:lnSpc>
                <a:spcPts val="3810"/>
              </a:lnSpc>
            </a:pPr>
            <a:r>
              <a:rPr lang="en-US" sz="3000">
                <a:solidFill>
                  <a:srgbClr val="000000"/>
                </a:solidFill>
                <a:latin typeface="Tenor Sans"/>
                <a:ea typeface="Tenor Sans"/>
                <a:cs typeface="Tenor Sans"/>
                <a:sym typeface="Tenor Sans"/>
              </a:rPr>
              <a:t>Contacto</a:t>
            </a:r>
          </a:p>
        </p:txBody>
      </p:sp>
      <p:sp>
        <p:nvSpPr>
          <p:cNvPr name="TextBox 10" id="10"/>
          <p:cNvSpPr txBox="true"/>
          <p:nvPr/>
        </p:nvSpPr>
        <p:spPr>
          <a:xfrm rot="0">
            <a:off x="2006443" y="7117416"/>
            <a:ext cx="6991852" cy="2402575"/>
          </a:xfrm>
          <a:prstGeom prst="rect">
            <a:avLst/>
          </a:prstGeom>
        </p:spPr>
        <p:txBody>
          <a:bodyPr anchor="t" rtlCol="false" tIns="0" lIns="0" bIns="0" rIns="0">
            <a:spAutoFit/>
          </a:bodyPr>
          <a:lstStyle/>
          <a:p>
            <a:pPr algn="just">
              <a:lnSpc>
                <a:spcPts val="2773"/>
              </a:lnSpc>
            </a:pPr>
            <a:r>
              <a:rPr lang="en-US" sz="2201">
                <a:solidFill>
                  <a:srgbClr val="000000"/>
                </a:solidFill>
                <a:latin typeface="Helvetica World"/>
                <a:ea typeface="Helvetica World"/>
                <a:cs typeface="Helvetica World"/>
                <a:sym typeface="Helvetica World"/>
              </a:rPr>
              <a:t> 52 -33 1769 6112</a:t>
            </a:r>
          </a:p>
          <a:p>
            <a:pPr algn="just">
              <a:lnSpc>
                <a:spcPts val="2773"/>
              </a:lnSpc>
            </a:pPr>
          </a:p>
          <a:p>
            <a:pPr algn="just">
              <a:lnSpc>
                <a:spcPts val="2773"/>
              </a:lnSpc>
            </a:pPr>
            <a:r>
              <a:rPr lang="en-US" sz="2201">
                <a:solidFill>
                  <a:srgbClr val="000000"/>
                </a:solidFill>
                <a:latin typeface="Helvetica World"/>
                <a:ea typeface="Helvetica World"/>
                <a:cs typeface="Helvetica World"/>
                <a:sym typeface="Helvetica World"/>
              </a:rPr>
              <a:t>paulmh96@gmail.com</a:t>
            </a:r>
          </a:p>
          <a:p>
            <a:pPr algn="just">
              <a:lnSpc>
                <a:spcPts val="2773"/>
              </a:lnSpc>
            </a:pPr>
          </a:p>
          <a:p>
            <a:pPr algn="just">
              <a:lnSpc>
                <a:spcPts val="2773"/>
              </a:lnSpc>
            </a:pPr>
            <a:r>
              <a:rPr lang="en-US" sz="2201">
                <a:solidFill>
                  <a:srgbClr val="000000"/>
                </a:solidFill>
                <a:latin typeface="Helvetica World"/>
                <a:ea typeface="Helvetica World"/>
                <a:cs typeface="Helvetica World"/>
                <a:sym typeface="Helvetica World"/>
              </a:rPr>
              <a:t>Simón Bolívar #446; Col, Americana.</a:t>
            </a:r>
          </a:p>
          <a:p>
            <a:pPr algn="just">
              <a:lnSpc>
                <a:spcPts val="2773"/>
              </a:lnSpc>
            </a:pPr>
          </a:p>
          <a:p>
            <a:pPr algn="just">
              <a:lnSpc>
                <a:spcPts val="2773"/>
              </a:lnSpc>
            </a:pPr>
            <a:r>
              <a:rPr lang="en-US" sz="2201">
                <a:solidFill>
                  <a:srgbClr val="000000"/>
                </a:solidFill>
                <a:latin typeface="Helvetica World"/>
                <a:ea typeface="Helvetica World"/>
                <a:cs typeface="Helvetica World"/>
                <a:sym typeface="Helvetica World"/>
              </a:rPr>
              <a:t>Instagram y Facebook @pablomorfinart</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033623" y="1408050"/>
            <a:ext cx="5246370" cy="7470899"/>
            <a:chOff x="0" y="0"/>
            <a:chExt cx="812800" cy="1157438"/>
          </a:xfrm>
        </p:grpSpPr>
        <p:sp>
          <p:nvSpPr>
            <p:cNvPr name="Freeform 3" id="3"/>
            <p:cNvSpPr/>
            <p:nvPr/>
          </p:nvSpPr>
          <p:spPr>
            <a:xfrm flipH="false" flipV="false" rot="0">
              <a:off x="0" y="0"/>
              <a:ext cx="812800" cy="1157438"/>
            </a:xfrm>
            <a:custGeom>
              <a:avLst/>
              <a:gdLst/>
              <a:ahLst/>
              <a:cxnLst/>
              <a:rect r="r" b="b" t="t" l="l"/>
              <a:pathLst>
                <a:path h="1157438" w="812800">
                  <a:moveTo>
                    <a:pt x="0" y="0"/>
                  </a:moveTo>
                  <a:lnTo>
                    <a:pt x="812800" y="0"/>
                  </a:lnTo>
                  <a:lnTo>
                    <a:pt x="812800" y="1157438"/>
                  </a:lnTo>
                  <a:lnTo>
                    <a:pt x="0" y="1157438"/>
                  </a:lnTo>
                  <a:close/>
                </a:path>
              </a:pathLst>
            </a:custGeom>
            <a:blipFill>
              <a:blip r:embed="rId2"/>
              <a:stretch>
                <a:fillRect l="0" t="-12421" r="0" b="-12421"/>
              </a:stretch>
            </a:blipFill>
          </p:spPr>
        </p:sp>
      </p:gr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
        <p:nvSpPr>
          <p:cNvPr name="TextBox 7" id="7"/>
          <p:cNvSpPr txBox="true"/>
          <p:nvPr/>
        </p:nvSpPr>
        <p:spPr>
          <a:xfrm rot="0">
            <a:off x="12055205" y="5194935"/>
            <a:ext cx="5204095" cy="487680"/>
          </a:xfrm>
          <a:prstGeom prst="rect">
            <a:avLst/>
          </a:prstGeom>
        </p:spPr>
        <p:txBody>
          <a:bodyPr anchor="t" rtlCol="false" tIns="0" lIns="0" bIns="0" rIns="0">
            <a:spAutoFit/>
          </a:bodyPr>
          <a:lstStyle/>
          <a:p>
            <a:pPr algn="r">
              <a:lnSpc>
                <a:spcPts val="3810"/>
              </a:lnSpc>
            </a:pPr>
            <a:r>
              <a:rPr lang="en-US" sz="3000">
                <a:solidFill>
                  <a:srgbClr val="000000"/>
                </a:solidFill>
                <a:latin typeface="Tenor Sans"/>
                <a:ea typeface="Tenor Sans"/>
                <a:cs typeface="Tenor Sans"/>
                <a:sym typeface="Tenor Sans"/>
              </a:rPr>
              <a:t>Semblanza</a:t>
            </a:r>
          </a:p>
        </p:txBody>
      </p:sp>
      <p:sp>
        <p:nvSpPr>
          <p:cNvPr name="TextBox 8" id="8"/>
          <p:cNvSpPr txBox="true"/>
          <p:nvPr/>
        </p:nvSpPr>
        <p:spPr>
          <a:xfrm rot="0">
            <a:off x="9168028" y="6371970"/>
            <a:ext cx="8091272" cy="2506980"/>
          </a:xfrm>
          <a:prstGeom prst="rect">
            <a:avLst/>
          </a:prstGeom>
        </p:spPr>
        <p:txBody>
          <a:bodyPr anchor="t" rtlCol="false" tIns="0" lIns="0" bIns="0" rIns="0">
            <a:spAutoFit/>
          </a:bodyPr>
          <a:lstStyle/>
          <a:p>
            <a:pPr algn="just" marL="0" indent="0" lvl="0">
              <a:lnSpc>
                <a:spcPts val="2520"/>
              </a:lnSpc>
              <a:spcBef>
                <a:spcPct val="0"/>
              </a:spcBef>
            </a:pPr>
            <a:r>
              <a:rPr lang="en-US" sz="1800">
                <a:solidFill>
                  <a:srgbClr val="000000"/>
                </a:solidFill>
                <a:latin typeface="Helvetica World"/>
                <a:ea typeface="Helvetica World"/>
                <a:cs typeface="Helvetica World"/>
                <a:sym typeface="Helvetica World"/>
              </a:rPr>
              <a:t>Pablo Morfín (1996) nacido en Guadalajara, es pintor y artista digital. Fue alumno de José Barbosa. Trabaja con la galería Estudio Libertad desde el 2022 a la fecha, ubicada en la colonia Americana, en Guadalajara. En 2023 fue invitado a participar en la exposición Incubadora 9 en Monterrey, Nuevo León. En el 2022 ilustró murales para el restaurante Isabela, de grupo ALME en Guadalajara. Cabe resaltar que fue mencionado en la revista FLAMANTES en su quinceava edición y premiado con mención honorífica en Jóvenes Pintores de Jalisco en el 2018.</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73719" y="1158359"/>
            <a:ext cx="7970281" cy="7970281"/>
          </a:xfrm>
          <a:custGeom>
            <a:avLst/>
            <a:gdLst/>
            <a:ahLst/>
            <a:cxnLst/>
            <a:rect r="r" b="b" t="t" l="l"/>
            <a:pathLst>
              <a:path h="7970281" w="7970281">
                <a:moveTo>
                  <a:pt x="0" y="0"/>
                </a:moveTo>
                <a:lnTo>
                  <a:pt x="7970281" y="0"/>
                </a:lnTo>
                <a:lnTo>
                  <a:pt x="7970281" y="7970282"/>
                </a:lnTo>
                <a:lnTo>
                  <a:pt x="0" y="7970282"/>
                </a:lnTo>
                <a:lnTo>
                  <a:pt x="0" y="0"/>
                </a:lnTo>
                <a:close/>
              </a:path>
            </a:pathLst>
          </a:custGeom>
          <a:blipFill>
            <a:blip r:embed="rId2"/>
            <a:stretch>
              <a:fillRect l="0" t="0" r="0" b="0"/>
            </a:stretch>
          </a:blipFill>
        </p:spPr>
      </p:sp>
      <p:sp>
        <p:nvSpPr>
          <p:cNvPr name="TextBox 3" id="3"/>
          <p:cNvSpPr txBox="true"/>
          <p:nvPr/>
        </p:nvSpPr>
        <p:spPr>
          <a:xfrm rot="0">
            <a:off x="13910774" y="7620516"/>
            <a:ext cx="3348526" cy="151447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Mis gustos opuestos</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a:t>
            </a:r>
            <a:r>
              <a:rPr lang="en-US" sz="1700">
                <a:solidFill>
                  <a:srgbClr val="000000"/>
                </a:solidFill>
                <a:latin typeface="Helvetica World"/>
                <a:ea typeface="Helvetica World"/>
                <a:cs typeface="Helvetica World"/>
                <a:sym typeface="Helvetica World"/>
              </a:rPr>
              <a:t> sobre tela </a:t>
            </a:r>
          </a:p>
          <a:p>
            <a:pPr algn="just">
              <a:lnSpc>
                <a:spcPts val="2380"/>
              </a:lnSpc>
            </a:pPr>
            <a:r>
              <a:rPr lang="en-US" sz="1700">
                <a:solidFill>
                  <a:srgbClr val="000000"/>
                </a:solidFill>
                <a:latin typeface="Helvetica World"/>
                <a:ea typeface="Helvetica World"/>
                <a:cs typeface="Helvetica World"/>
                <a:sym typeface="Helvetica World"/>
              </a:rPr>
              <a:t>100 x 100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545209" y="815553"/>
            <a:ext cx="7714091" cy="7710876"/>
          </a:xfrm>
          <a:custGeom>
            <a:avLst/>
            <a:gdLst/>
            <a:ahLst/>
            <a:cxnLst/>
            <a:rect r="r" b="b" t="t" l="l"/>
            <a:pathLst>
              <a:path h="7710876" w="7714091">
                <a:moveTo>
                  <a:pt x="0" y="0"/>
                </a:moveTo>
                <a:lnTo>
                  <a:pt x="7714091" y="0"/>
                </a:lnTo>
                <a:lnTo>
                  <a:pt x="7714091" y="7710877"/>
                </a:lnTo>
                <a:lnTo>
                  <a:pt x="0" y="7710877"/>
                </a:lnTo>
                <a:lnTo>
                  <a:pt x="0" y="0"/>
                </a:lnTo>
                <a:close/>
              </a:path>
            </a:pathLst>
          </a:custGeom>
          <a:blipFill>
            <a:blip r:embed="rId2"/>
            <a:stretch>
              <a:fillRect l="0" t="0" r="0" b="0"/>
            </a:stretch>
          </a:blipFill>
        </p:spPr>
      </p:sp>
      <p:sp>
        <p:nvSpPr>
          <p:cNvPr name="Freeform 3" id="3"/>
          <p:cNvSpPr/>
          <p:nvPr/>
        </p:nvSpPr>
        <p:spPr>
          <a:xfrm flipH="false" flipV="false" rot="0">
            <a:off x="1291306" y="815553"/>
            <a:ext cx="7714091" cy="7710876"/>
          </a:xfrm>
          <a:custGeom>
            <a:avLst/>
            <a:gdLst/>
            <a:ahLst/>
            <a:cxnLst/>
            <a:rect r="r" b="b" t="t" l="l"/>
            <a:pathLst>
              <a:path h="7710876" w="7714091">
                <a:moveTo>
                  <a:pt x="0" y="0"/>
                </a:moveTo>
                <a:lnTo>
                  <a:pt x="7714091" y="0"/>
                </a:lnTo>
                <a:lnTo>
                  <a:pt x="7714091" y="7710877"/>
                </a:lnTo>
                <a:lnTo>
                  <a:pt x="0" y="7710877"/>
                </a:lnTo>
                <a:lnTo>
                  <a:pt x="0" y="0"/>
                </a:lnTo>
                <a:close/>
              </a:path>
            </a:pathLst>
          </a:custGeom>
          <a:blipFill>
            <a:blip r:embed="rId3"/>
            <a:stretch>
              <a:fillRect l="0" t="0" r="0" b="0"/>
            </a:stretch>
          </a:blipFill>
        </p:spPr>
      </p:sp>
      <p:sp>
        <p:nvSpPr>
          <p:cNvPr name="TextBox 4" id="4"/>
          <p:cNvSpPr txBox="true"/>
          <p:nvPr/>
        </p:nvSpPr>
        <p:spPr>
          <a:xfrm rot="0">
            <a:off x="1291306" y="8488330"/>
            <a:ext cx="7441777"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Por un perro 21 (1/2)</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60 x 60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sp>
        <p:nvSpPr>
          <p:cNvPr name="TextBox 5" id="5"/>
          <p:cNvSpPr txBox="true"/>
          <p:nvPr/>
        </p:nvSpPr>
        <p:spPr>
          <a:xfrm rot="0">
            <a:off x="9817523" y="8488330"/>
            <a:ext cx="7441777" cy="1508125"/>
          </a:xfrm>
          <a:prstGeom prst="rect">
            <a:avLst/>
          </a:prstGeom>
        </p:spPr>
        <p:txBody>
          <a:bodyPr anchor="t" rtlCol="false" tIns="0" lIns="0" bIns="0" rIns="0">
            <a:spAutoFit/>
          </a:bodyPr>
          <a:lstStyle/>
          <a:p>
            <a:pPr algn="r">
              <a:lnSpc>
                <a:spcPts val="2520"/>
              </a:lnSpc>
            </a:pPr>
            <a:r>
              <a:rPr lang="en-US" sz="1800">
                <a:solidFill>
                  <a:srgbClr val="000000"/>
                </a:solidFill>
                <a:latin typeface="Helvetica World Bold Italics"/>
                <a:ea typeface="Helvetica World Bold Italics"/>
                <a:cs typeface="Helvetica World Bold Italics"/>
                <a:sym typeface="Helvetica World Bold Italics"/>
              </a:rPr>
              <a:t>La casa siempre gana (2/2)</a:t>
            </a:r>
          </a:p>
          <a:p>
            <a:pPr algn="r">
              <a:lnSpc>
                <a:spcPts val="2380"/>
              </a:lnSpc>
            </a:pPr>
            <a:r>
              <a:rPr lang="en-US" sz="1700">
                <a:solidFill>
                  <a:srgbClr val="000000"/>
                </a:solidFill>
                <a:latin typeface="Helvetica World"/>
                <a:ea typeface="Helvetica World"/>
                <a:cs typeface="Helvetica World"/>
                <a:sym typeface="Helvetica World"/>
              </a:rPr>
              <a:t>2023</a:t>
            </a:r>
          </a:p>
          <a:p>
            <a:pPr algn="r">
              <a:lnSpc>
                <a:spcPts val="2380"/>
              </a:lnSpc>
            </a:pPr>
            <a:r>
              <a:rPr lang="en-US" sz="1700">
                <a:solidFill>
                  <a:srgbClr val="000000"/>
                </a:solidFill>
                <a:latin typeface="Helvetica World"/>
                <a:ea typeface="Helvetica World"/>
                <a:cs typeface="Helvetica World"/>
                <a:sym typeface="Helvetica World"/>
              </a:rPr>
              <a:t>Mixta sobre tela</a:t>
            </a:r>
          </a:p>
          <a:p>
            <a:pPr algn="r">
              <a:lnSpc>
                <a:spcPts val="2380"/>
              </a:lnSpc>
            </a:pPr>
            <a:r>
              <a:rPr lang="en-US" sz="1700">
                <a:solidFill>
                  <a:srgbClr val="000000"/>
                </a:solidFill>
                <a:latin typeface="Helvetica World"/>
                <a:ea typeface="Helvetica World"/>
                <a:cs typeface="Helvetica World"/>
                <a:sym typeface="Helvetica World"/>
              </a:rPr>
              <a:t>60 x 60 cm</a:t>
            </a:r>
          </a:p>
          <a:p>
            <a:pPr algn="r">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6" id="6"/>
          <p:cNvGrpSpPr/>
          <p:nvPr/>
        </p:nvGrpSpPr>
        <p:grpSpPr>
          <a:xfrm rot="0">
            <a:off x="305888" y="290545"/>
            <a:ext cx="445606" cy="9705909"/>
            <a:chOff x="0" y="0"/>
            <a:chExt cx="117361" cy="2556289"/>
          </a:xfrm>
        </p:grpSpPr>
        <p:sp>
          <p:nvSpPr>
            <p:cNvPr name="Freeform 7" id="7"/>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8" id="8"/>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87056" y="1028700"/>
            <a:ext cx="8115300" cy="8111919"/>
          </a:xfrm>
          <a:custGeom>
            <a:avLst/>
            <a:gdLst/>
            <a:ahLst/>
            <a:cxnLst/>
            <a:rect r="r" b="b" t="t" l="l"/>
            <a:pathLst>
              <a:path h="8111919" w="8115300">
                <a:moveTo>
                  <a:pt x="0" y="0"/>
                </a:moveTo>
                <a:lnTo>
                  <a:pt x="8115300" y="0"/>
                </a:lnTo>
                <a:lnTo>
                  <a:pt x="8115300" y="8111919"/>
                </a:lnTo>
                <a:lnTo>
                  <a:pt x="0" y="8111919"/>
                </a:lnTo>
                <a:lnTo>
                  <a:pt x="0" y="0"/>
                </a:lnTo>
                <a:close/>
              </a:path>
            </a:pathLst>
          </a:custGeom>
          <a:blipFill>
            <a:blip r:embed="rId2"/>
            <a:stretch>
              <a:fillRect l="0" t="0" r="0" b="0"/>
            </a:stretch>
          </a:blipFill>
        </p:spPr>
      </p:sp>
      <p:sp>
        <p:nvSpPr>
          <p:cNvPr name="TextBox 3" id="3"/>
          <p:cNvSpPr txBox="true"/>
          <p:nvPr/>
        </p:nvSpPr>
        <p:spPr>
          <a:xfrm rot="0">
            <a:off x="14374933" y="7632494"/>
            <a:ext cx="3087968"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Soltero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a:t>
            </a:r>
            <a:r>
              <a:rPr lang="en-US" sz="1700">
                <a:solidFill>
                  <a:srgbClr val="000000"/>
                </a:solidFill>
                <a:latin typeface="Helvetica World"/>
                <a:ea typeface="Helvetica World"/>
                <a:cs typeface="Helvetica World"/>
                <a:sym typeface="Helvetica World"/>
              </a:rPr>
              <a:t>sobre tela</a:t>
            </a:r>
          </a:p>
          <a:p>
            <a:pPr algn="just">
              <a:lnSpc>
                <a:spcPts val="2380"/>
              </a:lnSpc>
            </a:pPr>
            <a:r>
              <a:rPr lang="en-US" sz="1700">
                <a:solidFill>
                  <a:srgbClr val="000000"/>
                </a:solidFill>
                <a:latin typeface="Helvetica World"/>
                <a:ea typeface="Helvetica World"/>
                <a:cs typeface="Helvetica World"/>
                <a:sym typeface="Helvetica World"/>
              </a:rPr>
              <a:t>60 x 60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13279" y="1158359"/>
            <a:ext cx="5313521" cy="7970281"/>
          </a:xfrm>
          <a:custGeom>
            <a:avLst/>
            <a:gdLst/>
            <a:ahLst/>
            <a:cxnLst/>
            <a:rect r="r" b="b" t="t" l="l"/>
            <a:pathLst>
              <a:path h="7970281" w="5313521">
                <a:moveTo>
                  <a:pt x="0" y="0"/>
                </a:moveTo>
                <a:lnTo>
                  <a:pt x="5313521" y="0"/>
                </a:lnTo>
                <a:lnTo>
                  <a:pt x="5313521" y="7970282"/>
                </a:lnTo>
                <a:lnTo>
                  <a:pt x="0" y="7970282"/>
                </a:lnTo>
                <a:lnTo>
                  <a:pt x="0" y="0"/>
                </a:lnTo>
                <a:close/>
              </a:path>
            </a:pathLst>
          </a:custGeom>
          <a:blipFill>
            <a:blip r:embed="rId2"/>
            <a:stretch>
              <a:fillRect l="0" t="0" r="0" b="0"/>
            </a:stretch>
          </a:blipFill>
        </p:spPr>
      </p:sp>
      <p:sp>
        <p:nvSpPr>
          <p:cNvPr name="TextBox 3" id="3"/>
          <p:cNvSpPr txBox="true"/>
          <p:nvPr/>
        </p:nvSpPr>
        <p:spPr>
          <a:xfrm rot="0">
            <a:off x="13931358" y="7620516"/>
            <a:ext cx="3327942"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Presentes antisociales</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a:t>
            </a:r>
            <a:r>
              <a:rPr lang="en-US" sz="1700">
                <a:solidFill>
                  <a:srgbClr val="000000"/>
                </a:solidFill>
                <a:latin typeface="Helvetica World"/>
                <a:ea typeface="Helvetica World"/>
                <a:cs typeface="Helvetica World"/>
                <a:sym typeface="Helvetica World"/>
              </a:rPr>
              <a:t>sobre tela</a:t>
            </a:r>
          </a:p>
          <a:p>
            <a:pPr algn="just">
              <a:lnSpc>
                <a:spcPts val="2380"/>
              </a:lnSpc>
            </a:pPr>
            <a:r>
              <a:rPr lang="en-US" sz="1700">
                <a:solidFill>
                  <a:srgbClr val="000000"/>
                </a:solidFill>
                <a:latin typeface="Helvetica World"/>
                <a:ea typeface="Helvetica World"/>
                <a:cs typeface="Helvetica World"/>
                <a:sym typeface="Helvetica World"/>
              </a:rPr>
              <a:t>100 x 150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526390" y="1136166"/>
            <a:ext cx="5610268" cy="8014669"/>
          </a:xfrm>
          <a:custGeom>
            <a:avLst/>
            <a:gdLst/>
            <a:ahLst/>
            <a:cxnLst/>
            <a:rect r="r" b="b" t="t" l="l"/>
            <a:pathLst>
              <a:path h="8014669" w="5610268">
                <a:moveTo>
                  <a:pt x="0" y="0"/>
                </a:moveTo>
                <a:lnTo>
                  <a:pt x="5610268" y="0"/>
                </a:lnTo>
                <a:lnTo>
                  <a:pt x="5610268" y="8014668"/>
                </a:lnTo>
                <a:lnTo>
                  <a:pt x="0" y="8014668"/>
                </a:lnTo>
                <a:lnTo>
                  <a:pt x="0" y="0"/>
                </a:lnTo>
                <a:close/>
              </a:path>
            </a:pathLst>
          </a:custGeom>
          <a:blipFill>
            <a:blip r:embed="rId2"/>
            <a:stretch>
              <a:fillRect l="0" t="0" r="0" b="0"/>
            </a:stretch>
          </a:blipFill>
        </p:spPr>
      </p:sp>
      <p:sp>
        <p:nvSpPr>
          <p:cNvPr name="TextBox 3" id="3"/>
          <p:cNvSpPr txBox="true"/>
          <p:nvPr/>
        </p:nvSpPr>
        <p:spPr>
          <a:xfrm rot="0">
            <a:off x="13862794" y="7642709"/>
            <a:ext cx="3396506"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Pollo ruco</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100 x 80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22790" y="1432776"/>
            <a:ext cx="10602069" cy="7421448"/>
          </a:xfrm>
          <a:custGeom>
            <a:avLst/>
            <a:gdLst/>
            <a:ahLst/>
            <a:cxnLst/>
            <a:rect r="r" b="b" t="t" l="l"/>
            <a:pathLst>
              <a:path h="7421448" w="10602069">
                <a:moveTo>
                  <a:pt x="0" y="0"/>
                </a:moveTo>
                <a:lnTo>
                  <a:pt x="10602069" y="0"/>
                </a:lnTo>
                <a:lnTo>
                  <a:pt x="10602069" y="7421448"/>
                </a:lnTo>
                <a:lnTo>
                  <a:pt x="0" y="7421448"/>
                </a:lnTo>
                <a:lnTo>
                  <a:pt x="0" y="0"/>
                </a:lnTo>
                <a:close/>
              </a:path>
            </a:pathLst>
          </a:custGeom>
          <a:blipFill>
            <a:blip r:embed="rId2"/>
            <a:stretch>
              <a:fillRect l="0" t="0" r="0" b="0"/>
            </a:stretch>
          </a:blipFill>
        </p:spPr>
      </p:sp>
      <p:sp>
        <p:nvSpPr>
          <p:cNvPr name="TextBox 3" id="3"/>
          <p:cNvSpPr txBox="true"/>
          <p:nvPr/>
        </p:nvSpPr>
        <p:spPr>
          <a:xfrm rot="0">
            <a:off x="14055432" y="7346099"/>
            <a:ext cx="3362224" cy="1508125"/>
          </a:xfrm>
          <a:prstGeom prst="rect">
            <a:avLst/>
          </a:prstGeom>
        </p:spPr>
        <p:txBody>
          <a:bodyPr anchor="t" rtlCol="false" tIns="0" lIns="0" bIns="0" rIns="0">
            <a:spAutoFit/>
          </a:bodyPr>
          <a:lstStyle/>
          <a:p>
            <a:pPr algn="just">
              <a:lnSpc>
                <a:spcPts val="2520"/>
              </a:lnSpc>
            </a:pPr>
            <a:r>
              <a:rPr lang="en-US" sz="1800">
                <a:solidFill>
                  <a:srgbClr val="000000"/>
                </a:solidFill>
                <a:latin typeface="Helvetica World Bold Italics"/>
                <a:ea typeface="Helvetica World Bold Italics"/>
                <a:cs typeface="Helvetica World Bold Italics"/>
                <a:sym typeface="Helvetica World Bold Italics"/>
              </a:rPr>
              <a:t>Lady Quack y Celostina</a:t>
            </a:r>
          </a:p>
          <a:p>
            <a:pPr algn="just">
              <a:lnSpc>
                <a:spcPts val="2380"/>
              </a:lnSpc>
            </a:pPr>
            <a:r>
              <a:rPr lang="en-US" sz="1700">
                <a:solidFill>
                  <a:srgbClr val="000000"/>
                </a:solidFill>
                <a:latin typeface="Helvetica World"/>
                <a:ea typeface="Helvetica World"/>
                <a:cs typeface="Helvetica World"/>
                <a:sym typeface="Helvetica World"/>
              </a:rPr>
              <a:t>2023</a:t>
            </a:r>
          </a:p>
          <a:p>
            <a:pPr algn="just">
              <a:lnSpc>
                <a:spcPts val="2380"/>
              </a:lnSpc>
            </a:pPr>
            <a:r>
              <a:rPr lang="en-US" sz="1700">
                <a:solidFill>
                  <a:srgbClr val="000000"/>
                </a:solidFill>
                <a:latin typeface="Helvetica World"/>
                <a:ea typeface="Helvetica World"/>
                <a:cs typeface="Helvetica World"/>
                <a:sym typeface="Helvetica World"/>
              </a:rPr>
              <a:t>Mixta sobre tela</a:t>
            </a:r>
          </a:p>
          <a:p>
            <a:pPr algn="just">
              <a:lnSpc>
                <a:spcPts val="2380"/>
              </a:lnSpc>
            </a:pPr>
            <a:r>
              <a:rPr lang="en-US" sz="1700">
                <a:solidFill>
                  <a:srgbClr val="000000"/>
                </a:solidFill>
                <a:latin typeface="Helvetica World"/>
                <a:ea typeface="Helvetica World"/>
                <a:cs typeface="Helvetica World"/>
                <a:sym typeface="Helvetica World"/>
              </a:rPr>
              <a:t>100 x 80 cm</a:t>
            </a:r>
          </a:p>
          <a:p>
            <a:pPr algn="just">
              <a:lnSpc>
                <a:spcPts val="2380"/>
              </a:lnSpc>
            </a:pPr>
            <a:r>
              <a:rPr lang="en-US" sz="1700">
                <a:solidFill>
                  <a:srgbClr val="000000"/>
                </a:solidFill>
                <a:latin typeface="Helvetica World"/>
                <a:ea typeface="Helvetica World"/>
                <a:cs typeface="Helvetica World"/>
                <a:sym typeface="Helvetica World"/>
              </a:rPr>
              <a:t>Colección privada</a:t>
            </a:r>
          </a:p>
        </p:txBody>
      </p:sp>
      <p:grpSp>
        <p:nvGrpSpPr>
          <p:cNvPr name="Group 4" id="4"/>
          <p:cNvGrpSpPr/>
          <p:nvPr/>
        </p:nvGrpSpPr>
        <p:grpSpPr>
          <a:xfrm rot="0">
            <a:off x="305888" y="290545"/>
            <a:ext cx="445606" cy="9705909"/>
            <a:chOff x="0" y="0"/>
            <a:chExt cx="117361" cy="2556289"/>
          </a:xfrm>
        </p:grpSpPr>
        <p:sp>
          <p:nvSpPr>
            <p:cNvPr name="Freeform 5" id="5"/>
            <p:cNvSpPr/>
            <p:nvPr/>
          </p:nvSpPr>
          <p:spPr>
            <a:xfrm flipH="false" flipV="false" rot="0">
              <a:off x="0" y="0"/>
              <a:ext cx="117361" cy="2556289"/>
            </a:xfrm>
            <a:custGeom>
              <a:avLst/>
              <a:gdLst/>
              <a:ahLst/>
              <a:cxnLst/>
              <a:rect r="r" b="b" t="t" l="l"/>
              <a:pathLst>
                <a:path h="2556289" w="117361">
                  <a:moveTo>
                    <a:pt x="0" y="0"/>
                  </a:moveTo>
                  <a:lnTo>
                    <a:pt x="117361" y="0"/>
                  </a:lnTo>
                  <a:lnTo>
                    <a:pt x="117361" y="2556289"/>
                  </a:lnTo>
                  <a:lnTo>
                    <a:pt x="0" y="2556289"/>
                  </a:lnTo>
                  <a:close/>
                </a:path>
              </a:pathLst>
            </a:custGeom>
            <a:solidFill>
              <a:srgbClr val="000000"/>
            </a:solidFill>
          </p:spPr>
        </p:sp>
        <p:sp>
          <p:nvSpPr>
            <p:cNvPr name="TextBox 6" id="6"/>
            <p:cNvSpPr txBox="true"/>
            <p:nvPr/>
          </p:nvSpPr>
          <p:spPr>
            <a:xfrm>
              <a:off x="0" y="-28575"/>
              <a:ext cx="117361" cy="2584864"/>
            </a:xfrm>
            <a:prstGeom prst="rect">
              <a:avLst/>
            </a:prstGeom>
          </p:spPr>
          <p:txBody>
            <a:bodyPr anchor="ctr" rtlCol="false" tIns="50800" lIns="50800" bIns="50800" rIns="50800"/>
            <a:lstStyle/>
            <a:p>
              <a:pPr algn="ctr">
                <a:lnSpc>
                  <a:spcPts val="2599"/>
                </a:lnSpc>
              </a:p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DAGGFAgem6Y</dc:identifier>
  <dcterms:modified xsi:type="dcterms:W3CDTF">2011-08-01T06:04:30Z</dcterms:modified>
  <cp:revision>1</cp:revision>
  <dc:title>Pablo Morfin Portafolio</dc:title>
</cp:coreProperties>
</file>