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77" r:id="rId4"/>
    <p:sldId id="279" r:id="rId5"/>
    <p:sldId id="278" r:id="rId6"/>
    <p:sldId id="261" r:id="rId7"/>
    <p:sldId id="262" r:id="rId8"/>
    <p:sldId id="280" r:id="rId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CFA9841-1BE7-480F-8B75-B071398F9E72}" type="datetimeFigureOut">
              <a:rPr lang="es-MX" smtClean="0"/>
              <a:pPr/>
              <a:t>26/05/2015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26A675B-809E-4818-8295-A0C608F25963}"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CFA9841-1BE7-480F-8B75-B071398F9E72}" type="datetimeFigureOut">
              <a:rPr lang="es-MX" smtClean="0"/>
              <a:pPr/>
              <a:t>26/05/2015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26A675B-809E-4818-8295-A0C608F25963}"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CFA9841-1BE7-480F-8B75-B071398F9E72}" type="datetimeFigureOut">
              <a:rPr lang="es-MX" smtClean="0"/>
              <a:pPr/>
              <a:t>26/05/2015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26A675B-809E-4818-8295-A0C608F25963}"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CFA9841-1BE7-480F-8B75-B071398F9E72}" type="datetimeFigureOut">
              <a:rPr lang="es-MX" smtClean="0"/>
              <a:pPr/>
              <a:t>26/05/2015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26A675B-809E-4818-8295-A0C608F25963}"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CFA9841-1BE7-480F-8B75-B071398F9E72}" type="datetimeFigureOut">
              <a:rPr lang="es-MX" smtClean="0"/>
              <a:pPr/>
              <a:t>26/05/2015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26A675B-809E-4818-8295-A0C608F25963}"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CFA9841-1BE7-480F-8B75-B071398F9E72}" type="datetimeFigureOut">
              <a:rPr lang="es-MX" smtClean="0"/>
              <a:pPr/>
              <a:t>26/05/2015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26A675B-809E-4818-8295-A0C608F25963}"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CFA9841-1BE7-480F-8B75-B071398F9E72}" type="datetimeFigureOut">
              <a:rPr lang="es-MX" smtClean="0"/>
              <a:pPr/>
              <a:t>26/05/2015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26A675B-809E-4818-8295-A0C608F25963}"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CFA9841-1BE7-480F-8B75-B071398F9E72}" type="datetimeFigureOut">
              <a:rPr lang="es-MX" smtClean="0"/>
              <a:pPr/>
              <a:t>26/05/2015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26A675B-809E-4818-8295-A0C608F25963}"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CFA9841-1BE7-480F-8B75-B071398F9E72}" type="datetimeFigureOut">
              <a:rPr lang="es-MX" smtClean="0"/>
              <a:pPr/>
              <a:t>26/05/2015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26A675B-809E-4818-8295-A0C608F25963}"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CFA9841-1BE7-480F-8B75-B071398F9E72}" type="datetimeFigureOut">
              <a:rPr lang="es-MX" smtClean="0"/>
              <a:pPr/>
              <a:t>26/05/2015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26A675B-809E-4818-8295-A0C608F25963}"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CFA9841-1BE7-480F-8B75-B071398F9E72}" type="datetimeFigureOut">
              <a:rPr lang="es-MX" smtClean="0"/>
              <a:pPr/>
              <a:t>26/05/2015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26A675B-809E-4818-8295-A0C608F25963}"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FA9841-1BE7-480F-8B75-B071398F9E72}" type="datetimeFigureOut">
              <a:rPr lang="es-MX" smtClean="0"/>
              <a:pPr/>
              <a:t>26/05/2015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6A675B-809E-4818-8295-A0C608F25963}"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28860" y="2204864"/>
            <a:ext cx="4807436" cy="1551153"/>
          </a:xfrm>
        </p:spPr>
        <p:txBody>
          <a:bodyPr>
            <a:normAutofit fontScale="90000"/>
          </a:bodyPr>
          <a:lstStyle/>
          <a:p>
            <a:r>
              <a:rPr lang="es-MX" b="1" dirty="0"/>
              <a:t>EL RUIDO URBANO</a:t>
            </a:r>
            <a:r>
              <a:rPr lang="es-MX" b="1" dirty="0" smtClean="0"/>
              <a:t>: SUS EFECTOS EN LA SALUD Y LA CALIDAD DE VIDA</a:t>
            </a:r>
            <a:endParaRPr lang="es-MX" dirty="0"/>
          </a:p>
        </p:txBody>
      </p:sp>
      <p:sp>
        <p:nvSpPr>
          <p:cNvPr id="3" name="2 Subtítulo"/>
          <p:cNvSpPr>
            <a:spLocks noGrp="1"/>
          </p:cNvSpPr>
          <p:nvPr>
            <p:ph type="subTitle" idx="1"/>
          </p:nvPr>
        </p:nvSpPr>
        <p:spPr>
          <a:xfrm>
            <a:off x="1571604" y="4214818"/>
            <a:ext cx="6400800" cy="1752600"/>
          </a:xfrm>
        </p:spPr>
        <p:txBody>
          <a:bodyPr/>
          <a:lstStyle/>
          <a:p>
            <a:r>
              <a:rPr lang="es-ES" dirty="0" smtClean="0"/>
              <a:t>Everardo Camacho Gutiérrez</a:t>
            </a:r>
          </a:p>
          <a:p>
            <a:r>
              <a:rPr lang="es-ES" dirty="0" smtClean="0"/>
              <a:t>Martha Georgina Orozco Medina</a:t>
            </a:r>
          </a:p>
          <a:p>
            <a:r>
              <a:rPr lang="es-ES" dirty="0" smtClean="0"/>
              <a:t>Claudia Vega Michel</a:t>
            </a:r>
            <a:endParaRPr lang="es-MX" dirty="0"/>
          </a:p>
          <a:p>
            <a:endParaRPr lang="es-MX" dirty="0"/>
          </a:p>
        </p:txBody>
      </p:sp>
      <p:pic>
        <p:nvPicPr>
          <p:cNvPr id="1026" name="Picture 2"/>
          <p:cNvPicPr>
            <a:picLocks noChangeAspect="1" noChangeArrowheads="1"/>
          </p:cNvPicPr>
          <p:nvPr/>
        </p:nvPicPr>
        <p:blipFill>
          <a:blip r:embed="rId2" cstate="print"/>
          <a:srcRect/>
          <a:stretch>
            <a:fillRect/>
          </a:stretch>
        </p:blipFill>
        <p:spPr bwMode="auto">
          <a:xfrm>
            <a:off x="395536" y="764704"/>
            <a:ext cx="1752600" cy="2496340"/>
          </a:xfrm>
          <a:prstGeom prst="rect">
            <a:avLst/>
          </a:prstGeom>
          <a:noFill/>
          <a:ln w="9525">
            <a:noFill/>
            <a:miter lim="800000"/>
            <a:headEnd/>
            <a:tailEnd/>
          </a:ln>
          <a:effectLst/>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81825" y="692696"/>
            <a:ext cx="2162175" cy="25202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2420888"/>
            <a:ext cx="7859216" cy="3722756"/>
          </a:xfrm>
        </p:spPr>
        <p:txBody>
          <a:bodyPr>
            <a:normAutofit fontScale="90000"/>
          </a:bodyPr>
          <a:lstStyle/>
          <a:p>
            <a:pPr algn="just"/>
            <a:r>
              <a:rPr lang="es-ES" sz="4000" dirty="0"/>
              <a:t> La contaminación acústica producida por la actividad humana ha aumentado de forma espectacular en los últimos </a:t>
            </a:r>
            <a:r>
              <a:rPr lang="es-ES" sz="4000" dirty="0" smtClean="0"/>
              <a:t>años, por encima de los 65 decibeles que señala la Organización Mundial de la Salud como margen superior límite.</a:t>
            </a:r>
            <a:br>
              <a:rPr lang="es-ES" sz="4000" dirty="0" smtClean="0"/>
            </a:br>
            <a:r>
              <a:rPr lang="es-ES" sz="4000" dirty="0" smtClean="0"/>
              <a:t/>
            </a:r>
            <a:br>
              <a:rPr lang="es-ES" sz="4000" dirty="0" smtClean="0"/>
            </a:br>
            <a:r>
              <a:rPr lang="es-ES_tradnl" sz="3600" dirty="0" smtClean="0"/>
              <a:t> </a:t>
            </a:r>
            <a:r>
              <a:rPr lang="es-ES_tradnl" sz="4000" dirty="0" smtClean="0"/>
              <a:t>Una correlación negativa entre el nivel de ruido y rendimiento o calidad de vida.</a:t>
            </a:r>
            <a:r>
              <a:rPr lang="es-ES" sz="4000" dirty="0" smtClean="0"/>
              <a:t> </a:t>
            </a:r>
            <a:br>
              <a:rPr lang="es-ES" sz="4000" dirty="0" smtClean="0"/>
            </a:br>
            <a:r>
              <a:rPr lang="es-ES" sz="4000" dirty="0" smtClean="0"/>
              <a:t>La cronicidad del ruido es altamente perjudicial</a:t>
            </a:r>
            <a:br>
              <a:rPr lang="es-ES" sz="4000" dirty="0" smtClean="0"/>
            </a:br>
            <a:r>
              <a:rPr lang="es-ES_tradnl" sz="3100" dirty="0"/>
              <a:t/>
            </a:r>
            <a:br>
              <a:rPr lang="es-ES_tradnl" sz="3100" dirty="0"/>
            </a:br>
            <a:r>
              <a:rPr lang="es-MX" sz="2800" dirty="0"/>
              <a:t/>
            </a:r>
            <a:br>
              <a:rPr lang="es-MX" sz="2800" dirty="0"/>
            </a:br>
            <a:r>
              <a:rPr lang="es-MX" sz="3200" dirty="0"/>
              <a:t/>
            </a:r>
            <a:br>
              <a:rPr lang="es-MX" sz="3200" dirty="0"/>
            </a:br>
            <a:r>
              <a:rPr lang="es-ES" sz="3200" dirty="0"/>
              <a:t/>
            </a:r>
            <a:br>
              <a:rPr lang="es-ES" sz="3200" dirty="0"/>
            </a:br>
            <a:endParaRPr lang="es-MX"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Efectos en la salud</a:t>
            </a:r>
            <a:endParaRPr lang="es-MX" dirty="0"/>
          </a:p>
        </p:txBody>
      </p:sp>
      <p:sp>
        <p:nvSpPr>
          <p:cNvPr id="3" name="2 Marcador de contenido"/>
          <p:cNvSpPr>
            <a:spLocks noGrp="1"/>
          </p:cNvSpPr>
          <p:nvPr>
            <p:ph idx="1"/>
          </p:nvPr>
        </p:nvSpPr>
        <p:spPr>
          <a:xfrm>
            <a:off x="457200" y="1412776"/>
            <a:ext cx="8229600" cy="4680520"/>
          </a:xfrm>
        </p:spPr>
        <p:txBody>
          <a:bodyPr>
            <a:noAutofit/>
          </a:bodyPr>
          <a:lstStyle/>
          <a:p>
            <a:r>
              <a:rPr lang="es-ES" sz="2000" dirty="0" smtClean="0"/>
              <a:t>Daño en aparato auditivo permanente por exposición a ruido de 90 dB. (</a:t>
            </a:r>
            <a:r>
              <a:rPr lang="es-ES" sz="2000" dirty="0" err="1" smtClean="0"/>
              <a:t>Rabinowitz</a:t>
            </a:r>
            <a:r>
              <a:rPr lang="es-ES" sz="2000" dirty="0" smtClean="0"/>
              <a:t>, 2005).</a:t>
            </a:r>
          </a:p>
          <a:p>
            <a:r>
              <a:rPr lang="es-ES" sz="2000" dirty="0" smtClean="0"/>
              <a:t>Disturbios de sueño (</a:t>
            </a:r>
            <a:r>
              <a:rPr lang="es-ES" sz="2000" dirty="0" err="1" smtClean="0"/>
              <a:t>Babisch</a:t>
            </a:r>
            <a:r>
              <a:rPr lang="es-ES" sz="2000" dirty="0" smtClean="0"/>
              <a:t>, 2011).</a:t>
            </a:r>
          </a:p>
          <a:p>
            <a:r>
              <a:rPr lang="es-ES" sz="2000" dirty="0" smtClean="0"/>
              <a:t>Daño en funciones cognoscitivas (</a:t>
            </a:r>
            <a:r>
              <a:rPr lang="es-ES" sz="2000" dirty="0" err="1" smtClean="0"/>
              <a:t>Seidman</a:t>
            </a:r>
            <a:r>
              <a:rPr lang="es-ES" sz="2000" dirty="0" smtClean="0"/>
              <a:t> y </a:t>
            </a:r>
            <a:r>
              <a:rPr lang="es-ES" sz="2000" dirty="0" err="1" smtClean="0"/>
              <a:t>Stranding</a:t>
            </a:r>
            <a:r>
              <a:rPr lang="es-ES" sz="2000" dirty="0" smtClean="0"/>
              <a:t>, 2010).</a:t>
            </a:r>
          </a:p>
          <a:p>
            <a:r>
              <a:rPr lang="es-ES" sz="2000" dirty="0" smtClean="0"/>
              <a:t>Desórdenes cardiovasculares (hipertensión, enfermedad isquémica, angina de pecho, </a:t>
            </a:r>
            <a:r>
              <a:rPr lang="es-ES" sz="2000" dirty="0" err="1" smtClean="0"/>
              <a:t>arteroesclerosis</a:t>
            </a:r>
            <a:r>
              <a:rPr lang="es-ES" sz="2000" dirty="0" smtClean="0"/>
              <a:t> coronaria e infarto el miocardio) (</a:t>
            </a:r>
            <a:r>
              <a:rPr lang="es-ES" sz="2000" dirty="0" err="1" smtClean="0"/>
              <a:t>Stansfeld</a:t>
            </a:r>
            <a:r>
              <a:rPr lang="es-ES" sz="2000" dirty="0" smtClean="0"/>
              <a:t> y </a:t>
            </a:r>
            <a:r>
              <a:rPr lang="es-ES" sz="2000" dirty="0" err="1" smtClean="0"/>
              <a:t>Matheson</a:t>
            </a:r>
            <a:r>
              <a:rPr lang="es-ES" sz="2000" dirty="0" smtClean="0"/>
              <a:t> (2003, </a:t>
            </a:r>
            <a:r>
              <a:rPr lang="es-ES" sz="2000" dirty="0" err="1" smtClean="0"/>
              <a:t>Babisch</a:t>
            </a:r>
            <a:r>
              <a:rPr lang="es-ES" sz="2000" dirty="0" smtClean="0"/>
              <a:t>, 2008).</a:t>
            </a:r>
          </a:p>
          <a:p>
            <a:r>
              <a:rPr lang="es-ES" sz="2000" dirty="0" smtClean="0"/>
              <a:t>Dolores de cabeza. (Martin, </a:t>
            </a:r>
            <a:r>
              <a:rPr lang="es-ES" sz="2000" dirty="0" err="1" smtClean="0"/>
              <a:t>Todd</a:t>
            </a:r>
            <a:r>
              <a:rPr lang="es-ES" sz="2000" dirty="0" smtClean="0"/>
              <a:t> y </a:t>
            </a:r>
            <a:r>
              <a:rPr lang="es-ES" sz="2000" dirty="0" err="1" smtClean="0"/>
              <a:t>Reece</a:t>
            </a:r>
            <a:r>
              <a:rPr lang="es-ES" sz="2000" dirty="0" smtClean="0"/>
              <a:t>, 2005).</a:t>
            </a:r>
          </a:p>
          <a:p>
            <a:r>
              <a:rPr lang="es-ES" sz="2000" dirty="0" err="1" smtClean="0"/>
              <a:t>Disregulación</a:t>
            </a:r>
            <a:r>
              <a:rPr lang="es-ES" sz="2000" dirty="0" smtClean="0"/>
              <a:t> endócrina ( Vega-Michel, Camacho y González, 2013).</a:t>
            </a:r>
          </a:p>
          <a:p>
            <a:r>
              <a:rPr lang="es-ES" sz="2000" dirty="0" smtClean="0"/>
              <a:t>Vulnerabilidad biológica a enfermedades infecciosas por estrés (Miller Y Cohen, 2005). Ulceras, osteoporosis y diabetes (</a:t>
            </a:r>
            <a:r>
              <a:rPr lang="es-ES" sz="2000" dirty="0" err="1" smtClean="0"/>
              <a:t>Spreng</a:t>
            </a:r>
            <a:r>
              <a:rPr lang="es-ES" sz="2000" dirty="0" smtClean="0"/>
              <a:t>, 2000).</a:t>
            </a:r>
          </a:p>
          <a:p>
            <a:r>
              <a:rPr lang="es-ES" sz="2000" dirty="0" smtClean="0"/>
              <a:t>Enfermedades autoinmunes como artritis o lupus eritematoso (</a:t>
            </a:r>
            <a:r>
              <a:rPr lang="es-ES" sz="2000" dirty="0" err="1" smtClean="0"/>
              <a:t>McEwen</a:t>
            </a:r>
            <a:r>
              <a:rPr lang="es-ES" sz="2000" dirty="0" smtClean="0"/>
              <a:t>, 1998) .</a:t>
            </a:r>
          </a:p>
          <a:p>
            <a:r>
              <a:rPr lang="es-ES" sz="2000" dirty="0" smtClean="0"/>
              <a:t>Cambios del comportamiento, Falta de sentido del humor, Irritabilidad constante, Sentimientos de ira, Ganas de llorar. (</a:t>
            </a:r>
            <a:r>
              <a:rPr lang="es-ES" sz="2000" dirty="0" err="1" smtClean="0"/>
              <a:t>Guyton</a:t>
            </a:r>
            <a:r>
              <a:rPr lang="es-ES" sz="2000" dirty="0" smtClean="0"/>
              <a:t>  y Hall,  2009).</a:t>
            </a:r>
          </a:p>
          <a:p>
            <a:endParaRPr lang="es-MX"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Efectos en rendimiento</a:t>
            </a:r>
            <a:endParaRPr lang="es-MX" dirty="0"/>
          </a:p>
        </p:txBody>
      </p:sp>
      <p:sp>
        <p:nvSpPr>
          <p:cNvPr id="3" name="2 Marcador de contenido"/>
          <p:cNvSpPr>
            <a:spLocks noGrp="1"/>
          </p:cNvSpPr>
          <p:nvPr>
            <p:ph idx="1"/>
          </p:nvPr>
        </p:nvSpPr>
        <p:spPr/>
        <p:txBody>
          <a:bodyPr>
            <a:normAutofit fontScale="92500" lnSpcReduction="10000"/>
          </a:bodyPr>
          <a:lstStyle/>
          <a:p>
            <a:r>
              <a:rPr lang="es-ES" dirty="0" smtClean="0"/>
              <a:t>Pérdida en la concentración y desarrollo del lenguaje en niños (Estrada y Méndez, 2010).</a:t>
            </a:r>
          </a:p>
          <a:p>
            <a:r>
              <a:rPr lang="es-ES" dirty="0" smtClean="0"/>
              <a:t>Decremento en la productividad e incremento en la fatiga  (Jiménez y Maestre, 1993).</a:t>
            </a:r>
          </a:p>
          <a:p>
            <a:r>
              <a:rPr lang="es-ES" dirty="0" smtClean="0"/>
              <a:t>Carmona (1994) encontró afectación en los niveles de desempeño en tareas específicas de trabajo por interferencia en coordinación psicomotriz y disminución en la perseverancia.</a:t>
            </a:r>
          </a:p>
          <a:p>
            <a:r>
              <a:rPr lang="es-ES" dirty="0" smtClean="0"/>
              <a:t>Disminución en la interacción social. (</a:t>
            </a:r>
            <a:r>
              <a:rPr lang="es-ES" dirty="0" err="1" smtClean="0"/>
              <a:t>Kirschbaum</a:t>
            </a:r>
            <a:r>
              <a:rPr lang="es-ES" dirty="0" smtClean="0"/>
              <a:t>, 1998).</a:t>
            </a: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Escenarios de riesgo</a:t>
            </a:r>
            <a:endParaRPr lang="es-MX" dirty="0"/>
          </a:p>
        </p:txBody>
      </p:sp>
      <p:sp>
        <p:nvSpPr>
          <p:cNvPr id="3" name="2 Marcador de contenido"/>
          <p:cNvSpPr>
            <a:spLocks noGrp="1"/>
          </p:cNvSpPr>
          <p:nvPr>
            <p:ph idx="1"/>
          </p:nvPr>
        </p:nvSpPr>
        <p:spPr/>
        <p:txBody>
          <a:bodyPr>
            <a:normAutofit lnSpcReduction="10000"/>
          </a:bodyPr>
          <a:lstStyle/>
          <a:p>
            <a:r>
              <a:rPr lang="es-ES" dirty="0" smtClean="0"/>
              <a:t>Escuelas cercanas a avenidas ruidosas (Estrada y Méndez, 2010).</a:t>
            </a:r>
          </a:p>
          <a:p>
            <a:r>
              <a:rPr lang="es-ES" dirty="0" smtClean="0"/>
              <a:t>Zona habitacional vinculada a parques industriales o talleres o zonas de trabajo ruidosas. (</a:t>
            </a:r>
            <a:r>
              <a:rPr lang="es-ES" dirty="0" err="1" smtClean="0"/>
              <a:t>Baron</a:t>
            </a:r>
            <a:r>
              <a:rPr lang="es-ES" dirty="0" smtClean="0"/>
              <a:t>, 1973).</a:t>
            </a:r>
          </a:p>
          <a:p>
            <a:r>
              <a:rPr lang="es-ES" dirty="0" smtClean="0"/>
              <a:t>Casas cercanas a antros, casinos o bares.</a:t>
            </a:r>
          </a:p>
          <a:p>
            <a:r>
              <a:rPr lang="es-ES" dirty="0" smtClean="0"/>
              <a:t>Altas concentraciones cercanas a aeropuertos (</a:t>
            </a:r>
            <a:r>
              <a:rPr lang="es-ES" dirty="0" err="1" smtClean="0"/>
              <a:t>Rosenlund</a:t>
            </a:r>
            <a:r>
              <a:rPr lang="es-ES" dirty="0" smtClean="0"/>
              <a:t>, </a:t>
            </a:r>
            <a:r>
              <a:rPr lang="es-ES" dirty="0" err="1" smtClean="0"/>
              <a:t>Berglind</a:t>
            </a:r>
            <a:r>
              <a:rPr lang="es-ES" dirty="0" smtClean="0"/>
              <a:t>, </a:t>
            </a:r>
            <a:r>
              <a:rPr lang="es-ES" dirty="0" err="1" smtClean="0"/>
              <a:t>Pershagen</a:t>
            </a:r>
            <a:r>
              <a:rPr lang="es-ES" dirty="0" smtClean="0"/>
              <a:t>, </a:t>
            </a:r>
            <a:r>
              <a:rPr lang="es-ES" dirty="0" err="1" smtClean="0"/>
              <a:t>Jarup</a:t>
            </a:r>
            <a:r>
              <a:rPr lang="es-ES" dirty="0" smtClean="0"/>
              <a:t> y </a:t>
            </a:r>
            <a:r>
              <a:rPr lang="es-ES" dirty="0" err="1" smtClean="0"/>
              <a:t>Bluhm</a:t>
            </a:r>
            <a:r>
              <a:rPr lang="es-ES" dirty="0" smtClean="0"/>
              <a:t>, 2001).</a:t>
            </a:r>
          </a:p>
          <a:p>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098578"/>
          </a:xfrm>
        </p:spPr>
        <p:txBody>
          <a:bodyPr>
            <a:normAutofit fontScale="90000"/>
          </a:bodyPr>
          <a:lstStyle/>
          <a:p>
            <a:pPr algn="l"/>
            <a:r>
              <a:rPr lang="es-ES_tradnl" dirty="0" smtClean="0"/>
              <a:t/>
            </a:r>
            <a:br>
              <a:rPr lang="es-ES_tradnl" dirty="0" smtClean="0"/>
            </a:br>
            <a:r>
              <a:rPr lang="es-ES_tradnl" dirty="0" smtClean="0"/>
              <a:t/>
            </a:r>
            <a:br>
              <a:rPr lang="es-ES_tradnl" dirty="0" smtClean="0"/>
            </a:br>
            <a:r>
              <a:rPr lang="es-ES" dirty="0" smtClean="0"/>
              <a:t>Es necesaria pues su valoración, para instaurar medidas preventivas que protejan la salud de las personas Martin, </a:t>
            </a:r>
            <a:r>
              <a:rPr lang="es-ES" dirty="0" err="1" smtClean="0"/>
              <a:t>Reece</a:t>
            </a:r>
            <a:r>
              <a:rPr lang="es-ES" dirty="0" smtClean="0"/>
              <a:t> y Forsyth (2006).</a:t>
            </a:r>
            <a:br>
              <a:rPr lang="es-ES" dirty="0" smtClean="0"/>
            </a:br>
            <a:r>
              <a:rPr lang="es-ES" dirty="0" smtClean="0"/>
              <a:t/>
            </a:r>
            <a:br>
              <a:rPr lang="es-ES" dirty="0" smtClean="0"/>
            </a:br>
            <a:r>
              <a:rPr lang="es-ES" dirty="0" smtClean="0"/>
              <a:t>¿Cuál es el impacto social, económico y de salud en nuestra población en la zona metropolitana de Guadalajara?</a:t>
            </a:r>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Propuestas de mejora.</a:t>
            </a:r>
            <a:endParaRPr lang="es-MX" dirty="0"/>
          </a:p>
        </p:txBody>
      </p:sp>
      <p:sp>
        <p:nvSpPr>
          <p:cNvPr id="4" name="3 Marcador de contenido"/>
          <p:cNvSpPr>
            <a:spLocks noGrp="1"/>
          </p:cNvSpPr>
          <p:nvPr>
            <p:ph idx="1"/>
          </p:nvPr>
        </p:nvSpPr>
        <p:spPr/>
        <p:txBody>
          <a:bodyPr>
            <a:normAutofit fontScale="62500" lnSpcReduction="20000"/>
          </a:bodyPr>
          <a:lstStyle/>
          <a:p>
            <a:endParaRPr lang="es-MX" dirty="0" smtClean="0"/>
          </a:p>
          <a:p>
            <a:r>
              <a:rPr lang="es-MX" dirty="0" smtClean="0"/>
              <a:t>Evaluar en que medida el </a:t>
            </a:r>
            <a:r>
              <a:rPr lang="es-MX" dirty="0"/>
              <a:t>ruido en zonas urbanas </a:t>
            </a:r>
            <a:r>
              <a:rPr lang="es-MX" dirty="0" smtClean="0"/>
              <a:t>genera  estrés en la población.</a:t>
            </a:r>
          </a:p>
          <a:p>
            <a:r>
              <a:rPr lang="es-MX" dirty="0" smtClean="0"/>
              <a:t>Elaborar un mapa de ruido metropolitano. El desarrollo de programas de disminución de ruido en  escenarios laborales, centros comerciales y zonas de alto tráfico vehicular como: </a:t>
            </a:r>
          </a:p>
          <a:p>
            <a:r>
              <a:rPr lang="es-MX" dirty="0" smtClean="0"/>
              <a:t>Retroalimentar a la población sobre niveles de ruido en zonas conflictivas como el caso de los </a:t>
            </a:r>
            <a:r>
              <a:rPr lang="es-MX" dirty="0" err="1" smtClean="0"/>
              <a:t>Imecas</a:t>
            </a:r>
            <a:r>
              <a:rPr lang="es-MX" dirty="0" smtClean="0"/>
              <a:t> en la calidad del aire.</a:t>
            </a:r>
          </a:p>
          <a:p>
            <a:r>
              <a:rPr lang="es-ES" dirty="0" smtClean="0"/>
              <a:t>Difusión sobre los efectos del ruido en la salud.</a:t>
            </a:r>
            <a:endParaRPr lang="es-MX" dirty="0" smtClean="0"/>
          </a:p>
          <a:p>
            <a:r>
              <a:rPr lang="es-MX" dirty="0" smtClean="0"/>
              <a:t>Desarrollar un programa de sanciones a aquellas instancias que transgredan los niveles de ruido permitidos para  la conservación de la salud de los habitantes.</a:t>
            </a:r>
          </a:p>
          <a:p>
            <a:r>
              <a:rPr lang="es-ES" dirty="0" smtClean="0"/>
              <a:t>Establecimiento de convenios con plantas automotrices con objeto de que se produzcan automotores con niveles de ruido menores como en la Comunidad Europea.</a:t>
            </a:r>
          </a:p>
          <a:p>
            <a:r>
              <a:rPr lang="es-ES" dirty="0" smtClean="0"/>
              <a:t>Promoción de transporte mediante vehículos no ruidosos como la bicicleta</a:t>
            </a:r>
            <a:endParaRPr lang="es-MX" dirty="0" smtClean="0"/>
          </a:p>
          <a:p>
            <a:endParaRPr lang="es-MX" dirty="0"/>
          </a:p>
          <a:p>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412776"/>
            <a:ext cx="7772400" cy="3672407"/>
          </a:xfrm>
        </p:spPr>
        <p:txBody>
          <a:bodyPr/>
          <a:lstStyle/>
          <a:p>
            <a:r>
              <a:rPr lang="es-ES" dirty="0" smtClean="0"/>
              <a:t>El progreso no está peleado con el bienestar humano</a:t>
            </a:r>
            <a:endParaRPr lang="es-MX"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TotalTime>
  <Words>506</Words>
  <Application>Microsoft Office PowerPoint</Application>
  <PresentationFormat>Presentación en pantalla (4:3)</PresentationFormat>
  <Paragraphs>36</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Tema de Office</vt:lpstr>
      <vt:lpstr>EL RUIDO URBANO: SUS EFECTOS EN LA SALUD Y LA CALIDAD DE VIDA</vt:lpstr>
      <vt:lpstr> La contaminación acústica producida por la actividad humana ha aumentado de forma espectacular en los últimos años, por encima de los 65 decibeles que señala la Organización Mundial de la Salud como margen superior límite.   Una correlación negativa entre el nivel de ruido y rendimiento o calidad de vida.  La cronicidad del ruido es altamente perjudicial     </vt:lpstr>
      <vt:lpstr>Efectos en la salud</vt:lpstr>
      <vt:lpstr>Efectos en rendimiento</vt:lpstr>
      <vt:lpstr>Escenarios de riesgo</vt:lpstr>
      <vt:lpstr>  Es necesaria pues su valoración, para instaurar medidas preventivas que protejan la salud de las personas Martin, Reece y Forsyth (2006).  ¿Cuál es el impacto social, económico y de salud en nuestra población en la zona metropolitana de Guadalajara?</vt:lpstr>
      <vt:lpstr>Propuestas de mejora.</vt:lpstr>
      <vt:lpstr>El progreso no está peleado con el bienestar humano</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RUIDO URBANO: LA MEDIACION PSICOLOGICA Y NIVELES DE CORTISOL COMO POTENCIAL IMPACTO EN LA SALUD</dc:title>
  <dc:creator>usuario</dc:creator>
  <cp:lastModifiedBy>PAOLA</cp:lastModifiedBy>
  <cp:revision>8</cp:revision>
  <dcterms:created xsi:type="dcterms:W3CDTF">2013-06-05T12:27:13Z</dcterms:created>
  <dcterms:modified xsi:type="dcterms:W3CDTF">2015-05-26T23:51:38Z</dcterms:modified>
</cp:coreProperties>
</file>