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74" r:id="rId5"/>
  </p:sldMasterIdLst>
  <p:notesMasterIdLst>
    <p:notesMasterId r:id="rId59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</p:sldIdLst>
  <p:sldSz cx="9144000" cy="6858000" type="screen4x3"/>
  <p:notesSz cx="6858000" cy="9144000"/>
  <p:custDataLst>
    <p:tags r:id="rId60"/>
  </p:custDataLst>
  <p:defaultTextStyle/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STELLANOS MARQUEZ, ALEJANDRA" initials="CMA" lastIdx="6" clrIdx="0">
    <p:extLst>
      <p:ext uri="{19B8F6BF-5375-455C-9EA6-DF929625EA0E}">
        <p15:presenceInfo xmlns:p15="http://schemas.microsoft.com/office/powerpoint/2012/main" userId="S-1-5-21-3952106906-4065222325-3760204320-56064" providerId="AD"/>
      </p:ext>
    </p:extLst>
  </p:cmAuthor>
  <p:cmAuthor id="2" name="CARRILLO HERNANDEZ, LIZBETH" initials="CL" lastIdx="11" clrIdx="1">
    <p:extLst>
      <p:ext uri="{19B8F6BF-5375-455C-9EA6-DF929625EA0E}">
        <p15:presenceInfo xmlns:p15="http://schemas.microsoft.com/office/powerpoint/2012/main" userId="S::rn716800@iteso.mx::bcf6da5f-7121-4790-a0d6-dc4f43496ea8" providerId="AD"/>
      </p:ext>
    </p:extLst>
  </p:cmAuthor>
  <p:cmAuthor id="3" name="MONTIEL PRADO, LILIANA DEL ROSARIO" initials="MR" lastIdx="2" clrIdx="2">
    <p:extLst>
      <p:ext uri="{19B8F6BF-5375-455C-9EA6-DF929625EA0E}">
        <p15:presenceInfo xmlns:p15="http://schemas.microsoft.com/office/powerpoint/2012/main" userId="S::liliana.montiel@iteso.mx::b20c996f-a97e-4db6-aa57-9ddad14ecf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552"/>
    <a:srgbClr val="EE02AB"/>
    <a:srgbClr val="B98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F962CE-210C-A9D2-70BC-14B5F4380A5A}" v="45" dt="2020-10-23T22:32:54.827"/>
    <p1510:client id="{5D02856E-B29A-B0AA-3EFF-05A5EF890DC8}" v="10" dt="2020-10-23T04:54:13.348"/>
    <p1510:client id="{9469A550-F491-75EF-9397-F86158E86FCD}" v="92" dt="2020-11-13T03:45:36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45"/>
    <p:restoredTop sz="96405"/>
  </p:normalViewPr>
  <p:slideViewPr>
    <p:cSldViewPr>
      <p:cViewPr varScale="1">
        <p:scale>
          <a:sx n="115" d="100"/>
          <a:sy n="115" d="100"/>
        </p:scale>
        <p:origin x="9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viewProps" Target="viewProps.xml"/><Relationship Id="rId68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5" Type="http://schemas.openxmlformats.org/officeDocument/2006/relationships/slideMaster" Target="slideMasters/slideMaster2.xml"/><Relationship Id="rId61" Type="http://schemas.openxmlformats.org/officeDocument/2006/relationships/commentAuthors" Target="commentAuthor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notesMaster" Target="notesMasters/notesMaster1.xml"/><Relationship Id="rId67" Type="http://schemas.microsoft.com/office/2016/11/relationships/changesInfo" Target="changesInfos/changesInfo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tags" Target="tags/tag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RILLO HERNANDEZ, LIZBETH" userId="S::rn716800@iteso.mx::bcf6da5f-7121-4790-a0d6-dc4f43496ea8" providerId="AD" clId="Web-{2CF962CE-210C-A9D2-70BC-14B5F4380A5A}"/>
    <pc:docChg chg="modSld">
      <pc:chgData name="CARRILLO HERNANDEZ, LIZBETH" userId="S::rn716800@iteso.mx::bcf6da5f-7121-4790-a0d6-dc4f43496ea8" providerId="AD" clId="Web-{2CF962CE-210C-A9D2-70BC-14B5F4380A5A}" dt="2020-10-23T22:32:54.827" v="43"/>
      <pc:docMkLst>
        <pc:docMk/>
      </pc:docMkLst>
      <pc:sldChg chg="addSp delSp modSp addCm delCm">
        <pc:chgData name="CARRILLO HERNANDEZ, LIZBETH" userId="S::rn716800@iteso.mx::bcf6da5f-7121-4790-a0d6-dc4f43496ea8" providerId="AD" clId="Web-{2CF962CE-210C-A9D2-70BC-14B5F4380A5A}" dt="2020-10-23T22:27:56.757" v="6"/>
        <pc:sldMkLst>
          <pc:docMk/>
          <pc:sldMk cId="0" sldId="256"/>
        </pc:sldMkLst>
        <pc:spChg chg="add del mod">
          <ac:chgData name="CARRILLO HERNANDEZ, LIZBETH" userId="S::rn716800@iteso.mx::bcf6da5f-7121-4790-a0d6-dc4f43496ea8" providerId="AD" clId="Web-{2CF962CE-210C-A9D2-70BC-14B5F4380A5A}" dt="2020-10-23T22:24:27.171" v="5"/>
          <ac:spMkLst>
            <pc:docMk/>
            <pc:sldMk cId="0" sldId="256"/>
            <ac:spMk id="130" creationId="{00000000-0000-0000-0000-000000000000}"/>
          </ac:spMkLst>
        </pc:spChg>
      </pc:sldChg>
      <pc:sldChg chg="modSp delCm">
        <pc:chgData name="CARRILLO HERNANDEZ, LIZBETH" userId="S::rn716800@iteso.mx::bcf6da5f-7121-4790-a0d6-dc4f43496ea8" providerId="AD" clId="Web-{2CF962CE-210C-A9D2-70BC-14B5F4380A5A}" dt="2020-10-23T22:28:36.648" v="10" actId="20577"/>
        <pc:sldMkLst>
          <pc:docMk/>
          <pc:sldMk cId="0" sldId="258"/>
        </pc:sldMkLst>
        <pc:spChg chg="mod">
          <ac:chgData name="CARRILLO HERNANDEZ, LIZBETH" userId="S::rn716800@iteso.mx::bcf6da5f-7121-4790-a0d6-dc4f43496ea8" providerId="AD" clId="Web-{2CF962CE-210C-A9D2-70BC-14B5F4380A5A}" dt="2020-10-23T22:28:36.648" v="10" actId="20577"/>
          <ac:spMkLst>
            <pc:docMk/>
            <pc:sldMk cId="0" sldId="258"/>
            <ac:spMk id="142" creationId="{00000000-0000-0000-0000-000000000000}"/>
          </ac:spMkLst>
        </pc:spChg>
      </pc:sldChg>
      <pc:sldChg chg="modSp delCm">
        <pc:chgData name="CARRILLO HERNANDEZ, LIZBETH" userId="S::rn716800@iteso.mx::bcf6da5f-7121-4790-a0d6-dc4f43496ea8" providerId="AD" clId="Web-{2CF962CE-210C-A9D2-70BC-14B5F4380A5A}" dt="2020-10-23T22:29:08.212" v="14" actId="20577"/>
        <pc:sldMkLst>
          <pc:docMk/>
          <pc:sldMk cId="0" sldId="259"/>
        </pc:sldMkLst>
        <pc:spChg chg="mod">
          <ac:chgData name="CARRILLO HERNANDEZ, LIZBETH" userId="S::rn716800@iteso.mx::bcf6da5f-7121-4790-a0d6-dc4f43496ea8" providerId="AD" clId="Web-{2CF962CE-210C-A9D2-70BC-14B5F4380A5A}" dt="2020-10-23T22:29:08.212" v="14" actId="20577"/>
          <ac:spMkLst>
            <pc:docMk/>
            <pc:sldMk cId="0" sldId="259"/>
            <ac:spMk id="148" creationId="{00000000-0000-0000-0000-000000000000}"/>
          </ac:spMkLst>
        </pc:spChg>
      </pc:sldChg>
      <pc:sldChg chg="delCm">
        <pc:chgData name="CARRILLO HERNANDEZ, LIZBETH" userId="S::rn716800@iteso.mx::bcf6da5f-7121-4790-a0d6-dc4f43496ea8" providerId="AD" clId="Web-{2CF962CE-210C-A9D2-70BC-14B5F4380A5A}" dt="2020-10-23T22:29:31.040" v="16"/>
        <pc:sldMkLst>
          <pc:docMk/>
          <pc:sldMk cId="0" sldId="260"/>
        </pc:sldMkLst>
      </pc:sldChg>
      <pc:sldChg chg="modSp delCm">
        <pc:chgData name="CARRILLO HERNANDEZ, LIZBETH" userId="S::rn716800@iteso.mx::bcf6da5f-7121-4790-a0d6-dc4f43496ea8" providerId="AD" clId="Web-{2CF962CE-210C-A9D2-70BC-14B5F4380A5A}" dt="2020-10-23T22:30:07.807" v="24" actId="20577"/>
        <pc:sldMkLst>
          <pc:docMk/>
          <pc:sldMk cId="0" sldId="265"/>
        </pc:sldMkLst>
        <pc:spChg chg="mod">
          <ac:chgData name="CARRILLO HERNANDEZ, LIZBETH" userId="S::rn716800@iteso.mx::bcf6da5f-7121-4790-a0d6-dc4f43496ea8" providerId="AD" clId="Web-{2CF962CE-210C-A9D2-70BC-14B5F4380A5A}" dt="2020-10-23T22:30:07.807" v="24" actId="20577"/>
          <ac:spMkLst>
            <pc:docMk/>
            <pc:sldMk cId="0" sldId="265"/>
            <ac:spMk id="172" creationId="{00000000-0000-0000-0000-000000000000}"/>
          </ac:spMkLst>
        </pc:spChg>
      </pc:sldChg>
      <pc:sldChg chg="delCm">
        <pc:chgData name="CARRILLO HERNANDEZ, LIZBETH" userId="S::rn716800@iteso.mx::bcf6da5f-7121-4790-a0d6-dc4f43496ea8" providerId="AD" clId="Web-{2CF962CE-210C-A9D2-70BC-14B5F4380A5A}" dt="2020-10-23T22:30:55.840" v="26"/>
        <pc:sldMkLst>
          <pc:docMk/>
          <pc:sldMk cId="0" sldId="278"/>
        </pc:sldMkLst>
      </pc:sldChg>
      <pc:sldChg chg="delCm">
        <pc:chgData name="CARRILLO HERNANDEZ, LIZBETH" userId="S::rn716800@iteso.mx::bcf6da5f-7121-4790-a0d6-dc4f43496ea8" providerId="AD" clId="Web-{2CF962CE-210C-A9D2-70BC-14B5F4380A5A}" dt="2020-10-23T22:31:07.543" v="27"/>
        <pc:sldMkLst>
          <pc:docMk/>
          <pc:sldMk cId="0" sldId="279"/>
        </pc:sldMkLst>
      </pc:sldChg>
      <pc:sldChg chg="modSp delCm">
        <pc:chgData name="CARRILLO HERNANDEZ, LIZBETH" userId="S::rn716800@iteso.mx::bcf6da5f-7121-4790-a0d6-dc4f43496ea8" providerId="AD" clId="Web-{2CF962CE-210C-A9D2-70BC-14B5F4380A5A}" dt="2020-10-23T22:32:27.436" v="41" actId="20577"/>
        <pc:sldMkLst>
          <pc:docMk/>
          <pc:sldMk cId="0" sldId="303"/>
        </pc:sldMkLst>
        <pc:spChg chg="mod">
          <ac:chgData name="CARRILLO HERNANDEZ, LIZBETH" userId="S::rn716800@iteso.mx::bcf6da5f-7121-4790-a0d6-dc4f43496ea8" providerId="AD" clId="Web-{2CF962CE-210C-A9D2-70BC-14B5F4380A5A}" dt="2020-10-23T22:32:27.436" v="41" actId="20577"/>
          <ac:spMkLst>
            <pc:docMk/>
            <pc:sldMk cId="0" sldId="303"/>
            <ac:spMk id="583" creationId="{00000000-0000-0000-0000-000000000000}"/>
          </ac:spMkLst>
        </pc:spChg>
      </pc:sldChg>
      <pc:sldChg chg="delCm">
        <pc:chgData name="CARRILLO HERNANDEZ, LIZBETH" userId="S::rn716800@iteso.mx::bcf6da5f-7121-4790-a0d6-dc4f43496ea8" providerId="AD" clId="Web-{2CF962CE-210C-A9D2-70BC-14B5F4380A5A}" dt="2020-10-23T22:32:54.827" v="43"/>
        <pc:sldMkLst>
          <pc:docMk/>
          <pc:sldMk cId="0" sldId="305"/>
        </pc:sldMkLst>
      </pc:sldChg>
    </pc:docChg>
  </pc:docChgLst>
  <pc:docChgLst>
    <pc:chgData name="MONTIEL PRADO, LILIANA DEL ROSARIO" userId="S::liliana.montiel@iteso.mx::b20c996f-a97e-4db6-aa57-9ddad14ecfe1" providerId="AD" clId="Web-{9469A550-F491-75EF-9397-F86158E86FCD}"/>
    <pc:docChg chg="modSld">
      <pc:chgData name="MONTIEL PRADO, LILIANA DEL ROSARIO" userId="S::liliana.montiel@iteso.mx::b20c996f-a97e-4db6-aa57-9ddad14ecfe1" providerId="AD" clId="Web-{9469A550-F491-75EF-9397-F86158E86FCD}" dt="2020-11-13T03:45:36.030" v="85" actId="14100"/>
      <pc:docMkLst>
        <pc:docMk/>
      </pc:docMkLst>
      <pc:sldChg chg="modSp addCm">
        <pc:chgData name="MONTIEL PRADO, LILIANA DEL ROSARIO" userId="S::liliana.montiel@iteso.mx::b20c996f-a97e-4db6-aa57-9ddad14ecfe1" providerId="AD" clId="Web-{9469A550-F491-75EF-9397-F86158E86FCD}" dt="2020-11-13T03:42:06.950" v="74" actId="20577"/>
        <pc:sldMkLst>
          <pc:docMk/>
          <pc:sldMk cId="0" sldId="256"/>
        </pc:sldMkLst>
        <pc:spChg chg="mod">
          <ac:chgData name="MONTIEL PRADO, LILIANA DEL ROSARIO" userId="S::liliana.montiel@iteso.mx::b20c996f-a97e-4db6-aa57-9ddad14ecfe1" providerId="AD" clId="Web-{9469A550-F491-75EF-9397-F86158E86FCD}" dt="2020-11-13T03:37:20.367" v="9" actId="1076"/>
          <ac:spMkLst>
            <pc:docMk/>
            <pc:sldMk cId="0" sldId="256"/>
            <ac:spMk id="129" creationId="{00000000-0000-0000-0000-000000000000}"/>
          </ac:spMkLst>
        </pc:spChg>
        <pc:spChg chg="mod">
          <ac:chgData name="MONTIEL PRADO, LILIANA DEL ROSARIO" userId="S::liliana.montiel@iteso.mx::b20c996f-a97e-4db6-aa57-9ddad14ecfe1" providerId="AD" clId="Web-{9469A550-F491-75EF-9397-F86158E86FCD}" dt="2020-11-13T03:42:06.950" v="74" actId="20577"/>
          <ac:spMkLst>
            <pc:docMk/>
            <pc:sldMk cId="0" sldId="256"/>
            <ac:spMk id="130" creationId="{00000000-0000-0000-0000-000000000000}"/>
          </ac:spMkLst>
        </pc:spChg>
        <pc:spChg chg="mod">
          <ac:chgData name="MONTIEL PRADO, LILIANA DEL ROSARIO" userId="S::liliana.montiel@iteso.mx::b20c996f-a97e-4db6-aa57-9ddad14ecfe1" providerId="AD" clId="Web-{9469A550-F491-75EF-9397-F86158E86FCD}" dt="2020-11-13T03:38:28.511" v="28" actId="1076"/>
          <ac:spMkLst>
            <pc:docMk/>
            <pc:sldMk cId="0" sldId="256"/>
            <ac:spMk id="131" creationId="{00000000-0000-0000-0000-000000000000}"/>
          </ac:spMkLst>
        </pc:spChg>
      </pc:sldChg>
      <pc:sldChg chg="modSp addCm">
        <pc:chgData name="MONTIEL PRADO, LILIANA DEL ROSARIO" userId="S::liliana.montiel@iteso.mx::b20c996f-a97e-4db6-aa57-9ddad14ecfe1" providerId="AD" clId="Web-{9469A550-F491-75EF-9397-F86158E86FCD}" dt="2020-11-13T03:43:09.928" v="80"/>
        <pc:sldMkLst>
          <pc:docMk/>
          <pc:sldMk cId="0" sldId="267"/>
        </pc:sldMkLst>
        <pc:spChg chg="mod">
          <ac:chgData name="MONTIEL PRADO, LILIANA DEL ROSARIO" userId="S::liliana.montiel@iteso.mx::b20c996f-a97e-4db6-aa57-9ddad14ecfe1" providerId="AD" clId="Web-{9469A550-F491-75EF-9397-F86158E86FCD}" dt="2020-11-13T03:42:31.514" v="79" actId="20577"/>
          <ac:spMkLst>
            <pc:docMk/>
            <pc:sldMk cId="0" sldId="267"/>
            <ac:spMk id="182" creationId="{00000000-0000-0000-0000-000000000000}"/>
          </ac:spMkLst>
        </pc:spChg>
      </pc:sldChg>
      <pc:sldChg chg="modSp">
        <pc:chgData name="MONTIEL PRADO, LILIANA DEL ROSARIO" userId="S::liliana.montiel@iteso.mx::b20c996f-a97e-4db6-aa57-9ddad14ecfe1" providerId="AD" clId="Web-{9469A550-F491-75EF-9397-F86158E86FCD}" dt="2020-11-13T03:44:37.901" v="84" actId="20577"/>
        <pc:sldMkLst>
          <pc:docMk/>
          <pc:sldMk cId="0" sldId="286"/>
        </pc:sldMkLst>
        <pc:spChg chg="mod">
          <ac:chgData name="MONTIEL PRADO, LILIANA DEL ROSARIO" userId="S::liliana.montiel@iteso.mx::b20c996f-a97e-4db6-aa57-9ddad14ecfe1" providerId="AD" clId="Web-{9469A550-F491-75EF-9397-F86158E86FCD}" dt="2020-11-13T03:44:37.901" v="84" actId="20577"/>
          <ac:spMkLst>
            <pc:docMk/>
            <pc:sldMk cId="0" sldId="286"/>
            <ac:spMk id="292" creationId="{00000000-0000-0000-0000-000000000000}"/>
          </ac:spMkLst>
        </pc:spChg>
      </pc:sldChg>
      <pc:sldChg chg="modSp">
        <pc:chgData name="MONTIEL PRADO, LILIANA DEL ROSARIO" userId="S::liliana.montiel@iteso.mx::b20c996f-a97e-4db6-aa57-9ddad14ecfe1" providerId="AD" clId="Web-{9469A550-F491-75EF-9397-F86158E86FCD}" dt="2020-11-13T03:45:36.030" v="85" actId="14100"/>
        <pc:sldMkLst>
          <pc:docMk/>
          <pc:sldMk cId="0" sldId="308"/>
        </pc:sldMkLst>
        <pc:spChg chg="mod">
          <ac:chgData name="MONTIEL PRADO, LILIANA DEL ROSARIO" userId="S::liliana.montiel@iteso.mx::b20c996f-a97e-4db6-aa57-9ddad14ecfe1" providerId="AD" clId="Web-{9469A550-F491-75EF-9397-F86158E86FCD}" dt="2020-11-13T03:45:36.030" v="85" actId="14100"/>
          <ac:spMkLst>
            <pc:docMk/>
            <pc:sldMk cId="0" sldId="308"/>
            <ac:spMk id="6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hd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s-MX" sz="2400" b="0" strike="noStrike" spc="-1">
              <a:latin typeface="Times New Roman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dt" idx="1"/>
          </p:nvPr>
        </p:nvSpPr>
        <p:spPr>
          <a:xfrm>
            <a:off x="3884760" y="0"/>
            <a:ext cx="2971800" cy="4572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DCE0F77B-ED54-4C19-B9C2-35DA9F0E705E}" type="datetime">
              <a:rPr lang="en-US" sz="1200" b="0" strike="noStrike" spc="-1">
                <a:solidFill>
                  <a:srgbClr val="000000"/>
                </a:solidFill>
                <a:latin typeface="Calibri"/>
              </a:rPr>
              <a:t>11/18/2020</a:t>
            </a:fld>
            <a:endParaRPr lang="es-MX" sz="1200" b="0" strike="noStrike" spc="-1">
              <a:latin typeface="Times New Roman"/>
            </a:endParaRPr>
          </a:p>
        </p:txBody>
      </p:sp>
      <p:sp>
        <p:nvSpPr>
          <p:cNvPr id="124" name="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5" name="PlaceHolder 4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Click to edit Master text styles</a:t>
            </a:r>
            <a:endParaRPr lang="es-MX" sz="1200" b="0" strike="noStrike" spc="-1">
              <a:latin typeface="Arial"/>
            </a:endParaRPr>
          </a:p>
          <a:p>
            <a:pPr marL="457200" lvl="1">
              <a:lnSpc>
                <a:spcPct val="100000"/>
              </a:lnSpc>
              <a:spcBef>
                <a:spcPts val="400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level</a:t>
            </a:r>
            <a:endParaRPr lang="es-MX" sz="1200" b="0" strike="noStrike" spc="-1">
              <a:latin typeface="Arial"/>
            </a:endParaRPr>
          </a:p>
          <a:p>
            <a:pPr marL="914400" lvl="2">
              <a:lnSpc>
                <a:spcPct val="100000"/>
              </a:lnSpc>
              <a:spcBef>
                <a:spcPts val="400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Third level</a:t>
            </a:r>
            <a:endParaRPr lang="es-MX" sz="1200" b="0" strike="noStrike" spc="-1">
              <a:latin typeface="Arial"/>
            </a:endParaRPr>
          </a:p>
          <a:p>
            <a:pPr marL="1371600" lvl="3">
              <a:lnSpc>
                <a:spcPct val="100000"/>
              </a:lnSpc>
              <a:spcBef>
                <a:spcPts val="400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Fourth level</a:t>
            </a:r>
            <a:endParaRPr lang="es-MX" sz="1200" b="0" strike="noStrike" spc="-1">
              <a:latin typeface="Arial"/>
            </a:endParaRPr>
          </a:p>
          <a:p>
            <a:pPr marL="1828800" lvl="4">
              <a:lnSpc>
                <a:spcPct val="100000"/>
              </a:lnSpc>
              <a:spcBef>
                <a:spcPts val="400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level</a:t>
            </a:r>
            <a:endParaRPr lang="es-MX" sz="1200" b="0" strike="noStrike" spc="-1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ftr" idx="4"/>
          </p:nvPr>
        </p:nvSpPr>
        <p:spPr>
          <a:xfrm>
            <a:off x="0" y="8685360"/>
            <a:ext cx="2971800" cy="4572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endParaRPr lang="es-MX" sz="2400" b="0" strike="noStrike" spc="-1">
              <a:latin typeface="Times New Roman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sldNum" idx="5"/>
          </p:nvPr>
        </p:nvSpPr>
        <p:spPr>
          <a:xfrm>
            <a:off x="3884760" y="8685360"/>
            <a:ext cx="2971800" cy="4572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15B31941-CB64-46C5-B7ED-08386C60D15D}" type="slidenum">
              <a:rPr lang="en-US" sz="1200" b="0" strike="noStrike" spc="-1">
                <a:solidFill>
                  <a:srgbClr val="000000"/>
                </a:solidFill>
                <a:latin typeface="Calibri"/>
              </a:rPr>
              <a:t>‹Nº›</a:t>
            </a:fld>
            <a:endParaRPr lang="es-MX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</p:spPr>
      </p:sp>
      <p:sp>
        <p:nvSpPr>
          <p:cNvPr id="622" name="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s-MX" sz="2000" b="0" strike="noStrike" spc="-1">
              <a:latin typeface="Arial"/>
            </a:endParaRPr>
          </a:p>
        </p:txBody>
      </p:sp>
      <p:sp>
        <p:nvSpPr>
          <p:cNvPr id="623" name="TextShape 3"/>
          <p:cNvSpPr txBox="1"/>
          <p:nvPr/>
        </p:nvSpPr>
        <p:spPr>
          <a:xfrm>
            <a:off x="388476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172B8D85-32A1-4DBC-941E-C430443D3EDB}" type="slidenum">
              <a:rPr lang="en-US" sz="1200" b="0" strike="noStrike" spc="-1">
                <a:solidFill>
                  <a:srgbClr val="000000"/>
                </a:solidFill>
                <a:latin typeface="Calibri"/>
              </a:rPr>
              <a:t>7</a:t>
            </a:fld>
            <a:endParaRPr lang="es-MX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</p:spPr>
      </p:sp>
      <p:sp>
        <p:nvSpPr>
          <p:cNvPr id="625" name="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s-MX" sz="2000" b="0" strike="noStrike" spc="-1">
              <a:latin typeface="Arial"/>
            </a:endParaRPr>
          </a:p>
        </p:txBody>
      </p:sp>
      <p:sp>
        <p:nvSpPr>
          <p:cNvPr id="626" name="TextShape 3"/>
          <p:cNvSpPr txBox="1"/>
          <p:nvPr/>
        </p:nvSpPr>
        <p:spPr>
          <a:xfrm>
            <a:off x="388476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641D4C00-D63A-48AE-AA53-A4F6FD576780}" type="slidenum">
              <a:rPr lang="en-US" sz="1200" b="0" strike="noStrike" spc="-1">
                <a:solidFill>
                  <a:srgbClr val="000000"/>
                </a:solidFill>
                <a:latin typeface="Calibri"/>
              </a:rPr>
              <a:t>13</a:t>
            </a:fld>
            <a:endParaRPr lang="es-MX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</p:spPr>
      </p:sp>
      <p:sp>
        <p:nvSpPr>
          <p:cNvPr id="628" name="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s-MX" sz="2000" b="0" strike="noStrike" spc="-1">
              <a:latin typeface="Arial"/>
            </a:endParaRPr>
          </a:p>
        </p:txBody>
      </p:sp>
      <p:sp>
        <p:nvSpPr>
          <p:cNvPr id="629" name="TextShape 3"/>
          <p:cNvSpPr txBox="1"/>
          <p:nvPr/>
        </p:nvSpPr>
        <p:spPr>
          <a:xfrm>
            <a:off x="388476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35BFEB65-0EB3-40CA-BD25-36EB8869AC99}" type="slidenum">
              <a:rPr lang="en-US" sz="1200" b="0" strike="noStrike" spc="-1">
                <a:solidFill>
                  <a:srgbClr val="000000"/>
                </a:solidFill>
                <a:latin typeface="Calibri"/>
              </a:rPr>
              <a:t>17</a:t>
            </a:fld>
            <a:endParaRPr lang="es-MX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</p:spPr>
      </p:sp>
      <p:sp>
        <p:nvSpPr>
          <p:cNvPr id="631" name="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s-MX" sz="2000" b="0" strike="noStrike" spc="-1">
              <a:latin typeface="Arial"/>
            </a:endParaRPr>
          </a:p>
        </p:txBody>
      </p:sp>
      <p:sp>
        <p:nvSpPr>
          <p:cNvPr id="632" name="TextShape 3"/>
          <p:cNvSpPr txBox="1"/>
          <p:nvPr/>
        </p:nvSpPr>
        <p:spPr>
          <a:xfrm>
            <a:off x="388476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288E35F7-7CAA-4356-B829-CFBC0A8A8F26}" type="slidenum">
              <a:rPr lang="en-US" sz="1200" b="0" strike="noStrike" spc="-1">
                <a:solidFill>
                  <a:srgbClr val="000000"/>
                </a:solidFill>
                <a:latin typeface="Calibri"/>
              </a:rPr>
              <a:t>37</a:t>
            </a:fld>
            <a:endParaRPr lang="es-MX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</p:spPr>
      </p:sp>
      <p:sp>
        <p:nvSpPr>
          <p:cNvPr id="634" name="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s-MX" sz="2000" b="0" strike="noStrike" spc="-1">
              <a:latin typeface="Arial"/>
            </a:endParaRPr>
          </a:p>
        </p:txBody>
      </p:sp>
      <p:sp>
        <p:nvSpPr>
          <p:cNvPr id="635" name="TextShape 3"/>
          <p:cNvSpPr txBox="1"/>
          <p:nvPr/>
        </p:nvSpPr>
        <p:spPr>
          <a:xfrm>
            <a:off x="388476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A7D2A7D8-635F-4F84-943E-876C5D724A57}" type="slidenum">
              <a:rPr lang="en-US" sz="1200" b="0" strike="noStrike" spc="-1">
                <a:solidFill>
                  <a:srgbClr val="000000"/>
                </a:solidFill>
                <a:latin typeface="Calibri"/>
              </a:rPr>
              <a:t>40</a:t>
            </a:fld>
            <a:endParaRPr lang="es-MX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 idx="4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 idx="4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 idx="6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562680" y="548640"/>
            <a:ext cx="8028000" cy="3004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 idx="4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 idx="4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 idx="6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562680" y="548640"/>
            <a:ext cx="8028000" cy="3004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 idx="3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s-MX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MX" sz="3200" b="0" strike="noStrike" spc="-1">
              <a:latin typeface="Arial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hyperlink" Target="mailto:publications@phe.gov.uk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57280" y="274680"/>
            <a:ext cx="8029440" cy="1143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51">
                <a:solidFill>
                  <a:srgbClr val="00AE9E"/>
                </a:solidFill>
                <a:latin typeface="Arial"/>
                <a:ea typeface="ヒラギノ角ゴ Pro W3"/>
              </a:rPr>
              <a:t>Click to edit Master title style</a:t>
            </a:r>
            <a:endParaRPr lang="es-MX" sz="40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 idx="1"/>
          </p:nvPr>
        </p:nvSpPr>
        <p:spPr>
          <a:xfrm>
            <a:off x="557280" y="1600200"/>
            <a:ext cx="8029440" cy="4525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43080" indent="-34308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en-US" sz="1800" b="0" strike="noStrike" spc="-1">
                <a:solidFill>
                  <a:srgbClr val="00AE9E"/>
                </a:solidFill>
                <a:latin typeface="Arial"/>
                <a:ea typeface="ヒラギノ角ゴ Pro W3"/>
              </a:rPr>
              <a:t>Click to edit Master text styles</a:t>
            </a:r>
            <a:endParaRPr lang="es-MX" sz="1800" b="0" strike="noStrike" spc="-1">
              <a:latin typeface="Arial"/>
            </a:endParaRPr>
          </a:p>
          <a:p>
            <a:pPr marL="353880" lvl="1" indent="-176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ヒラギノ角ゴ Pro W3"/>
              </a:rPr>
              <a:t>Second level</a:t>
            </a:r>
            <a:endParaRPr lang="es-MX" sz="1800" b="0" strike="noStrike" spc="-1">
              <a:latin typeface="Arial"/>
            </a:endParaRPr>
          </a:p>
          <a:p>
            <a:pPr marL="1073160" lvl="2" indent="-17784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en-US" sz="1500" b="0" strike="noStrike" spc="-1">
                <a:solidFill>
                  <a:srgbClr val="000000"/>
                </a:solidFill>
                <a:latin typeface="Arial"/>
                <a:ea typeface="ヒラギノ角ゴ Pro W3"/>
              </a:rPr>
              <a:t>Third level</a:t>
            </a:r>
            <a:endParaRPr lang="es-MX" sz="1500" b="0" strike="noStrike" spc="-1">
              <a:latin typeface="Arial"/>
            </a:endParaRPr>
          </a:p>
          <a:p>
            <a:pPr marL="1521000" lvl="3" indent="-1872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Fourth level</a:t>
            </a:r>
            <a:endParaRPr lang="es-MX" sz="1400" b="0" strike="noStrike" spc="-1">
              <a:latin typeface="Arial"/>
            </a:endParaRPr>
          </a:p>
          <a:p>
            <a:pPr marL="2514600" lvl="4" indent="-2286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Fifth level</a:t>
            </a:r>
            <a:endParaRPr lang="es-MX" sz="1800" b="0" strike="noStrike" spc="-1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0" y="6308640"/>
            <a:ext cx="9144000" cy="549360"/>
          </a:xfrm>
          <a:prstGeom prst="rect">
            <a:avLst/>
          </a:prstGeom>
        </p:spPr>
        <p:txBody>
          <a:bodyPr lIns="0" t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67C9F204-B921-4364-90C1-362C572BBA25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‹Nº›</a:t>
            </a:fld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</a:t>
            </a:r>
            <a:endParaRPr lang="es-MX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3"/>
          </p:nvPr>
        </p:nvSpPr>
        <p:spPr>
          <a:xfrm>
            <a:off x="900000" y="6308640"/>
            <a:ext cx="8064360" cy="54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Arial"/>
              </a:rPr>
              <a:t>Resource K: Whole systems approach to obesity: Understanding the local reality, causes and linkages</a:t>
            </a:r>
            <a:endParaRPr lang="es-MX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62680" y="548640"/>
            <a:ext cx="8028000" cy="648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b="0" strike="noStrike" spc="-151">
                <a:solidFill>
                  <a:srgbClr val="00AE9E"/>
                </a:solidFill>
                <a:latin typeface="Arial"/>
                <a:ea typeface="ヒラギノ角ゴ Pro W3"/>
              </a:rPr>
              <a:t>Click to edit Master title style</a:t>
            </a:r>
            <a:endParaRPr lang="es-MX" sz="40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title" idx="1"/>
          </p:nvPr>
        </p:nvSpPr>
        <p:spPr>
          <a:xfrm>
            <a:off x="558000" y="1412640"/>
            <a:ext cx="8028000" cy="47397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680" indent="-4680">
              <a:lnSpc>
                <a:spcPct val="114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ヒラギノ角ゴ Pro W3"/>
              </a:rPr>
              <a:t>Text should be 12-18pt Arial. Do not use other fonts.</a:t>
            </a:r>
            <a:r>
              <a:t/>
            </a:r>
            <a:br/>
            <a:r>
              <a:t/>
            </a:r>
            <a:br/>
            <a:r>
              <a:rPr lang="en-US" sz="1800" b="0" strike="noStrike" spc="-1">
                <a:solidFill>
                  <a:srgbClr val="000000"/>
                </a:solidFill>
                <a:latin typeface="Arial"/>
                <a:ea typeface="ヒラギノ角ゴ Pro W3"/>
              </a:rPr>
              <a:t>Note</a:t>
            </a:r>
            <a:r>
              <a:t/>
            </a:r>
            <a:br/>
            <a:r>
              <a:rPr lang="en-US" sz="1800" b="0" strike="noStrike" spc="-1">
                <a:solidFill>
                  <a:srgbClr val="000000"/>
                </a:solidFill>
                <a:latin typeface="Arial"/>
                <a:ea typeface="ヒラギノ角ゴ Pro W3"/>
              </a:rPr>
              <a:t>This template should NOT be used to create publications, as this may mean</a:t>
            </a:r>
            <a:r>
              <a:t/>
            </a:r>
            <a:br/>
            <a:r>
              <a:rPr lang="en-US" sz="1800" b="0" strike="noStrike" spc="-1">
                <a:solidFill>
                  <a:srgbClr val="000000"/>
                </a:solidFill>
                <a:latin typeface="Arial"/>
                <a:ea typeface="ヒラギノ角ゴ Pro W3"/>
              </a:rPr>
              <a:t>publication on GOV.UK will not be possible. </a:t>
            </a:r>
            <a:r>
              <a:t/>
            </a:r>
            <a:br/>
            <a:r>
              <a:t/>
            </a:r>
            <a:br/>
            <a:r>
              <a:rPr lang="en-US" sz="1800" b="0" strike="noStrike" spc="-1">
                <a:solidFill>
                  <a:srgbClr val="000000"/>
                </a:solidFill>
                <a:latin typeface="Arial"/>
                <a:ea typeface="ヒラギノ角ゴ Pro W3"/>
              </a:rPr>
              <a:t>Please contact 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ヒラギノ角ゴ Pro W3"/>
                <a:hlinkClick r:id="rId14"/>
              </a:rPr>
              <a:t>publications@phe.gov.uk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ヒラギノ角ゴ Pro W3"/>
              </a:rPr>
              <a:t> for more details</a:t>
            </a:r>
            <a:r>
              <a:rPr>
                <a:hlinkClick r:id="rId14"/>
              </a:rPr>
              <a:t/>
            </a:r>
            <a:br>
              <a:rPr>
                <a:hlinkClick r:id="rId14"/>
              </a:rPr>
            </a:br>
            <a:endParaRPr lang="es-MX" sz="18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sldNum" idx="2"/>
          </p:nvPr>
        </p:nvSpPr>
        <p:spPr>
          <a:xfrm>
            <a:off x="0" y="6308640"/>
            <a:ext cx="9144000" cy="549360"/>
          </a:xfrm>
          <a:prstGeom prst="rect">
            <a:avLst/>
          </a:prstGeom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927BBDE6-88AB-4F75-B9A0-49D2C5F06523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‹Nº›</a:t>
            </a:fld>
            <a:endParaRPr lang="es-MX" sz="1200" b="0" strike="noStrike" spc="-1"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ftr" idx="3"/>
          </p:nvPr>
        </p:nvSpPr>
        <p:spPr>
          <a:xfrm>
            <a:off x="900000" y="6308640"/>
            <a:ext cx="8064360" cy="549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n-GB" sz="1200" b="0" strike="noStrike" spc="-1">
                <a:solidFill>
                  <a:srgbClr val="FFFFFF"/>
                </a:solidFill>
                <a:latin typeface="Arial"/>
              </a:rPr>
              <a:t>Resource K: Whole systems approach to obesity: Understanding the local reality, causes and linkages</a:t>
            </a:r>
            <a:endParaRPr lang="es-MX" sz="1200" b="0" strike="noStrike" spc="-1">
              <a:latin typeface="Times New Roman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 idx="4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es-MX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MX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es-MX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MX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es-MX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es-MX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es-MX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whole-systems-approach-to-obesity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reducing-obesity-future-choice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7BP9n6g1F0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vojPksdbtI&amp;t=3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7.png"/><Relationship Id="rId4" Type="http://schemas.openxmlformats.org/officeDocument/2006/relationships/image" Target="../media/image1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Shape 1"/>
          <p:cNvSpPr txBox="1"/>
          <p:nvPr/>
        </p:nvSpPr>
        <p:spPr>
          <a:xfrm>
            <a:off x="562088" y="4725144"/>
            <a:ext cx="5954127" cy="43033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 algn="l">
              <a:lnSpc>
                <a:spcPct val="90000"/>
              </a:lnSpc>
            </a:pPr>
            <a:r>
              <a:rPr lang="es-ES" sz="1600" i="0" strike="noStrike" cap="none" baseline="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[Nombre de la autoridad local]</a:t>
            </a:r>
          </a:p>
          <a:p>
            <a:pPr algn="l">
              <a:lnSpc>
                <a:spcPct val="90000"/>
              </a:lnSpc>
            </a:pPr>
            <a:r>
              <a:rPr lang="es-ES" sz="1600" i="0" strike="noStrike" cap="none" baseline="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Fecha:</a:t>
            </a:r>
            <a:endParaRPr lang="es" sz="1200" i="1" strike="noStrike" cap="none" baseline="0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7" name="TextShape 1"/>
          <p:cNvSpPr txBox="1"/>
          <p:nvPr/>
        </p:nvSpPr>
        <p:spPr>
          <a:xfrm>
            <a:off x="557679" y="5805264"/>
            <a:ext cx="6314167" cy="664094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 algn="l"/>
            <a:r>
              <a:rPr lang="es-MX" sz="105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Este recurso forma parte del “Enfoque de Sistemas Completos para combatir la Obesidad” de </a:t>
            </a:r>
            <a:r>
              <a:rPr lang="es-MX" sz="1050" dirty="0" err="1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Public</a:t>
            </a:r>
            <a:r>
              <a:rPr lang="es-MX" sz="105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s-MX" sz="1050" dirty="0" err="1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Health</a:t>
            </a:r>
            <a:r>
              <a:rPr lang="es-MX" sz="105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s-MX" sz="1050" dirty="0" err="1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England</a:t>
            </a:r>
            <a:r>
              <a:rPr lang="es-MX" sz="1050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Por favor, busque la guía principal y los recursos adicionales, disponible en su versión original en inglés en: </a:t>
            </a:r>
          </a:p>
          <a:p>
            <a:pPr algn="l"/>
            <a:r>
              <a:rPr lang="es-MX" sz="1050" u="sng" dirty="0" smtClean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hlinkClick r:id="rId3"/>
              </a:rPr>
              <a:t>https://www.gov.uk/government/publications/whole-systems-approach-to-obesity</a:t>
            </a:r>
            <a:endParaRPr lang="es-MX" sz="105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558000" y="2132959"/>
            <a:ext cx="6313846" cy="1927771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Recurso K: Enfoque de sistemas completos para combatir la obesidad: Comprender la realidad local, las causas y los vínculos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  <p:sp>
        <p:nvSpPr>
          <p:cNvPr id="9" name="TextShape 1"/>
          <p:cNvSpPr txBox="1"/>
          <p:nvPr/>
        </p:nvSpPr>
        <p:spPr>
          <a:xfrm>
            <a:off x="5148064" y="620688"/>
            <a:ext cx="1723782" cy="576064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Taller 1 </a:t>
            </a:r>
            <a:endParaRPr lang="es" sz="1800" b="0" i="0" strike="noStrike" cap="none" spc="-151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10" name="TextShape 1"/>
          <p:cNvSpPr txBox="1"/>
          <p:nvPr/>
        </p:nvSpPr>
        <p:spPr>
          <a:xfrm>
            <a:off x="562089" y="5371504"/>
            <a:ext cx="5954127" cy="21773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200" i="1" strike="noStrike" cap="none" baseline="0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Sugerimos</a:t>
            </a:r>
            <a:r>
              <a:rPr lang="en-US" sz="1200" i="1" strike="noStrike" cap="none" baseline="0" dirty="0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que </a:t>
            </a:r>
            <a:r>
              <a:rPr lang="en-US" sz="1200" i="1" strike="noStrike" cap="none" baseline="0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adapte</a:t>
            </a:r>
            <a:r>
              <a:rPr lang="en-US" sz="1200" i="1" strike="noStrike" cap="none" baseline="0" dirty="0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n-US" sz="1200" i="1" strike="noStrike" cap="none" baseline="0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este</a:t>
            </a:r>
            <a:r>
              <a:rPr lang="en-US" sz="1200" i="1" strike="noStrike" cap="none" baseline="0" dirty="0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n-US" sz="1200" i="1" strike="noStrike" cap="none" baseline="0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conjunto</a:t>
            </a:r>
            <a:r>
              <a:rPr lang="en-US" sz="1200" i="1" strike="noStrike" cap="none" baseline="0" dirty="0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de </a:t>
            </a:r>
            <a:r>
              <a:rPr lang="en-US" sz="1200" i="1" strike="noStrike" cap="none" baseline="0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diapositivas</a:t>
            </a:r>
            <a:r>
              <a:rPr lang="en-US" sz="1200" i="1" strike="noStrike" cap="none" baseline="0" dirty="0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y use </a:t>
            </a:r>
            <a:r>
              <a:rPr lang="en-US" sz="1200" i="1" strike="noStrike" cap="none" baseline="0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su</a:t>
            </a:r>
            <a:r>
              <a:rPr lang="en-US" sz="1200" i="1" strike="noStrike" cap="none" baseline="0" dirty="0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n-US" sz="1200" i="1" strike="noStrike" cap="none" baseline="0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plantilla</a:t>
            </a:r>
            <a:r>
              <a:rPr lang="en-US" sz="1200" i="1" strike="noStrike" cap="none" baseline="0" dirty="0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de </a:t>
            </a:r>
            <a:r>
              <a:rPr lang="en-US" sz="1200" i="1" strike="noStrike" cap="none" baseline="0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áreas</a:t>
            </a:r>
            <a:r>
              <a:rPr lang="en-US" sz="1200" i="1" strike="noStrike" cap="none" baseline="0" dirty="0" smtClean="0">
                <a:solidFill>
                  <a:schemeClr val="bg1">
                    <a:lumMod val="50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locales.</a:t>
            </a:r>
            <a:endParaRPr lang="es" sz="1200" i="1" strike="noStrike" cap="none" baseline="0" dirty="0">
              <a:solidFill>
                <a:schemeClr val="bg1">
                  <a:lumMod val="50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8F5EB8DD-943D-4325-8709-A162660A3000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10</a:t>
            </a:fld>
            <a:endParaRPr lang="es-MX" sz="1200" b="0" strike="noStrike" spc="-1" dirty="0">
              <a:latin typeface="Arial"/>
            </a:endParaRPr>
          </a:p>
        </p:txBody>
      </p:sp>
      <p:sp>
        <p:nvSpPr>
          <p:cNvPr id="170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8000" y="2132960"/>
            <a:ext cx="6313846" cy="104202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Enfoque de sistemas completos para combatir la obesidad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B47ED51E-A57E-4B56-9CD2-31CCE22EDC49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11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74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175" name="TextShape 3"/>
          <p:cNvSpPr txBox="1"/>
          <p:nvPr/>
        </p:nvSpPr>
        <p:spPr>
          <a:xfrm>
            <a:off x="562680" y="1556792"/>
            <a:ext cx="7920720" cy="2980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istemas simples y complejos</a:t>
            </a:r>
          </a:p>
          <a:p>
            <a:pPr>
              <a:lnSpc>
                <a:spcPts val="2134"/>
              </a:lnSpc>
            </a:pP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Enfoque de sistemas completos</a:t>
            </a:r>
          </a:p>
          <a:p>
            <a:pPr>
              <a:lnSpc>
                <a:spcPts val="2134"/>
              </a:lnSpc>
            </a:pP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Pensamiento Sistémico</a:t>
            </a:r>
          </a:p>
          <a:p>
            <a:pPr>
              <a:lnSpc>
                <a:spcPts val="2134"/>
              </a:lnSpc>
            </a:pP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ómo funciona esto en la práctica</a:t>
            </a:r>
          </a:p>
        </p:txBody>
      </p:sp>
      <p:sp>
        <p:nvSpPr>
          <p:cNvPr id="176" name="TextShape 4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Enfoque de sistemas completos: </a:t>
            </a:r>
            <a:r>
              <a:rPr lang="es" sz="2800" b="0" i="0" strike="noStrike" cap="none" baseline="0" dirty="0" smtClean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Resumen</a:t>
            </a:r>
            <a:endParaRPr lang="es" sz="2800" b="0" i="0" strike="noStrike" cap="none" baseline="0" dirty="0">
              <a:solidFill>
                <a:srgbClr val="E94552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194711B1-D096-4717-AE57-ED1DD3DB9528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12</a:t>
            </a:fld>
            <a:endParaRPr lang="es-MX" sz="1200" b="0" strike="noStrike" spc="-1" dirty="0">
              <a:latin typeface="Arial"/>
            </a:endParaRPr>
          </a:p>
        </p:txBody>
      </p:sp>
      <p:sp>
        <p:nvSpPr>
          <p:cNvPr id="178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pic>
        <p:nvPicPr>
          <p:cNvPr id="179" name="Content Placeholder 5"/>
          <p:cNvPicPr/>
          <p:nvPr/>
        </p:nvPicPr>
        <p:blipFill>
          <a:blip r:embed="rId2"/>
          <a:stretch>
            <a:fillRect/>
          </a:stretch>
        </p:blipFill>
        <p:spPr>
          <a:xfrm>
            <a:off x="3132000" y="1763280"/>
            <a:ext cx="5125320" cy="3556080"/>
          </a:xfrm>
          <a:prstGeom prst="rect">
            <a:avLst/>
          </a:prstGeom>
          <a:ln>
            <a:noFill/>
          </a:ln>
        </p:spPr>
      </p:pic>
      <p:sp>
        <p:nvSpPr>
          <p:cNvPr id="180" name="TextShape 3"/>
          <p:cNvSpPr txBox="1"/>
          <p:nvPr/>
        </p:nvSpPr>
        <p:spPr>
          <a:xfrm>
            <a:off x="467544" y="2490260"/>
            <a:ext cx="2592360" cy="1569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20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108 causas </a:t>
            </a:r>
          </a:p>
          <a:p>
            <a:pPr>
              <a:lnSpc>
                <a:spcPct val="100000"/>
              </a:lnSpc>
            </a:pPr>
            <a:endParaRPr lang="es-MX" sz="2000" b="0" strike="noStrike" spc="-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00000"/>
              </a:lnSpc>
            </a:pPr>
            <a:r>
              <a:rPr lang="es" sz="20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&gt; 300 interconexiones</a:t>
            </a:r>
          </a:p>
        </p:txBody>
      </p:sp>
      <p:sp>
        <p:nvSpPr>
          <p:cNvPr id="181" name="TextShape 4"/>
          <p:cNvSpPr txBox="1"/>
          <p:nvPr/>
        </p:nvSpPr>
        <p:spPr>
          <a:xfrm>
            <a:off x="562680" y="548640"/>
            <a:ext cx="8028000" cy="1008152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dirty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Enfoque de sistemas completos: La obesidad como parte de un sistema más </a:t>
            </a:r>
            <a:r>
              <a:rPr lang="es" sz="2800" dirty="0" smtClean="0">
                <a:solidFill>
                  <a:srgbClr val="FF5050"/>
                </a:solidFill>
                <a:latin typeface="Playfair Display" pitchFamily="2" charset="0"/>
                <a:ea typeface="Arial"/>
                <a:cs typeface="Arial"/>
              </a:rPr>
              <a:t>amplio</a:t>
            </a:r>
            <a:endParaRPr lang="es" sz="2800" b="0" i="0" strike="noStrike" cap="none" baseline="0" dirty="0">
              <a:solidFill>
                <a:srgbClr val="E94552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  <p:sp>
        <p:nvSpPr>
          <p:cNvPr id="182" name="TextShape 5"/>
          <p:cNvSpPr txBox="1"/>
          <p:nvPr/>
        </p:nvSpPr>
        <p:spPr>
          <a:xfrm>
            <a:off x="439592" y="5445224"/>
            <a:ext cx="6364656" cy="741184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Butland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B,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Jebb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S,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Kopelman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P, McPherson K, Thomas S,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Mardell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J, et al.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Tackling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obesities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: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future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choices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–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project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report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. 2nd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ed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London: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Government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Office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for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Science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2007.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Available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s" sz="1100" b="0" i="0" strike="noStrike" cap="none" spc="-1" baseline="0" dirty="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from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: </a:t>
            </a:r>
            <a:r>
              <a:rPr lang="es" sz="1100" b="0" i="0" u="sng" strike="noStrike" cap="none" spc="-1" baseline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Roboto" panose="02000000000000000000" pitchFamily="2" charset="0"/>
                <a:ea typeface="Roboto" panose="02000000000000000000" pitchFamily="2" charset="0"/>
                <a:cs typeface="Arial"/>
                <a:hlinkClick r:id="rId3" history="0"/>
              </a:rPr>
              <a:t>https://www.gov.uk/government/publications/reducing-obesity-future-choices</a:t>
            </a:r>
            <a:r>
              <a:rPr lang="es" sz="11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.</a:t>
            </a:r>
            <a:r>
              <a:rPr lang="es" sz="11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 </a:t>
            </a:r>
            <a:r>
              <a:rPr lang="es" sz="1100" spc="-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"Información obtenida del contexto de Reino Unido"</a:t>
            </a:r>
            <a:endParaRPr lang="es-ES" sz="20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530280" y="439560"/>
            <a:ext cx="8028000" cy="486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Sistemas: ¿Qué son?</a:t>
            </a:r>
          </a:p>
        </p:txBody>
      </p:sp>
      <p:sp>
        <p:nvSpPr>
          <p:cNvPr id="184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AAE98EB4-798E-464D-8714-FC9B58358280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13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85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186" name="TextShape 4"/>
          <p:cNvSpPr txBox="1"/>
          <p:nvPr/>
        </p:nvSpPr>
        <p:spPr>
          <a:xfrm>
            <a:off x="530280" y="1353240"/>
            <a:ext cx="5481880" cy="417996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 marL="4680" indent="-4680">
              <a:lnSpc>
                <a:spcPct val="100000"/>
              </a:lnSpc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¿Qué es un Sistema?</a:t>
            </a:r>
          </a:p>
          <a:p>
            <a:pPr marL="4680" indent="-4680">
              <a:lnSpc>
                <a:spcPct val="100000"/>
              </a:lnSpc>
            </a:pPr>
            <a:r>
              <a:rPr lang="en-GB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ct val="100000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U</a:t>
            </a: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na colección de partes interdependientes que</a:t>
            </a:r>
            <a:r>
              <a:rPr lang="es" b="0" i="0" strike="noStrike" cap="none" spc="-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están</a:t>
            </a: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interconectadas</a:t>
            </a:r>
          </a:p>
          <a:p>
            <a:pPr marL="457200" indent="-457200">
              <a:lnSpc>
                <a:spcPct val="100000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El funcionamiento colectivo de estas partes crea un resultado</a:t>
            </a:r>
          </a:p>
          <a:p>
            <a:pPr marL="4680" indent="-4680">
              <a:lnSpc>
                <a:spcPct val="100000"/>
              </a:lnSpc>
            </a:pPr>
            <a:r>
              <a:rPr lang="en-GB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100000"/>
              </a:lnSpc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Sub-Sistemas</a:t>
            </a:r>
          </a:p>
          <a:p>
            <a:pPr marL="457200" indent="-457200">
              <a:lnSpc>
                <a:spcPct val="100000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los sistemas más pequeños también pueden estar dentro de los más grandes</a:t>
            </a:r>
          </a:p>
          <a:p>
            <a:pPr marL="457200" indent="-457200">
              <a:lnSpc>
                <a:spcPct val="100000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una bicicleta (un sistema) tiene engranajes (un subsistema) y ruedas (un subsistema)</a:t>
            </a:r>
          </a:p>
          <a:p>
            <a:pPr marL="457200" indent="-457200">
              <a:lnSpc>
                <a:spcPct val="100000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la función colectiva es diferente a la suma de sus partes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719137"/>
            <a:ext cx="2714625" cy="54197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Sistemas simples versus complejos</a:t>
            </a:r>
          </a:p>
        </p:txBody>
      </p:sp>
      <p:sp>
        <p:nvSpPr>
          <p:cNvPr id="189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21BDC9C1-C69F-4B24-B94D-52947774F4E2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14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90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191" name="TextShape 4"/>
          <p:cNvSpPr txBox="1"/>
          <p:nvPr/>
        </p:nvSpPr>
        <p:spPr>
          <a:xfrm>
            <a:off x="562680" y="1700808"/>
            <a:ext cx="7691040" cy="338436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 fontScale="85000" lnSpcReduction="20000"/>
          </a:bodyPr>
          <a:lstStyle/>
          <a:p>
            <a:pPr marL="4680" indent="-4680">
              <a:lnSpc>
                <a:spcPct val="100000"/>
              </a:lnSpc>
            </a:pPr>
            <a:r>
              <a:rPr lang="es" sz="24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U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n sistema simple </a:t>
            </a:r>
          </a:p>
          <a:p>
            <a:pPr marL="4680" indent="-4680">
              <a:lnSpc>
                <a:spcPct val="100000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Una clara relación de causa y efecto entre sus partes y el resultado</a:t>
            </a: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Todavía puede ser muy complicado, pero son predecibles y comprobables</a:t>
            </a:r>
          </a:p>
          <a:p>
            <a:pPr marL="4680" indent="-4680">
              <a:lnSpc>
                <a:spcPct val="100000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100000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10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Un sistema complejo</a:t>
            </a:r>
          </a:p>
          <a:p>
            <a:pPr marL="4680" indent="-4680">
              <a:lnSpc>
                <a:spcPct val="100000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L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os sistemas complejos son a menudo impredecibles</a:t>
            </a: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 adaptan constantemente y responden al cambio</a:t>
            </a: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L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os sistemas sociales son siempre complejos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La importancia de los círculos de retroalimentación</a:t>
            </a:r>
          </a:p>
        </p:txBody>
      </p:sp>
      <p:sp>
        <p:nvSpPr>
          <p:cNvPr id="193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42879019-F4D2-4860-8125-D1F1A088B07C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15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94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198" name="TextShape 5"/>
          <p:cNvSpPr txBox="1"/>
          <p:nvPr/>
        </p:nvSpPr>
        <p:spPr>
          <a:xfrm>
            <a:off x="493020" y="1507544"/>
            <a:ext cx="4439160" cy="37857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Necesidad de identificar círculos de retroalimentación:</a:t>
            </a:r>
          </a:p>
          <a:p>
            <a:pPr>
              <a:lnSpc>
                <a:spcPct val="100000"/>
              </a:lnSpc>
            </a:pP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Considerar cómo influir en ellos</a:t>
            </a:r>
          </a:p>
          <a:p>
            <a:pPr>
              <a:lnSpc>
                <a:spcPct val="100000"/>
              </a:lnSpc>
            </a:pP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Interrumpir aquellos que afectan negativamente la salud. </a:t>
            </a:r>
          </a:p>
          <a:p>
            <a:pPr>
              <a:lnSpc>
                <a:spcPct val="100000"/>
              </a:lnSpc>
            </a:pP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Reforzar los que mejoran la salud.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870300"/>
            <a:ext cx="2944368" cy="50901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501008"/>
            <a:ext cx="2121408" cy="20238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La importancia de los círculos de retroalimentación</a:t>
            </a:r>
          </a:p>
        </p:txBody>
      </p:sp>
      <p:sp>
        <p:nvSpPr>
          <p:cNvPr id="200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E6483796-7F9F-4590-9098-1296C01A4138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16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01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03" name="TextShape 4"/>
          <p:cNvSpPr txBox="1"/>
          <p:nvPr/>
        </p:nvSpPr>
        <p:spPr>
          <a:xfrm>
            <a:off x="562680" y="5507312"/>
            <a:ext cx="4873416" cy="441968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Causando un crecimiento continuo…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928" y="1196752"/>
            <a:ext cx="5038344" cy="43098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562680" y="548640"/>
            <a:ext cx="8113776" cy="661008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La importancia de los círculos de retroalimentación</a:t>
            </a:r>
          </a:p>
        </p:txBody>
      </p:sp>
      <p:sp>
        <p:nvSpPr>
          <p:cNvPr id="205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9FF39C92-48D4-46C3-BAD4-54DCA9FED5A8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17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06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08" name="TextShape 4"/>
          <p:cNvSpPr txBox="1"/>
          <p:nvPr/>
        </p:nvSpPr>
        <p:spPr>
          <a:xfrm>
            <a:off x="683568" y="5589240"/>
            <a:ext cx="5328592" cy="50405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Causando una disminución continua ...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40" y="1209648"/>
            <a:ext cx="4998720" cy="4163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09AC5A8B-73A9-48B5-B94F-D10428018863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18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10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12" name="TextShape 3"/>
          <p:cNvSpPr txBox="1"/>
          <p:nvPr/>
        </p:nvSpPr>
        <p:spPr>
          <a:xfrm>
            <a:off x="539552" y="5568205"/>
            <a:ext cx="3744360" cy="461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Equilibrándose...</a:t>
            </a:r>
          </a:p>
        </p:txBody>
      </p:sp>
      <p:sp>
        <p:nvSpPr>
          <p:cNvPr id="213" name="TextShape 4"/>
          <p:cNvSpPr txBox="1"/>
          <p:nvPr/>
        </p:nvSpPr>
        <p:spPr>
          <a:xfrm>
            <a:off x="443520" y="38052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La importancia de los círculos de retroalimentación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48" y="1124744"/>
            <a:ext cx="5038344" cy="43098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389160" y="517320"/>
            <a:ext cx="8028000" cy="486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Consecuencias no deseadas</a:t>
            </a:r>
          </a:p>
        </p:txBody>
      </p:sp>
      <p:sp>
        <p:nvSpPr>
          <p:cNvPr id="215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06746AB0-FC59-4806-9B05-9BC8E5F215E8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19</a:t>
            </a:fld>
            <a:endParaRPr lang="es-MX" sz="1200" b="0" strike="noStrike" spc="-1" dirty="0">
              <a:latin typeface="Arial"/>
            </a:endParaRPr>
          </a:p>
        </p:txBody>
      </p:sp>
      <p:sp>
        <p:nvSpPr>
          <p:cNvPr id="216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17" name="TextShape 4"/>
          <p:cNvSpPr txBox="1"/>
          <p:nvPr/>
        </p:nvSpPr>
        <p:spPr>
          <a:xfrm>
            <a:off x="389160" y="1366429"/>
            <a:ext cx="3894808" cy="460836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 marL="4680" indent="-4680">
              <a:lnSpc>
                <a:spcPct val="100000"/>
              </a:lnSpc>
            </a:pPr>
            <a:r>
              <a:rPr lang="es" sz="20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¿Qué son?</a:t>
            </a:r>
          </a:p>
          <a:p>
            <a:pPr marL="4680" indent="-4680">
              <a:lnSpc>
                <a:spcPct val="100000"/>
              </a:lnSpc>
            </a:pPr>
            <a:r>
              <a:rPr lang="en-GB" sz="2000" b="0" strike="noStrike" spc="-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000" b="0" strike="noStrike" spc="-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0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resultados no planificados al implementar acciones</a:t>
            </a:r>
          </a:p>
          <a:p>
            <a:pPr>
              <a:lnSpc>
                <a:spcPts val="2134"/>
              </a:lnSpc>
            </a:pPr>
            <a:r>
              <a:rPr lang="en-GB" sz="2000" b="0" strike="noStrike" spc="-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000" b="0" strike="noStrike" spc="-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0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puede tener impactos positivos y negativos</a:t>
            </a:r>
          </a:p>
          <a:p>
            <a:pPr>
              <a:lnSpc>
                <a:spcPts val="2134"/>
              </a:lnSpc>
            </a:pPr>
            <a:r>
              <a:rPr lang="en-GB" sz="2000" b="0" strike="noStrike" spc="-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000" b="0" strike="noStrike" spc="-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0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debemos tener en cuenta que nuestras acciones pueden tener implicaciones en otras partes del sistema</a:t>
            </a:r>
          </a:p>
          <a:p>
            <a:pPr marL="4680" indent="-4680">
              <a:lnSpc>
                <a:spcPct val="100000"/>
              </a:lnSpc>
            </a:pPr>
            <a:r>
              <a:rPr lang="en-GB" sz="2000" b="1" strike="noStrike" spc="-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000" b="0" strike="noStrike" spc="-1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1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518000" y="1800720"/>
            <a:ext cx="4236480" cy="2531880"/>
          </a:xfrm>
          <a:prstGeom prst="rect">
            <a:avLst/>
          </a:prstGeom>
          <a:ln w="9360">
            <a:solidFill>
              <a:srgbClr val="D9D9D9"/>
            </a:solidFill>
            <a:miter/>
          </a:ln>
        </p:spPr>
      </p:pic>
      <p:sp>
        <p:nvSpPr>
          <p:cNvPr id="219" name="CustomShape 5"/>
          <p:cNvSpPr/>
          <p:nvPr/>
        </p:nvSpPr>
        <p:spPr>
          <a:xfrm>
            <a:off x="5046840" y="5061239"/>
            <a:ext cx="3711708" cy="57969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s" sz="1600" b="0" i="0" strike="noStrike" cap="none" spc="-1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hlinkClick r:id="rId3" history="0"/>
              </a:rPr>
              <a:t>https://www.youtube.com/watch?v=17BP9n6g1F0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 smtClean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Introducción</a:t>
            </a:r>
            <a:endParaRPr lang="es" sz="2800" b="0" i="0" strike="noStrike" cap="none" spc="-151" baseline="0" dirty="0">
              <a:solidFill>
                <a:srgbClr val="00AE9E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5CD03A37-E4A6-4807-9191-836948B8F2A6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34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 dirty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</a:t>
            </a:r>
            <a:r>
              <a:rPr lang="es" sz="1200" b="0" i="0" strike="noStrike" cap="none" spc="-1" baseline="0" dirty="0" smtClean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vínculos.</a:t>
            </a:r>
            <a:endParaRPr lang="es" sz="1200" b="0" i="0" strike="noStrike" cap="none" spc="-1" baseline="0" dirty="0">
              <a:solidFill>
                <a:srgbClr val="FFFFFF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135" name="TextShape 4"/>
          <p:cNvSpPr txBox="1"/>
          <p:nvPr/>
        </p:nvSpPr>
        <p:spPr>
          <a:xfrm>
            <a:off x="597535" y="2060848"/>
            <a:ext cx="6408720" cy="244836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 marL="4680" indent="-4680">
              <a:lnSpc>
                <a:spcPct val="100000"/>
              </a:lnSpc>
            </a:pPr>
            <a:r>
              <a:rPr lang="es" sz="2400" b="0" i="0" strike="noStrike" cap="none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El equipo</a:t>
            </a:r>
          </a:p>
          <a:p>
            <a:pPr marL="4680" indent="-4680">
              <a:lnSpc>
                <a:spcPct val="100000"/>
              </a:lnSpc>
            </a:pPr>
            <a:r>
              <a:rPr sz="2400" dirty="0">
                <a:latin typeface="Roboto" panose="02000000000000000000" pitchFamily="2" charset="0"/>
                <a:ea typeface="Roboto" panose="02000000000000000000" pitchFamily="2" charset="0"/>
              </a:rPr>
              <a:t/>
            </a:r>
            <a:br>
              <a:rPr sz="2400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s" sz="2400" b="0" i="0" strike="noStrike" cap="none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Equipo anfitrión</a:t>
            </a:r>
          </a:p>
          <a:p>
            <a:pPr marL="4680" indent="-4680">
              <a:lnSpc>
                <a:spcPct val="100000"/>
              </a:lnSpc>
            </a:pPr>
            <a:r>
              <a:rPr lang="en-GB" sz="2400" b="0" strike="noStrike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100000"/>
              </a:lnSpc>
            </a:pPr>
            <a:r>
              <a:rPr lang="es" sz="2400" b="0" i="0" strike="noStrike" cap="none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Presentaciones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558000" y="446760"/>
            <a:ext cx="8028000" cy="486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¿Qué es un enfoque de sistemas completos?</a:t>
            </a:r>
          </a:p>
        </p:txBody>
      </p:sp>
      <p:sp>
        <p:nvSpPr>
          <p:cNvPr id="221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CF5E7714-E335-4FDF-8710-7F2F9865F167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20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22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23" name="TextShape 4"/>
          <p:cNvSpPr txBox="1"/>
          <p:nvPr/>
        </p:nvSpPr>
        <p:spPr>
          <a:xfrm>
            <a:off x="827640" y="1220760"/>
            <a:ext cx="7872840" cy="47044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Un enfoque de sistemas completos:</a:t>
            </a:r>
          </a:p>
          <a:p>
            <a:pPr marL="343080" indent="-34308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-MX" sz="187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</a:t>
            </a:r>
            <a:r>
              <a:rPr lang="es" sz="187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s una r</a:t>
            </a: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espuesta a la complejidad a través de una forma de trabajo continua, dinámica y flexible </a:t>
            </a:r>
          </a:p>
          <a:p>
            <a:pPr marL="343080" indent="-34308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endParaRPr lang="es-MX" sz="187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</a:pPr>
            <a:endParaRPr lang="es-MX" sz="187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3080" indent="-34308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Permite que las partes interesadas de la localidad, incluidas las comunidades se unan, compartan una comprensión de la realidad del desafío, consideren cómo funciona el sistema local y dónde existen las mayores oportunidades de cambio.</a:t>
            </a:r>
          </a:p>
          <a:p>
            <a:pPr marL="343080" indent="-34308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endParaRPr lang="es-MX" sz="187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</a:pPr>
            <a:endParaRPr lang="es-MX" sz="187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3080" indent="-343080"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Las partes interesadas acuerdan acciones y deciden como red cómo trabajar juntos de manera integrada para lograr un cambio de sistemas sostenible a largo plazo.</a:t>
            </a:r>
          </a:p>
          <a:p>
            <a:pPr>
              <a:lnSpc>
                <a:spcPct val="100000"/>
              </a:lnSpc>
              <a:spcAft>
                <a:spcPts val="1800"/>
              </a:spcAft>
              <a:buClr>
                <a:srgbClr val="000000"/>
              </a:buClr>
            </a:pPr>
            <a:endParaRPr lang="es-MX" sz="1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41AD981D-B1F7-4E85-B8FB-64109AECCD7E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21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25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pic>
        <p:nvPicPr>
          <p:cNvPr id="226" name="Content Placeholder 5"/>
          <p:cNvPicPr/>
          <p:nvPr/>
        </p:nvPicPr>
        <p:blipFill>
          <a:blip r:embed="rId2"/>
          <a:stretch>
            <a:fillRect/>
          </a:stretch>
        </p:blipFill>
        <p:spPr>
          <a:xfrm>
            <a:off x="827640" y="2279880"/>
            <a:ext cx="4572000" cy="2638440"/>
          </a:xfrm>
          <a:prstGeom prst="rect">
            <a:avLst/>
          </a:prstGeom>
          <a:ln>
            <a:noFill/>
          </a:ln>
        </p:spPr>
      </p:pic>
      <p:sp>
        <p:nvSpPr>
          <p:cNvPr id="227" name="TextShape 3"/>
          <p:cNvSpPr txBox="1"/>
          <p:nvPr/>
        </p:nvSpPr>
        <p:spPr>
          <a:xfrm>
            <a:off x="287640" y="1316880"/>
            <a:ext cx="8569080" cy="887984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Aft>
                <a:spcPts val="1800"/>
              </a:spcAft>
            </a:pPr>
            <a:r>
              <a:rPr lang="es" sz="24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“Una forma de ver, aprender y comprender situaciones complejas” (Wilson 2004)</a:t>
            </a:r>
          </a:p>
          <a:p>
            <a:pPr>
              <a:lnSpc>
                <a:spcPct val="100000"/>
              </a:lnSpc>
              <a:spcAft>
                <a:spcPts val="1800"/>
              </a:spcAft>
            </a:pPr>
            <a:endParaRPr lang="es-MX" sz="2400" b="0" strike="noStrike" spc="-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3080" indent="-343080">
              <a:lnSpc>
                <a:spcPct val="100000"/>
              </a:lnSpc>
              <a:spcAft>
                <a:spcPts val="1800"/>
              </a:spcAft>
              <a:buClr>
                <a:srgbClr val="000000"/>
              </a:buClr>
              <a:buFont typeface="Arial"/>
              <a:buChar char="•"/>
            </a:pPr>
            <a:r>
              <a:rPr lang="en-GB" sz="1400" b="0" strike="noStrike" spc="-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1400" b="0" strike="noStrike" spc="-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00000"/>
              </a:lnSpc>
              <a:spcAft>
                <a:spcPts val="1800"/>
              </a:spcAft>
            </a:pPr>
            <a:r>
              <a:rPr lang="en-GB" sz="1400" b="0" strike="noStrike" spc="-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es-MX" sz="1400" b="0" strike="noStrike" spc="-1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3080" indent="-343080">
              <a:lnSpc>
                <a:spcPct val="100000"/>
              </a:lnSpc>
              <a:spcAft>
                <a:spcPts val="1800"/>
              </a:spcAft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800" b="0" strike="noStrike" spc="-1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8" name="TextShape 4"/>
          <p:cNvSpPr txBox="1"/>
          <p:nvPr/>
        </p:nvSpPr>
        <p:spPr>
          <a:xfrm>
            <a:off x="371880" y="54720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Pensamiento Sistémico</a:t>
            </a:r>
          </a:p>
        </p:txBody>
      </p:sp>
      <p:sp>
        <p:nvSpPr>
          <p:cNvPr id="229" name="CustomShape 5"/>
          <p:cNvSpPr/>
          <p:nvPr/>
        </p:nvSpPr>
        <p:spPr>
          <a:xfrm>
            <a:off x="316800" y="5644800"/>
            <a:ext cx="5922157" cy="33561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hlinkClick r:id="rId3" history="0"/>
              </a:rPr>
              <a:t>https://www.youtube.com/watch?v=2vojPksdbtI&amp;t=3s</a:t>
            </a:r>
          </a:p>
        </p:txBody>
      </p:sp>
      <p:sp>
        <p:nvSpPr>
          <p:cNvPr id="230" name="TextShape 6"/>
          <p:cNvSpPr txBox="1"/>
          <p:nvPr/>
        </p:nvSpPr>
        <p:spPr>
          <a:xfrm>
            <a:off x="6396120" y="2696040"/>
            <a:ext cx="2171880" cy="20098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1400" b="0" i="0" strike="noStrike" cap="none" spc="-1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Wilson J. Changing agriculture: An introduction to Systems thinking. second ed. QLD, Australia: Print on Demand Centre, University of Queensland Bookshop; 2004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A050D03F-4265-46D3-976E-A6F0987E5A57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22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32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33" name="TextShape 3"/>
          <p:cNvSpPr txBox="1"/>
          <p:nvPr/>
        </p:nvSpPr>
        <p:spPr>
          <a:xfrm>
            <a:off x="535680" y="1604880"/>
            <a:ext cx="7924752" cy="39366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ctr">
            <a:normAutofit/>
          </a:bodyPr>
          <a:lstStyle/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Es un proceso.</a:t>
            </a:r>
          </a:p>
          <a:p>
            <a:pPr>
              <a:lnSpc>
                <a:spcPts val="2134"/>
              </a:lnSpc>
              <a:buClr>
                <a:srgbClr val="98002E"/>
              </a:buClr>
            </a:pP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Mirando el bosque por los árboles</a:t>
            </a:r>
          </a:p>
          <a:p>
            <a:pPr>
              <a:lnSpc>
                <a:spcPts val="2134"/>
              </a:lnSpc>
              <a:buClr>
                <a:srgbClr val="98002E"/>
              </a:buClr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Identificar lo que impulsa el sistema</a:t>
            </a:r>
          </a:p>
          <a:p>
            <a:pPr>
              <a:lnSpc>
                <a:spcPts val="2134"/>
              </a:lnSpc>
              <a:buClr>
                <a:srgbClr val="98002E"/>
              </a:buClr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estrategias de cambio de sistema, colectivas y alineadas</a:t>
            </a:r>
          </a:p>
          <a:p>
            <a:pPr>
              <a:lnSpc>
                <a:spcPts val="2134"/>
              </a:lnSpc>
              <a:buClr>
                <a:srgbClr val="98002E"/>
              </a:buClr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revisando el sistema local y discutiendo su naturaleza dinámica y adaptativa</a:t>
            </a:r>
          </a:p>
          <a:p>
            <a:pPr>
              <a:lnSpc>
                <a:spcPts val="2134"/>
              </a:lnSpc>
              <a:buClr>
                <a:srgbClr val="98002E"/>
              </a:buClr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ser consciente de las consecuencias no deseadas</a:t>
            </a:r>
          </a:p>
        </p:txBody>
      </p:sp>
      <p:sp>
        <p:nvSpPr>
          <p:cNvPr id="234" name="TextShape 4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Pensamiento sistémico en la práctica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AC06DEDC-22C5-4A5A-84B8-D7D33C1F4F5B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23</a:t>
            </a:fld>
            <a:endParaRPr lang="es-MX" sz="1200" b="0" strike="noStrike" spc="-1" dirty="0">
              <a:latin typeface="Arial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40" y="1487056"/>
            <a:ext cx="7273520" cy="4537495"/>
          </a:xfrm>
          <a:prstGeom prst="rect">
            <a:avLst/>
          </a:prstGeom>
        </p:spPr>
      </p:pic>
      <p:sp>
        <p:nvSpPr>
          <p:cNvPr id="9" name="TextShape 3"/>
          <p:cNvSpPr txBox="1"/>
          <p:nvPr/>
        </p:nvSpPr>
        <p:spPr>
          <a:xfrm>
            <a:off x="562680" y="548640"/>
            <a:ext cx="6457592" cy="1008152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Comportamientos </a:t>
            </a:r>
            <a:r>
              <a:rPr lang="es" sz="2800" b="0" i="0" strike="noStrike" cap="none" baseline="0" dirty="0" smtClean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de sistemas</a:t>
            </a:r>
            <a:endParaRPr lang="es" sz="2800" b="0" i="0" strike="noStrike" cap="none" baseline="0" dirty="0">
              <a:solidFill>
                <a:srgbClr val="E94552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A884644C-8C09-4DD3-BDEF-F6B30796E43B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24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41" name="TextShape 3"/>
          <p:cNvSpPr txBox="1"/>
          <p:nvPr/>
        </p:nvSpPr>
        <p:spPr>
          <a:xfrm>
            <a:off x="562680" y="548640"/>
            <a:ext cx="6457592" cy="1008152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Comportamientos de sistemas que se desarrollan hoy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40" y="1487056"/>
            <a:ext cx="7273520" cy="45374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1E0F2DDC-DB2A-4027-A170-C863C21A844B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25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8000" y="2132960"/>
            <a:ext cx="6313846" cy="104202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Descanso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1F99FCF8-98F9-4224-BB27-4DFB6BDE491F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26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48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8000" y="2132960"/>
            <a:ext cx="6313846" cy="104202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Comprender las causas locales </a:t>
            </a:r>
            <a:b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</a:b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de la obesidad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611541" y="5594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Metas</a:t>
            </a:r>
          </a:p>
        </p:txBody>
      </p:sp>
      <p:sp>
        <p:nvSpPr>
          <p:cNvPr id="252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5DCA5C6D-B6DF-4B2B-B689-3677B235E93C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27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53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254" name="Group 4"/>
          <p:cNvGrpSpPr/>
          <p:nvPr/>
        </p:nvGrpSpPr>
        <p:grpSpPr>
          <a:xfrm>
            <a:off x="551160" y="2588760"/>
            <a:ext cx="7776720" cy="2403720"/>
            <a:chOff x="551160" y="2588760"/>
            <a:chExt cx="7776720" cy="2403720"/>
          </a:xfrm>
        </p:grpSpPr>
        <p:sp>
          <p:nvSpPr>
            <p:cNvPr id="255" name="TextShape 5"/>
            <p:cNvSpPr txBox="1"/>
            <p:nvPr/>
          </p:nvSpPr>
          <p:spPr>
            <a:xfrm>
              <a:off x="579600" y="2588760"/>
              <a:ext cx="7737480" cy="67212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Autofit/>
            </a:bodyPr>
            <a:lstStyle/>
            <a:p>
              <a:pPr>
                <a:lnSpc>
                  <a:spcPct val="100000"/>
                </a:lnSpc>
                <a:spcBef>
                  <a:spcPts val="1001"/>
                </a:spcBef>
              </a:pPr>
              <a:r>
                <a:rPr lang="es" sz="2400" b="0" i="0" strike="noStrike" cap="none" spc="-1" baseline="0" dirty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1. Identificar las </a:t>
              </a:r>
              <a:r>
                <a:rPr lang="es" sz="2400" b="0" i="0" u="sng" strike="noStrike" cap="none" spc="-1" baseline="0" dirty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causas locales</a:t>
              </a:r>
              <a:r>
                <a:rPr lang="es" sz="2400" b="0" i="0" strike="noStrike" cap="none" spc="-1" baseline="0" dirty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 de obesidad.</a:t>
              </a:r>
            </a:p>
          </p:txBody>
        </p:sp>
        <p:sp>
          <p:nvSpPr>
            <p:cNvPr id="256" name="TextShape 6"/>
            <p:cNvSpPr txBox="1"/>
            <p:nvPr/>
          </p:nvSpPr>
          <p:spPr>
            <a:xfrm>
              <a:off x="551160" y="3478680"/>
              <a:ext cx="7748280" cy="67212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Autofit/>
            </a:bodyPr>
            <a:lstStyle/>
            <a:p>
              <a:pPr>
                <a:lnSpc>
                  <a:spcPct val="100000"/>
                </a:lnSpc>
                <a:spcBef>
                  <a:spcPts val="1001"/>
                </a:spcBef>
              </a:pPr>
              <a:r>
                <a:rPr lang="es" sz="24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2. Entender cómo estas causas </a:t>
              </a:r>
              <a:r>
                <a:rPr lang="es" sz="2400" b="0" i="0" u="sng" strike="noStrike" cap="none" spc="-1" baseline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se conectan entre sí.</a:t>
              </a:r>
              <a:r>
                <a:rPr lang="es" sz="24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 </a:t>
              </a:r>
            </a:p>
          </p:txBody>
        </p:sp>
        <p:sp>
          <p:nvSpPr>
            <p:cNvPr id="257" name="TextShape 7"/>
            <p:cNvSpPr txBox="1"/>
            <p:nvPr/>
          </p:nvSpPr>
          <p:spPr>
            <a:xfrm>
              <a:off x="579600" y="4320360"/>
              <a:ext cx="7748280" cy="67212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Autofit/>
            </a:bodyPr>
            <a:lstStyle/>
            <a:p>
              <a:pPr>
                <a:lnSpc>
                  <a:spcPct val="100000"/>
                </a:lnSpc>
                <a:spcBef>
                  <a:spcPts val="1001"/>
                </a:spcBef>
              </a:pPr>
              <a:r>
                <a:rPr lang="es" sz="24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3.Crear el </a:t>
              </a:r>
              <a:r>
                <a:rPr lang="es" sz="2400" b="0" i="0" u="sng" strike="noStrike" cap="none" spc="-1" baseline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panorama general</a:t>
              </a:r>
              <a:r>
                <a:rPr lang="es" sz="24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 del sistema local que impulsa la obesidad.</a:t>
              </a:r>
            </a:p>
          </p:txBody>
        </p:sp>
      </p:grpSp>
      <p:sp>
        <p:nvSpPr>
          <p:cNvPr id="258" name="TextShape 8"/>
          <p:cNvSpPr txBox="1"/>
          <p:nvPr/>
        </p:nvSpPr>
        <p:spPr>
          <a:xfrm>
            <a:off x="551160" y="1425240"/>
            <a:ext cx="7748280" cy="8308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2400" b="1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El objetivo de la actividad es crear la base del próximo taller: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C8424AC3-ADC6-418C-AC06-1A406C8DB7B6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28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60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261" name="Group 3"/>
          <p:cNvGrpSpPr/>
          <p:nvPr/>
        </p:nvGrpSpPr>
        <p:grpSpPr>
          <a:xfrm>
            <a:off x="125640" y="1028880"/>
            <a:ext cx="8892720" cy="5279760"/>
            <a:chOff x="125640" y="1028880"/>
            <a:chExt cx="8892720" cy="5279760"/>
          </a:xfrm>
        </p:grpSpPr>
        <p:sp>
          <p:nvSpPr>
            <p:cNvPr id="262" name="TextShape 4"/>
            <p:cNvSpPr txBox="1"/>
            <p:nvPr/>
          </p:nvSpPr>
          <p:spPr>
            <a:xfrm>
              <a:off x="438480" y="1028880"/>
              <a:ext cx="1854360" cy="461520"/>
            </a:xfrm>
            <a:prstGeom prst="rect">
              <a:avLst/>
            </a:prstGeom>
            <a:noFill/>
            <a:ln>
              <a:noFill/>
            </a:ln>
          </p:spPr>
          <p:txBody>
            <a:bodyPr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24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Hoy</a:t>
              </a:r>
            </a:p>
          </p:txBody>
        </p:sp>
        <p:grpSp>
          <p:nvGrpSpPr>
            <p:cNvPr id="263" name="Group 5"/>
            <p:cNvGrpSpPr/>
            <p:nvPr/>
          </p:nvGrpSpPr>
          <p:grpSpPr>
            <a:xfrm>
              <a:off x="125640" y="4239360"/>
              <a:ext cx="2140560" cy="2069280"/>
              <a:chOff x="125640" y="4239360"/>
              <a:chExt cx="2140560" cy="2069280"/>
            </a:xfrm>
          </p:grpSpPr>
          <p:pic>
            <p:nvPicPr>
              <p:cNvPr id="264" name="Picture 19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6080" y="4322520"/>
                <a:ext cx="1950120" cy="1986120"/>
              </a:xfrm>
              <a:prstGeom prst="rect">
                <a:avLst/>
              </a:prstGeom>
              <a:ln w="12600">
                <a:noFill/>
              </a:ln>
            </p:spPr>
          </p:pic>
          <p:sp>
            <p:nvSpPr>
              <p:cNvPr id="265" name="CustomShape 6"/>
              <p:cNvSpPr/>
              <p:nvPr/>
            </p:nvSpPr>
            <p:spPr>
              <a:xfrm>
                <a:off x="125640" y="4239360"/>
                <a:ext cx="790200" cy="2664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grpSp>
          <p:nvGrpSpPr>
            <p:cNvPr id="266" name="Group 7"/>
            <p:cNvGrpSpPr/>
            <p:nvPr/>
          </p:nvGrpSpPr>
          <p:grpSpPr>
            <a:xfrm>
              <a:off x="295560" y="1799280"/>
              <a:ext cx="8722800" cy="3682800"/>
              <a:chOff x="295560" y="1799280"/>
              <a:chExt cx="8722800" cy="3682800"/>
            </a:xfrm>
          </p:grpSpPr>
          <p:sp>
            <p:nvSpPr>
              <p:cNvPr id="267" name="TextShape 8"/>
              <p:cNvSpPr txBox="1"/>
              <p:nvPr/>
            </p:nvSpPr>
            <p:spPr>
              <a:xfrm>
                <a:off x="1195920" y="1862280"/>
                <a:ext cx="1133640" cy="2768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s" sz="1200" b="0" i="0" strike="noStrike" cap="none" spc="-1" baseline="0">
                    <a:solidFill>
                      <a:srgbClr val="FFFFFF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Arial"/>
                  </a:rPr>
                  <a:t>[INSERTAR IMAGEN]</a:t>
                </a:r>
              </a:p>
            </p:txBody>
          </p:sp>
          <p:grpSp>
            <p:nvGrpSpPr>
              <p:cNvPr id="268" name="Group 9"/>
              <p:cNvGrpSpPr/>
              <p:nvPr/>
            </p:nvGrpSpPr>
            <p:grpSpPr>
              <a:xfrm>
                <a:off x="295560" y="1799280"/>
                <a:ext cx="2140200" cy="2188800"/>
                <a:chOff x="295560" y="1799280"/>
                <a:chExt cx="2140200" cy="2188800"/>
              </a:xfrm>
            </p:grpSpPr>
            <p:pic>
              <p:nvPicPr>
                <p:cNvPr id="269" name="Picture 17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10800000">
                  <a:off x="295560" y="1918440"/>
                  <a:ext cx="2140200" cy="2069280"/>
                </a:xfrm>
                <a:prstGeom prst="rect">
                  <a:avLst/>
                </a:prstGeom>
                <a:ln w="12600">
                  <a:noFill/>
                </a:ln>
              </p:spPr>
            </p:pic>
            <p:sp>
              <p:nvSpPr>
                <p:cNvPr id="270" name="CustomShape 10"/>
                <p:cNvSpPr/>
                <p:nvPr/>
              </p:nvSpPr>
              <p:spPr>
                <a:xfrm>
                  <a:off x="295560" y="1799280"/>
                  <a:ext cx="884880" cy="2775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/>
                <a:lstStyle/>
                <a:p>
                  <a:endParaRPr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pic>
            <p:nvPicPr>
              <p:cNvPr id="271" name="Picture 1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26000" y="2774160"/>
                <a:ext cx="3344760" cy="2707920"/>
              </a:xfrm>
              <a:prstGeom prst="rect">
                <a:avLst/>
              </a:prstGeom>
              <a:ln w="12600">
                <a:noFill/>
              </a:ln>
            </p:spPr>
          </p:pic>
          <p:pic>
            <p:nvPicPr>
              <p:cNvPr id="272" name="Picture 1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25000" y="3228120"/>
                <a:ext cx="2493360" cy="1660680"/>
              </a:xfrm>
              <a:prstGeom prst="rect">
                <a:avLst/>
              </a:prstGeom>
              <a:ln w="12600">
                <a:noFill/>
              </a:ln>
            </p:spPr>
          </p:pic>
          <p:sp>
            <p:nvSpPr>
              <p:cNvPr id="273" name="TextShape 11"/>
              <p:cNvSpPr txBox="1"/>
              <p:nvPr/>
            </p:nvSpPr>
            <p:spPr>
              <a:xfrm>
                <a:off x="3645000" y="1947240"/>
                <a:ext cx="1854360" cy="8308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1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s" sz="2400" b="0" i="0" strike="noStrike" cap="none" spc="-1" baseline="0">
                    <a:solidFill>
                      <a:srgbClr val="000000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Arial"/>
                  </a:rPr>
                  <a:t>Entre talleres</a:t>
                </a:r>
              </a:p>
            </p:txBody>
          </p:sp>
          <p:sp>
            <p:nvSpPr>
              <p:cNvPr id="274" name="TextShape 12"/>
              <p:cNvSpPr txBox="1"/>
              <p:nvPr/>
            </p:nvSpPr>
            <p:spPr>
              <a:xfrm>
                <a:off x="6953760" y="2039040"/>
                <a:ext cx="1854360" cy="8308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1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s" sz="2400" b="0" i="0" strike="noStrike" cap="none" spc="-1" baseline="0">
                    <a:solidFill>
                      <a:srgbClr val="000000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Arial"/>
                  </a:rPr>
                  <a:t>Siguiente taller</a:t>
                </a:r>
              </a:p>
            </p:txBody>
          </p:sp>
          <p:sp>
            <p:nvSpPr>
              <p:cNvPr id="275" name="CustomShape 13"/>
              <p:cNvSpPr/>
              <p:nvPr/>
            </p:nvSpPr>
            <p:spPr>
              <a:xfrm>
                <a:off x="2485800" y="3848040"/>
                <a:ext cx="457200" cy="280080"/>
              </a:xfrm>
              <a:custGeom>
                <a:avLst/>
                <a:gdLst/>
                <a:ahLst/>
                <a:cxnLst/>
                <a:rect l="0" t="0" r="r" b="b"/>
                <a:pathLst>
                  <a:path w="1272" h="780">
                    <a:moveTo>
                      <a:pt x="0" y="194"/>
                    </a:moveTo>
                    <a:lnTo>
                      <a:pt x="881" y="194"/>
                    </a:lnTo>
                    <a:lnTo>
                      <a:pt x="881" y="0"/>
                    </a:lnTo>
                    <a:lnTo>
                      <a:pt x="1271" y="389"/>
                    </a:lnTo>
                    <a:lnTo>
                      <a:pt x="881" y="779"/>
                    </a:lnTo>
                    <a:lnTo>
                      <a:pt x="881" y="584"/>
                    </a:lnTo>
                    <a:lnTo>
                      <a:pt x="0" y="584"/>
                    </a:lnTo>
                    <a:lnTo>
                      <a:pt x="0" y="194"/>
                    </a:lnTo>
                  </a:path>
                </a:pathLst>
              </a:custGeom>
              <a:noFill/>
              <a:ln w="25560">
                <a:solidFill>
                  <a:srgbClr val="0070C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276" name="CustomShape 14"/>
              <p:cNvSpPr/>
              <p:nvPr/>
            </p:nvSpPr>
            <p:spPr>
              <a:xfrm>
                <a:off x="5996880" y="3848040"/>
                <a:ext cx="457200" cy="280080"/>
              </a:xfrm>
              <a:custGeom>
                <a:avLst/>
                <a:gdLst/>
                <a:ahLst/>
                <a:cxnLst/>
                <a:rect l="0" t="0" r="r" b="b"/>
                <a:pathLst>
                  <a:path w="1272" h="780">
                    <a:moveTo>
                      <a:pt x="0" y="194"/>
                    </a:moveTo>
                    <a:lnTo>
                      <a:pt x="881" y="194"/>
                    </a:lnTo>
                    <a:lnTo>
                      <a:pt x="881" y="0"/>
                    </a:lnTo>
                    <a:lnTo>
                      <a:pt x="1271" y="389"/>
                    </a:lnTo>
                    <a:lnTo>
                      <a:pt x="881" y="779"/>
                    </a:lnTo>
                    <a:lnTo>
                      <a:pt x="881" y="584"/>
                    </a:lnTo>
                    <a:lnTo>
                      <a:pt x="0" y="584"/>
                    </a:lnTo>
                    <a:lnTo>
                      <a:pt x="0" y="194"/>
                    </a:lnTo>
                  </a:path>
                </a:pathLst>
              </a:custGeom>
              <a:noFill/>
              <a:ln w="25560">
                <a:solidFill>
                  <a:srgbClr val="0070C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  <p:sp>
        <p:nvSpPr>
          <p:cNvPr id="277" name="TextShape 15"/>
          <p:cNvSpPr txBox="1"/>
          <p:nvPr/>
        </p:nvSpPr>
        <p:spPr>
          <a:xfrm>
            <a:off x="516960" y="29052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b="0" i="0" strike="noStrike" cap="none" baseline="0" dirty="0" err="1" smtClean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Finalidad</a:t>
            </a:r>
            <a:r>
              <a:rPr lang="en-US" sz="2800" b="0" i="0" strike="noStrike" cap="none" baseline="0" dirty="0" smtClean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 de la </a:t>
            </a:r>
            <a:r>
              <a:rPr lang="en-US" sz="2800" b="0" i="0" strike="noStrike" cap="none" baseline="0" dirty="0" err="1" smtClean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actividad</a:t>
            </a:r>
            <a:endParaRPr lang="es" sz="2800" b="0" i="0" strike="noStrike" cap="none" baseline="0" dirty="0">
              <a:solidFill>
                <a:srgbClr val="E94552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DA3354D1-DD22-415E-BB5A-1416F63B9C4D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29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80" name="TextShape 3"/>
          <p:cNvSpPr txBox="1"/>
          <p:nvPr/>
        </p:nvSpPr>
        <p:spPr>
          <a:xfrm>
            <a:off x="386280" y="1678320"/>
            <a:ext cx="4512600" cy="424692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 lnSpcReduction="10000"/>
          </a:bodyPr>
          <a:lstStyle/>
          <a:p>
            <a:pPr marL="4680" indent="-4680">
              <a:lnSpc>
                <a:spcPct val="10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Actividad </a:t>
            </a:r>
          </a:p>
          <a:p>
            <a:pPr marL="4680" indent="-4680">
              <a:lnSpc>
                <a:spcPct val="10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En grupos:</a:t>
            </a:r>
          </a:p>
          <a:p>
            <a:pPr marL="4680" indent="-4680">
              <a:lnSpc>
                <a:spcPct val="100000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Haga una lista de las causas locales de obesidad.</a:t>
            </a:r>
          </a:p>
          <a:p>
            <a:pPr>
              <a:lnSpc>
                <a:spcPts val="2134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Una causa por nota post-it</a:t>
            </a:r>
          </a:p>
          <a:p>
            <a:pPr>
              <a:lnSpc>
                <a:spcPts val="2134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10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¿Hay alguna causa que creas que es exclusiva de la vida y el trabajo en esta región</a:t>
            </a:r>
            <a:r>
              <a:rPr lang="es" sz="2400" b="0" i="1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?</a:t>
            </a:r>
          </a:p>
          <a:p>
            <a:pPr marL="4680" indent="-4680">
              <a:lnSpc>
                <a:spcPct val="11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8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81" name="Picture 23"/>
          <p:cNvPicPr/>
          <p:nvPr/>
        </p:nvPicPr>
        <p:blipFill>
          <a:blip r:embed="rId2"/>
          <a:stretch>
            <a:fillRect/>
          </a:stretch>
        </p:blipFill>
        <p:spPr>
          <a:xfrm>
            <a:off x="4898880" y="1678320"/>
            <a:ext cx="4204800" cy="3525480"/>
          </a:xfrm>
          <a:prstGeom prst="rect">
            <a:avLst/>
          </a:prstGeom>
          <a:ln w="12600">
            <a:noFill/>
          </a:ln>
        </p:spPr>
      </p:pic>
      <p:sp>
        <p:nvSpPr>
          <p:cNvPr id="282" name="TextShape 4"/>
          <p:cNvSpPr txBox="1"/>
          <p:nvPr/>
        </p:nvSpPr>
        <p:spPr>
          <a:xfrm>
            <a:off x="386280" y="47016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¿Cuáles son las causas locales de la obesidad?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Objetivos del taller 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  <p:sp>
        <p:nvSpPr>
          <p:cNvPr id="137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5069CDD7-0E5F-49B0-869C-76FEC65F8B54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</a:t>
            </a:fld>
            <a:endParaRPr lang="es-MX" sz="1200" b="0" strike="noStrike" spc="-1" dirty="0">
              <a:latin typeface="Arial"/>
            </a:endParaRPr>
          </a:p>
        </p:txBody>
      </p:sp>
      <p:sp>
        <p:nvSpPr>
          <p:cNvPr id="138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139" name="Group 4"/>
          <p:cNvGrpSpPr/>
          <p:nvPr/>
        </p:nvGrpSpPr>
        <p:grpSpPr>
          <a:xfrm>
            <a:off x="635400" y="1412640"/>
            <a:ext cx="8040960" cy="4128120"/>
            <a:chOff x="635400" y="1412640"/>
            <a:chExt cx="8040960" cy="4128120"/>
          </a:xfrm>
        </p:grpSpPr>
        <p:sp>
          <p:nvSpPr>
            <p:cNvPr id="140" name="TextShape 5"/>
            <p:cNvSpPr txBox="1"/>
            <p:nvPr/>
          </p:nvSpPr>
          <p:spPr>
            <a:xfrm>
              <a:off x="635400" y="1412640"/>
              <a:ext cx="8026920" cy="6714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marL="457200" indent="-457200">
                <a:lnSpc>
                  <a:spcPts val="2134"/>
                </a:lnSpc>
                <a:spcBef>
                  <a:spcPts val="1001"/>
                </a:spcBef>
                <a:buClr>
                  <a:srgbClr val="98002E"/>
                </a:buClr>
                <a:buFont typeface="Symbol" charset="2"/>
                <a:buChar char=""/>
              </a:pPr>
              <a:r>
                <a:rPr lang="es" sz="2000" b="0" i="0" strike="noStrike" cap="none" spc="-1" baseline="0" dirty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Presentar nuestros planes </a:t>
              </a:r>
              <a:r>
                <a:rPr lang="es" sz="2000" spc="-1" dirty="0">
                  <a:solidFill>
                    <a:srgbClr val="000000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dentro del</a:t>
              </a:r>
              <a:r>
                <a:rPr lang="es" sz="2000" b="0" i="0" strike="noStrike" cap="none" spc="-1" baseline="0" dirty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 enfoque de sistemas completos para combatir la obesidad</a:t>
              </a:r>
            </a:p>
          </p:txBody>
        </p:sp>
        <p:sp>
          <p:nvSpPr>
            <p:cNvPr id="141" name="TextShape 6"/>
            <p:cNvSpPr txBox="1"/>
            <p:nvPr/>
          </p:nvSpPr>
          <p:spPr>
            <a:xfrm>
              <a:off x="636480" y="2247480"/>
              <a:ext cx="8026920" cy="68472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Autofit/>
            </a:bodyPr>
            <a:lstStyle/>
            <a:p>
              <a:pPr>
                <a:lnSpc>
                  <a:spcPts val="2134"/>
                </a:lnSpc>
                <a:spcBef>
                  <a:spcPts val="1001"/>
                </a:spcBef>
              </a:pPr>
              <a:endParaRPr lang="es-MX" sz="2000" b="0" strike="noStrike" spc="-1">
                <a:latin typeface="Roboto" panose="02000000000000000000" pitchFamily="2" charset="0"/>
                <a:ea typeface="Roboto" panose="02000000000000000000" pitchFamily="2" charset="0"/>
              </a:endParaRPr>
            </a:p>
            <a:p>
              <a:pPr marL="457200" indent="-457200">
                <a:lnSpc>
                  <a:spcPts val="2134"/>
                </a:lnSpc>
                <a:spcBef>
                  <a:spcPts val="1001"/>
                </a:spcBef>
                <a:buClr>
                  <a:srgbClr val="98002E"/>
                </a:buClr>
                <a:buFont typeface="Symbol" charset="2"/>
                <a:buChar char=""/>
              </a:pPr>
              <a:r>
                <a:rPr lang="es" sz="20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Proporcionar una imagen clara de lo que la obesidad significa en realidad para el área local</a:t>
              </a:r>
              <a:r>
                <a:rPr lang="es" sz="2000" b="0" i="0" strike="noStrike" cap="none" spc="-1" baseline="0">
                  <a:solidFill>
                    <a:srgbClr val="FFFFFF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.</a:t>
              </a:r>
            </a:p>
          </p:txBody>
        </p:sp>
        <p:sp>
          <p:nvSpPr>
            <p:cNvPr id="142" name="TextShape 7"/>
            <p:cNvSpPr txBox="1"/>
            <p:nvPr/>
          </p:nvSpPr>
          <p:spPr>
            <a:xfrm>
              <a:off x="649440" y="3230640"/>
              <a:ext cx="8026920" cy="702360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ctr">
              <a:noAutofit/>
            </a:bodyPr>
            <a:lstStyle/>
            <a:p>
              <a:pPr marL="457200" indent="-457200">
                <a:lnSpc>
                  <a:spcPts val="2134"/>
                </a:lnSpc>
                <a:spcBef>
                  <a:spcPts val="1001"/>
                </a:spcBef>
                <a:buClr>
                  <a:srgbClr val="98002E"/>
                </a:buClr>
                <a:buFont typeface="Symbol" charset="2"/>
                <a:buChar char=""/>
              </a:pPr>
              <a:r>
                <a:rPr lang="es" sz="2000" b="0" i="0" strike="noStrike" cap="none" spc="-1" baseline="0" dirty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Explorar el lugar de todos </a:t>
              </a:r>
              <a:r>
                <a:rPr lang="es" sz="2000" spc="-1" dirty="0">
                  <a:solidFill>
                    <a:srgbClr val="000000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nosotros en</a:t>
              </a:r>
              <a:r>
                <a:rPr lang="es" sz="2000" b="0" i="0" strike="noStrike" cap="none" spc="-1" baseline="0" dirty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 el sistema y cómo pueden contribuir a este programa.</a:t>
              </a:r>
            </a:p>
          </p:txBody>
        </p:sp>
        <p:sp>
          <p:nvSpPr>
            <p:cNvPr id="143" name="TextShape 8"/>
            <p:cNvSpPr txBox="1"/>
            <p:nvPr/>
          </p:nvSpPr>
          <p:spPr>
            <a:xfrm>
              <a:off x="635400" y="4078440"/>
              <a:ext cx="8026920" cy="70236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marL="457200" indent="-457200">
                <a:lnSpc>
                  <a:spcPts val="2134"/>
                </a:lnSpc>
                <a:spcBef>
                  <a:spcPts val="1001"/>
                </a:spcBef>
                <a:buClr>
                  <a:srgbClr val="98002E"/>
                </a:buClr>
                <a:buFont typeface="Symbol" charset="2"/>
                <a:buChar char=""/>
              </a:pPr>
              <a:r>
                <a:rPr lang="es" sz="20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Aumentar la comprensión del pensamiento sistémico</a:t>
              </a:r>
              <a:r>
                <a:rPr lang="es" sz="2000" b="0" i="0" strike="noStrike" cap="none" spc="-1" baseline="0">
                  <a:solidFill>
                    <a:srgbClr val="FFFFFF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.</a:t>
              </a:r>
            </a:p>
          </p:txBody>
        </p:sp>
        <p:sp>
          <p:nvSpPr>
            <p:cNvPr id="144" name="TextShape 9"/>
            <p:cNvSpPr txBox="1"/>
            <p:nvPr/>
          </p:nvSpPr>
          <p:spPr>
            <a:xfrm>
              <a:off x="635400" y="4838400"/>
              <a:ext cx="8026920" cy="70236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marL="457200" indent="-457200">
                <a:lnSpc>
                  <a:spcPts val="2134"/>
                </a:lnSpc>
                <a:spcBef>
                  <a:spcPts val="1001"/>
                </a:spcBef>
                <a:buClr>
                  <a:srgbClr val="98002E"/>
                </a:buClr>
                <a:buFont typeface="Symbol" charset="2"/>
                <a:buChar char=""/>
              </a:pPr>
              <a:r>
                <a:rPr lang="es" sz="20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Comenzar a crear un enfoque de sistemas completos locales</a:t>
              </a:r>
              <a:r>
                <a:rPr lang="es" sz="2000" b="0" i="0" strike="noStrike" cap="none" spc="-1" baseline="0">
                  <a:solidFill>
                    <a:srgbClr val="FFFFFF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177AC277-F33B-4AE6-AA50-85F018B6E370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30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84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85" name="TextShape 3"/>
          <p:cNvSpPr txBox="1"/>
          <p:nvPr/>
        </p:nvSpPr>
        <p:spPr>
          <a:xfrm>
            <a:off x="562680" y="2493000"/>
            <a:ext cx="8028000" cy="201636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 lnSpcReduction="10000"/>
          </a:bodyPr>
          <a:lstStyle/>
          <a:p>
            <a:pPr marL="4680" indent="-4680">
              <a:lnSpc>
                <a:spcPct val="9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Actividad </a:t>
            </a:r>
          </a:p>
          <a:p>
            <a:pPr marL="4680" indent="-4680">
              <a:lnSpc>
                <a:spcPct val="90000"/>
              </a:lnSpc>
            </a:pPr>
            <a:r>
              <a:rPr lang="en-GB" sz="2400" b="0" i="1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90000"/>
              </a:lnSpc>
            </a:pPr>
            <a:r>
              <a:rPr lang="en-GB" sz="2400" b="0" i="1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9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En grupos, escojan cinco causas que le gustaría explorar más a fondo.</a:t>
            </a:r>
          </a:p>
          <a:p>
            <a:pPr marL="4680" indent="-4680"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8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6" name="TextShape 4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Determinación de prioridades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F65D3AD8-7B46-4B8D-92F0-DAB9B2AE1A8F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31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88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89" name="TextShape 3"/>
          <p:cNvSpPr txBox="1"/>
          <p:nvPr/>
        </p:nvSpPr>
        <p:spPr>
          <a:xfrm>
            <a:off x="562680" y="1484280"/>
            <a:ext cx="4225344" cy="4608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680" indent="-4680">
              <a:lnSpc>
                <a:spcPct val="100000"/>
              </a:lnSpc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Descripción de la actividad  </a:t>
            </a:r>
            <a:r>
              <a:rPr lang="es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dirty="0">
                <a:latin typeface="Roboto" panose="02000000000000000000" pitchFamily="2" charset="0"/>
                <a:ea typeface="Roboto" panose="02000000000000000000" pitchFamily="2" charset="0"/>
              </a:rPr>
              <a:t/>
            </a:r>
            <a:br>
              <a:rPr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s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</a:p>
          <a:p>
            <a:pPr marL="4680" indent="-4680">
              <a:lnSpc>
                <a:spcPct val="100000"/>
              </a:lnSpc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Finalidad: Mapear las</a:t>
            </a:r>
            <a:r>
              <a:rPr lang="es" b="0" i="0" strike="noStrike" cap="none" spc="-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relaciones causales que impulsan la obesidad a nivel local.</a:t>
            </a:r>
            <a:endParaRPr lang="es-MX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100000"/>
              </a:lnSpc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Comenzando con su causa priorizada ...</a:t>
            </a:r>
          </a:p>
          <a:p>
            <a:pPr marL="4680" indent="-4680">
              <a:lnSpc>
                <a:spcPct val="100000"/>
              </a:lnSpc>
            </a:pPr>
            <a:endParaRPr lang="es-MX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haga la pregunta "¿Qué otras causas tienen un efecto directo en esta?"</a:t>
            </a:r>
          </a:p>
          <a:p>
            <a:pPr>
              <a:lnSpc>
                <a:spcPts val="2134"/>
              </a:lnSpc>
              <a:buClr>
                <a:srgbClr val="98002E"/>
              </a:buClr>
            </a:pPr>
            <a:endParaRPr lang="es-MX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mapear cómo estas causas influyen en la causa priorizada y entre sí</a:t>
            </a:r>
          </a:p>
          <a:p>
            <a:pPr marL="4680" indent="-4680">
              <a:lnSpc>
                <a:spcPct val="100000"/>
              </a:lnSpc>
            </a:pPr>
            <a:endParaRPr lang="es-MX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90" name="CustomShape 4"/>
          <p:cNvSpPr/>
          <p:nvPr/>
        </p:nvSpPr>
        <p:spPr>
          <a:xfrm>
            <a:off x="5048640" y="1349640"/>
            <a:ext cx="3832560" cy="4704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8440">
            <a:solidFill>
              <a:srgbClr val="F17A20"/>
            </a:solidFill>
            <a:miter/>
          </a:ln>
          <a:effectLst>
            <a:outerShdw dist="228593" dir="2700000">
              <a:srgbClr val="000000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291" name="TextShape 5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 las causas locales de obesidad</a:t>
            </a:r>
          </a:p>
        </p:txBody>
      </p:sp>
      <p:sp>
        <p:nvSpPr>
          <p:cNvPr id="292" name="TextShape 6"/>
          <p:cNvSpPr txBox="1"/>
          <p:nvPr/>
        </p:nvSpPr>
        <p:spPr>
          <a:xfrm>
            <a:off x="5311440" y="1412640"/>
            <a:ext cx="3491790" cy="4631198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r>
              <a:rPr lang="es" sz="1600" b="1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Puntos a tener en cuenta</a:t>
            </a:r>
            <a:r>
              <a:rPr lang="es" sz="1600" b="1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 </a:t>
            </a:r>
            <a:endParaRPr lang="es-ES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00000"/>
              </a:lnSpc>
            </a:pPr>
            <a:endParaRPr lang="es-MX" sz="16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16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 hay que responder</a:t>
            </a:r>
            <a:r>
              <a:rPr lang="es" sz="16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a la complejidad a través de una forma de trabajo continua, dinámica y flexible</a:t>
            </a:r>
            <a:r>
              <a:rPr lang="es" sz="16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 </a:t>
            </a:r>
            <a:endParaRPr lang="es" sz="1600" b="0" i="0" strike="noStrike" cap="none" spc="-1" baseline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>
              <a:lnSpc>
                <a:spcPts val="2134"/>
              </a:lnSpc>
            </a:pPr>
            <a:endParaRPr lang="es-MX" sz="16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16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 </a:t>
            </a:r>
            <a:r>
              <a:rPr lang="es" sz="16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esta actividad debe basarse en su experiencia y conocimiento local</a:t>
            </a:r>
          </a:p>
          <a:p>
            <a:pPr>
              <a:lnSpc>
                <a:spcPts val="2134"/>
              </a:lnSpc>
            </a:pPr>
            <a:endParaRPr lang="es-MX" sz="16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16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 </a:t>
            </a:r>
            <a:r>
              <a:rPr lang="es" sz="16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ningún mapa es perfecto y completo</a:t>
            </a:r>
          </a:p>
          <a:p>
            <a:pPr>
              <a:lnSpc>
                <a:spcPts val="2134"/>
              </a:lnSpc>
            </a:pPr>
            <a:endParaRPr lang="es-MX" sz="16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16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 </a:t>
            </a:r>
            <a:r>
              <a:rPr lang="es" sz="16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los mapas causales se desarrollan a través de las perspectivas compartidas de múltiples partes interesadas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0706B4BD-D343-4765-8C4E-6C87109D2DC8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32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294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295" name="TextShape 3"/>
          <p:cNvSpPr txBox="1"/>
          <p:nvPr/>
        </p:nvSpPr>
        <p:spPr>
          <a:xfrm>
            <a:off x="558000" y="4244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 las causas locales de obesidad</a:t>
            </a:r>
          </a:p>
        </p:txBody>
      </p:sp>
      <p:grpSp>
        <p:nvGrpSpPr>
          <p:cNvPr id="296" name="Group 4"/>
          <p:cNvGrpSpPr/>
          <p:nvPr/>
        </p:nvGrpSpPr>
        <p:grpSpPr>
          <a:xfrm>
            <a:off x="1259632" y="2132856"/>
            <a:ext cx="6781680" cy="2240640"/>
            <a:chOff x="1181160" y="2214000"/>
            <a:chExt cx="6781680" cy="2240640"/>
          </a:xfrm>
        </p:grpSpPr>
        <p:sp>
          <p:nvSpPr>
            <p:cNvPr id="297" name="CustomShape 5"/>
            <p:cNvSpPr/>
            <p:nvPr/>
          </p:nvSpPr>
          <p:spPr>
            <a:xfrm>
              <a:off x="1245240" y="2214000"/>
              <a:ext cx="2109960" cy="1230120"/>
            </a:xfrm>
            <a:custGeom>
              <a:avLst/>
              <a:gdLst/>
              <a:ahLst/>
              <a:cxnLst/>
              <a:rect l="l" t="t" r="r" b="b"/>
              <a:pathLst>
                <a:path w="37045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9F148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La bicicleta como medio de </a:t>
              </a:r>
              <a:r>
                <a:rPr lang="es" sz="1600" b="0" i="0" strike="noStrike" cap="none" spc="-1" baseline="0" dirty="0" smtClean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transporte</a:t>
              </a:r>
              <a:endPara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298" name="CustomShape 6"/>
            <p:cNvSpPr/>
            <p:nvPr/>
          </p:nvSpPr>
          <p:spPr>
            <a:xfrm>
              <a:off x="5852880" y="2214000"/>
              <a:ext cx="2109960" cy="1230120"/>
            </a:xfrm>
            <a:custGeom>
              <a:avLst/>
              <a:gdLst/>
              <a:ahLst/>
              <a:cxnLst/>
              <a:rect l="l" t="t" r="r" b="b"/>
              <a:pathLst>
                <a:path w="37045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Seguridad percibida del ciclismo</a:t>
              </a:r>
            </a:p>
          </p:txBody>
        </p:sp>
        <p:cxnSp>
          <p:nvCxnSpPr>
            <p:cNvPr id="299" name="Line 7"/>
            <p:cNvCxnSpPr>
              <a:stCxn id="298" idx="1"/>
              <a:endCxn id="297" idx="3"/>
            </p:cNvCxnSpPr>
            <p:nvPr/>
          </p:nvCxnSpPr>
          <p:spPr>
            <a:xfrm flipH="1">
              <a:off x="3355200" y="2828880"/>
              <a:ext cx="2498040" cy="36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00" name="CustomShape 8"/>
            <p:cNvSpPr/>
            <p:nvPr/>
          </p:nvSpPr>
          <p:spPr>
            <a:xfrm>
              <a:off x="1181160" y="3628800"/>
              <a:ext cx="2238120" cy="8258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Causa priorizada</a:t>
              </a:r>
            </a:p>
          </p:txBody>
        </p:sp>
        <p:sp>
          <p:nvSpPr>
            <p:cNvPr id="301" name="CustomShape 9"/>
            <p:cNvSpPr/>
            <p:nvPr/>
          </p:nvSpPr>
          <p:spPr>
            <a:xfrm>
              <a:off x="5852880" y="3628800"/>
              <a:ext cx="2109960" cy="8258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Causa identificada</a:t>
              </a:r>
            </a:p>
          </p:txBody>
        </p:sp>
      </p:grpSp>
      <p:sp>
        <p:nvSpPr>
          <p:cNvPr id="302" name="CustomShape 10"/>
          <p:cNvSpPr/>
          <p:nvPr/>
        </p:nvSpPr>
        <p:spPr>
          <a:xfrm>
            <a:off x="2130840" y="5024520"/>
            <a:ext cx="4882320" cy="825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" sz="24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Entonces necesita pensar en la naturaleza de la relación ...</a:t>
            </a:r>
          </a:p>
        </p:txBody>
      </p:sp>
      <p:sp>
        <p:nvSpPr>
          <p:cNvPr id="2" name="Elipse 1"/>
          <p:cNvSpPr/>
          <p:nvPr/>
        </p:nvSpPr>
        <p:spPr>
          <a:xfrm>
            <a:off x="1259632" y="2204864"/>
            <a:ext cx="2160240" cy="1152128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ipse 12"/>
          <p:cNvSpPr/>
          <p:nvPr/>
        </p:nvSpPr>
        <p:spPr>
          <a:xfrm>
            <a:off x="5945512" y="2132856"/>
            <a:ext cx="2160240" cy="1152128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3BBA73EC-CCE3-4A2F-988A-86D156F9C047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33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304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305" name="Group 3"/>
          <p:cNvGrpSpPr/>
          <p:nvPr/>
        </p:nvGrpSpPr>
        <p:grpSpPr>
          <a:xfrm>
            <a:off x="866880" y="4251959"/>
            <a:ext cx="7224120" cy="2016361"/>
            <a:chOff x="866880" y="4251959"/>
            <a:chExt cx="7224120" cy="2016361"/>
          </a:xfrm>
        </p:grpSpPr>
        <p:sp>
          <p:nvSpPr>
            <p:cNvPr id="306" name="CustomShape 4"/>
            <p:cNvSpPr/>
            <p:nvPr/>
          </p:nvSpPr>
          <p:spPr>
            <a:xfrm>
              <a:off x="934920" y="4251960"/>
              <a:ext cx="2247480" cy="1247400"/>
            </a:xfrm>
            <a:custGeom>
              <a:avLst/>
              <a:gdLst/>
              <a:ahLst/>
              <a:cxnLst/>
              <a:rect l="l" t="t" r="r" b="b"/>
              <a:pathLst>
                <a:path w="38912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9F148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La bicicleta como medio de </a:t>
              </a:r>
              <a:r>
                <a:rPr lang="es" sz="1600" b="0" i="0" strike="noStrike" cap="none" spc="-1" baseline="0" dirty="0" smtClean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transporte</a:t>
              </a:r>
              <a:endPara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07" name="CustomShape 5"/>
            <p:cNvSpPr/>
            <p:nvPr/>
          </p:nvSpPr>
          <p:spPr>
            <a:xfrm>
              <a:off x="5843520" y="4251960"/>
              <a:ext cx="2247480" cy="1247400"/>
            </a:xfrm>
            <a:custGeom>
              <a:avLst/>
              <a:gdLst/>
              <a:ahLst/>
              <a:cxnLst/>
              <a:rect l="l" t="t" r="r" b="b"/>
              <a:pathLst>
                <a:path w="38912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Seguridad percibida del ciclismo</a:t>
              </a:r>
            </a:p>
          </p:txBody>
        </p:sp>
        <p:cxnSp>
          <p:nvCxnSpPr>
            <p:cNvPr id="308" name="Line 6"/>
            <p:cNvCxnSpPr>
              <a:stCxn id="307" idx="1"/>
              <a:endCxn id="306" idx="3"/>
            </p:cNvCxnSpPr>
            <p:nvPr/>
          </p:nvCxnSpPr>
          <p:spPr>
            <a:xfrm flipH="1">
              <a:off x="3182400" y="4875480"/>
              <a:ext cx="2661480" cy="36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09" name="CustomShape 7"/>
            <p:cNvSpPr/>
            <p:nvPr/>
          </p:nvSpPr>
          <p:spPr>
            <a:xfrm>
              <a:off x="866880" y="5430600"/>
              <a:ext cx="2384280" cy="837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Causa priorizada</a:t>
              </a:r>
            </a:p>
          </p:txBody>
        </p:sp>
        <p:sp>
          <p:nvSpPr>
            <p:cNvPr id="310" name="CustomShape 8"/>
            <p:cNvSpPr/>
            <p:nvPr/>
          </p:nvSpPr>
          <p:spPr>
            <a:xfrm>
              <a:off x="5843520" y="5430600"/>
              <a:ext cx="2247480" cy="837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Causa identificada</a:t>
              </a:r>
            </a:p>
          </p:txBody>
        </p:sp>
        <p:sp>
          <p:nvSpPr>
            <p:cNvPr id="311" name="CustomShape 9"/>
            <p:cNvSpPr/>
            <p:nvPr/>
          </p:nvSpPr>
          <p:spPr>
            <a:xfrm>
              <a:off x="4219560" y="4251959"/>
              <a:ext cx="451983" cy="375552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1400" b="1" i="0" strike="noStrike" cap="none" spc="-1" baseline="0" dirty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</a:p>
          </p:txBody>
        </p:sp>
      </p:grpSp>
      <p:sp>
        <p:nvSpPr>
          <p:cNvPr id="312" name="CustomShape 10"/>
          <p:cNvSpPr/>
          <p:nvPr/>
        </p:nvSpPr>
        <p:spPr>
          <a:xfrm>
            <a:off x="467544" y="1468678"/>
            <a:ext cx="7047200" cy="283747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P) A medida que aumenta nuestra causa identificada, ¿qué sucede con la causa priorizada?</a:t>
            </a:r>
          </a:p>
          <a:p>
            <a:pPr>
              <a:lnSpc>
                <a:spcPct val="100000"/>
              </a:lnSpc>
            </a:pP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Aumenta = </a:t>
            </a:r>
            <a:r>
              <a:rPr lang="es" sz="2400" b="0" i="0" strike="noStrike" cap="none" spc="-1" baseline="0" dirty="0">
                <a:solidFill>
                  <a:srgbClr val="0070C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mismo (M)</a:t>
            </a:r>
          </a:p>
          <a:p>
            <a:pPr>
              <a:lnSpc>
                <a:spcPct val="15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		</a:t>
            </a:r>
            <a:r>
              <a:rPr lang="es" sz="2400" b="0" i="0" strike="noStrike" cap="none" spc="-1" dirty="0" smtClean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     </a:t>
            </a:r>
            <a:r>
              <a:rPr lang="es" sz="2400" b="0" i="0" strike="noStrike" cap="none" spc="-1" baseline="0" dirty="0" smtClean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o</a:t>
            </a:r>
            <a:endParaRPr lang="es" sz="2400" b="0" i="0" strike="noStrike" cap="none" spc="-1" baseline="0" dirty="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Disminuye = </a:t>
            </a:r>
            <a:r>
              <a:rPr lang="es" sz="2400" b="0" i="0" strike="noStrike" cap="none" spc="-1" baseline="0" dirty="0">
                <a:solidFill>
                  <a:srgbClr val="FF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opuesto (O)</a:t>
            </a:r>
          </a:p>
        </p:txBody>
      </p:sp>
      <p:sp>
        <p:nvSpPr>
          <p:cNvPr id="313" name="TextShape 11"/>
          <p:cNvSpPr txBox="1"/>
          <p:nvPr/>
        </p:nvSpPr>
        <p:spPr>
          <a:xfrm>
            <a:off x="562680" y="548640"/>
            <a:ext cx="7753736" cy="936144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 smtClean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</a:t>
            </a: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de las </a:t>
            </a:r>
            <a:r>
              <a:rPr lang="es" sz="2800" dirty="0">
                <a:solidFill>
                  <a:srgbClr val="E94552"/>
                </a:solidFill>
                <a:latin typeface="Playfair Display" pitchFamily="2" charset="0"/>
                <a:ea typeface="Arial"/>
                <a:cs typeface="Arial"/>
              </a:rPr>
              <a:t>relaciones causales de la obesidad a nivel local</a:t>
            </a:r>
            <a:endParaRPr lang="es" sz="2800" b="0" i="0" strike="noStrike" cap="none" baseline="0" dirty="0">
              <a:solidFill>
                <a:srgbClr val="E94552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971600" y="4365104"/>
            <a:ext cx="2160240" cy="1152128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ipse 13"/>
          <p:cNvSpPr/>
          <p:nvPr/>
        </p:nvSpPr>
        <p:spPr>
          <a:xfrm>
            <a:off x="5945512" y="4293096"/>
            <a:ext cx="2160240" cy="1152128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 las causas locales de obesidad</a:t>
            </a:r>
          </a:p>
        </p:txBody>
      </p:sp>
      <p:sp>
        <p:nvSpPr>
          <p:cNvPr id="315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3F988C57-12A3-445F-BE02-EFDC567E132F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34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316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317" name="Group 4"/>
          <p:cNvGrpSpPr/>
          <p:nvPr/>
        </p:nvGrpSpPr>
        <p:grpSpPr>
          <a:xfrm>
            <a:off x="947568" y="4221088"/>
            <a:ext cx="7296840" cy="2016360"/>
            <a:chOff x="690480" y="4292640"/>
            <a:chExt cx="7296840" cy="2016360"/>
          </a:xfrm>
        </p:grpSpPr>
        <p:sp>
          <p:nvSpPr>
            <p:cNvPr id="318" name="CustomShape 5"/>
            <p:cNvSpPr/>
            <p:nvPr/>
          </p:nvSpPr>
          <p:spPr>
            <a:xfrm>
              <a:off x="758520" y="4292640"/>
              <a:ext cx="2229840" cy="1247400"/>
            </a:xfrm>
            <a:custGeom>
              <a:avLst/>
              <a:gdLst/>
              <a:ahLst/>
              <a:cxnLst/>
              <a:rect l="l" t="t" r="r" b="b"/>
              <a:pathLst>
                <a:path w="38607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9F148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La bicicleta como medio de </a:t>
              </a:r>
              <a:r>
                <a:rPr lang="es" sz="1600" b="0" i="0" strike="noStrike" cap="none" spc="-1" baseline="0" dirty="0" smtClean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transporte</a:t>
              </a:r>
              <a:endPara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19" name="CustomShape 6"/>
            <p:cNvSpPr/>
            <p:nvPr/>
          </p:nvSpPr>
          <p:spPr>
            <a:xfrm>
              <a:off x="5627880" y="4292640"/>
              <a:ext cx="2359440" cy="1247400"/>
            </a:xfrm>
            <a:custGeom>
              <a:avLst/>
              <a:gdLst/>
              <a:ahLst/>
              <a:cxnLst/>
              <a:rect l="l" t="t" r="r" b="b"/>
              <a:pathLst>
                <a:path w="40851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Distancia al destino</a:t>
              </a:r>
            </a:p>
          </p:txBody>
        </p:sp>
        <p:cxnSp>
          <p:nvCxnSpPr>
            <p:cNvPr id="320" name="Line 7"/>
            <p:cNvCxnSpPr>
              <a:stCxn id="319" idx="1"/>
              <a:endCxn id="318" idx="3"/>
            </p:cNvCxnSpPr>
            <p:nvPr/>
          </p:nvCxnSpPr>
          <p:spPr>
            <a:xfrm flipH="1">
              <a:off x="2988360" y="4916160"/>
              <a:ext cx="2639880" cy="36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21" name="CustomShape 8"/>
            <p:cNvSpPr/>
            <p:nvPr/>
          </p:nvSpPr>
          <p:spPr>
            <a:xfrm>
              <a:off x="4001760" y="4383720"/>
              <a:ext cx="476234" cy="33561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16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322" name="CustomShape 9"/>
            <p:cNvSpPr/>
            <p:nvPr/>
          </p:nvSpPr>
          <p:spPr>
            <a:xfrm>
              <a:off x="690480" y="5471280"/>
              <a:ext cx="2365200" cy="837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Causa priorizada</a:t>
              </a:r>
            </a:p>
          </p:txBody>
        </p:sp>
        <p:sp>
          <p:nvSpPr>
            <p:cNvPr id="323" name="CustomShape 10"/>
            <p:cNvSpPr/>
            <p:nvPr/>
          </p:nvSpPr>
          <p:spPr>
            <a:xfrm>
              <a:off x="5627880" y="5471280"/>
              <a:ext cx="2229840" cy="837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Causa identificada</a:t>
              </a:r>
            </a:p>
          </p:txBody>
        </p:sp>
      </p:grpSp>
      <p:sp>
        <p:nvSpPr>
          <p:cNvPr id="324" name="CustomShape 11"/>
          <p:cNvSpPr/>
          <p:nvPr/>
        </p:nvSpPr>
        <p:spPr>
          <a:xfrm>
            <a:off x="512280" y="1261440"/>
            <a:ext cx="6301615" cy="32036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s" sz="2400" b="0" i="0" strike="noStrike" cap="none" spc="-1" baseline="0" dirty="0" smtClean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P) 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 medida que aumenta nuestra causa identificada, ¿qué sucede con la causa priorizada?</a:t>
            </a:r>
          </a:p>
          <a:p>
            <a:pPr>
              <a:lnSpc>
                <a:spcPct val="100000"/>
              </a:lnSpc>
            </a:pP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Aumenta = </a:t>
            </a:r>
            <a:r>
              <a:rPr lang="es" sz="2400" b="0" i="0" strike="noStrike" cap="none" spc="-1" baseline="0" dirty="0">
                <a:solidFill>
                  <a:srgbClr val="0070C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mismo (M)</a:t>
            </a:r>
          </a:p>
          <a:p>
            <a:pPr>
              <a:lnSpc>
                <a:spcPct val="15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			o</a:t>
            </a:r>
          </a:p>
          <a:p>
            <a:pPr>
              <a:lnSpc>
                <a:spcPct val="15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Disminuye = </a:t>
            </a:r>
            <a:r>
              <a:rPr lang="es" sz="2400" b="0" i="0" strike="noStrike" cap="none" spc="-1" baseline="0" dirty="0">
                <a:solidFill>
                  <a:srgbClr val="FF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opuesto (O)</a:t>
            </a:r>
          </a:p>
        </p:txBody>
      </p:sp>
      <p:sp>
        <p:nvSpPr>
          <p:cNvPr id="13" name="Elipse 12"/>
          <p:cNvSpPr/>
          <p:nvPr/>
        </p:nvSpPr>
        <p:spPr>
          <a:xfrm>
            <a:off x="971600" y="4365104"/>
            <a:ext cx="2160240" cy="1152128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ipse 13"/>
          <p:cNvSpPr/>
          <p:nvPr/>
        </p:nvSpPr>
        <p:spPr>
          <a:xfrm>
            <a:off x="5945512" y="4293096"/>
            <a:ext cx="2160240" cy="1152128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 las causas locales de obesidad</a:t>
            </a:r>
          </a:p>
        </p:txBody>
      </p:sp>
      <p:sp>
        <p:nvSpPr>
          <p:cNvPr id="326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EFFDD0C5-C645-422B-8447-C65DBA8F5337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35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327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328" name="Group 4"/>
          <p:cNvGrpSpPr/>
          <p:nvPr/>
        </p:nvGrpSpPr>
        <p:grpSpPr>
          <a:xfrm>
            <a:off x="756000" y="2656800"/>
            <a:ext cx="7796880" cy="1080000"/>
            <a:chOff x="756000" y="2656800"/>
            <a:chExt cx="7796880" cy="1080000"/>
          </a:xfrm>
        </p:grpSpPr>
        <p:sp>
          <p:nvSpPr>
            <p:cNvPr id="329" name="CustomShape 5"/>
            <p:cNvSpPr/>
            <p:nvPr/>
          </p:nvSpPr>
          <p:spPr>
            <a:xfrm>
              <a:off x="756000" y="2656800"/>
              <a:ext cx="1782360" cy="1080000"/>
            </a:xfrm>
            <a:custGeom>
              <a:avLst/>
              <a:gdLst/>
              <a:ahLst/>
              <a:cxnLst/>
              <a:rect l="l" t="t" r="r" b="b"/>
              <a:pathLst>
                <a:path w="3564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9F148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La bicicleta como medio de </a:t>
              </a:r>
              <a:r>
                <a:rPr lang="es" sz="1600" b="0" i="0" strike="noStrike" cap="none" spc="-1" baseline="0" dirty="0" smtClean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transporte</a:t>
              </a:r>
              <a:endParaRPr lang="es" sz="16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endParaRPr>
            </a:p>
          </p:txBody>
        </p:sp>
        <p:sp>
          <p:nvSpPr>
            <p:cNvPr id="330" name="CustomShape 6"/>
            <p:cNvSpPr/>
            <p:nvPr/>
          </p:nvSpPr>
          <p:spPr>
            <a:xfrm>
              <a:off x="3757320" y="2656800"/>
              <a:ext cx="1782360" cy="1080000"/>
            </a:xfrm>
            <a:custGeom>
              <a:avLst/>
              <a:gdLst/>
              <a:ahLst/>
              <a:cxnLst/>
              <a:rect l="l" t="t" r="r" b="b"/>
              <a:pathLst>
                <a:path w="3564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Seguridad percibida del ciclismo</a:t>
              </a:r>
            </a:p>
          </p:txBody>
        </p:sp>
        <p:cxnSp>
          <p:nvCxnSpPr>
            <p:cNvPr id="331" name="Line 7"/>
            <p:cNvCxnSpPr>
              <a:stCxn id="330" idx="1"/>
              <a:endCxn id="329" idx="3"/>
            </p:cNvCxnSpPr>
            <p:nvPr/>
          </p:nvCxnSpPr>
          <p:spPr>
            <a:xfrm flipH="1">
              <a:off x="2538360" y="3196800"/>
              <a:ext cx="1219320" cy="36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32" name="CustomShape 8"/>
            <p:cNvSpPr/>
            <p:nvPr/>
          </p:nvSpPr>
          <p:spPr>
            <a:xfrm>
              <a:off x="6770520" y="2656800"/>
              <a:ext cx="1782360" cy="1080000"/>
            </a:xfrm>
            <a:custGeom>
              <a:avLst/>
              <a:gdLst/>
              <a:ahLst/>
              <a:cxnLst/>
              <a:rect l="l" t="t" r="r" b="b"/>
              <a:pathLst>
                <a:path w="3564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Cantidad de accidentes viales</a:t>
              </a:r>
            </a:p>
          </p:txBody>
        </p:sp>
        <p:cxnSp>
          <p:nvCxnSpPr>
            <p:cNvPr id="333" name="Line 9"/>
            <p:cNvCxnSpPr>
              <a:stCxn id="332" idx="1"/>
              <a:endCxn id="330" idx="3"/>
            </p:cNvCxnSpPr>
            <p:nvPr/>
          </p:nvCxnSpPr>
          <p:spPr>
            <a:xfrm flipH="1">
              <a:off x="5539680" y="3196800"/>
              <a:ext cx="1231200" cy="36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34" name="CustomShape 10"/>
            <p:cNvSpPr/>
            <p:nvPr/>
          </p:nvSpPr>
          <p:spPr>
            <a:xfrm>
              <a:off x="2964240" y="2675160"/>
              <a:ext cx="508088" cy="420628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1600" b="1" i="0" strike="noStrike" cap="none" spc="-1" baseline="0" dirty="0" smtClean="0">
                  <a:solidFill>
                    <a:srgbClr val="0070C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(M)</a:t>
              </a:r>
              <a:endParaRPr lang="es" sz="1600" b="1" i="0" strike="noStrike" cap="none" spc="-1" baseline="0" dirty="0">
                <a:solidFill>
                  <a:srgbClr val="0070C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endParaRPr>
            </a:p>
          </p:txBody>
        </p:sp>
        <p:sp>
          <p:nvSpPr>
            <p:cNvPr id="335" name="CustomShape 11"/>
            <p:cNvSpPr/>
            <p:nvPr/>
          </p:nvSpPr>
          <p:spPr>
            <a:xfrm>
              <a:off x="6019560" y="2746440"/>
              <a:ext cx="476234" cy="33561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1600" b="1" i="0" strike="noStrike" cap="none" spc="-1" baseline="0">
                  <a:solidFill>
                    <a:srgbClr val="FF0000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Arial"/>
                </a:rPr>
                <a:t>(O)</a:t>
              </a:r>
            </a:p>
          </p:txBody>
        </p:sp>
      </p:grpSp>
      <p:sp>
        <p:nvSpPr>
          <p:cNvPr id="336" name="CustomShape 12"/>
          <p:cNvSpPr/>
          <p:nvPr/>
        </p:nvSpPr>
        <p:spPr>
          <a:xfrm>
            <a:off x="2212920" y="4580280"/>
            <a:ext cx="4557600" cy="705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" sz="24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Luego piense en las causas que afectan directamente esto ...</a:t>
            </a:r>
          </a:p>
        </p:txBody>
      </p:sp>
      <p:sp>
        <p:nvSpPr>
          <p:cNvPr id="14" name="Elipse 13"/>
          <p:cNvSpPr/>
          <p:nvPr/>
        </p:nvSpPr>
        <p:spPr>
          <a:xfrm>
            <a:off x="756000" y="2556820"/>
            <a:ext cx="1799776" cy="1088204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ipse 17"/>
          <p:cNvSpPr/>
          <p:nvPr/>
        </p:nvSpPr>
        <p:spPr>
          <a:xfrm>
            <a:off x="3826372" y="2675159"/>
            <a:ext cx="1609724" cy="997717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ipse 18"/>
          <p:cNvSpPr/>
          <p:nvPr/>
        </p:nvSpPr>
        <p:spPr>
          <a:xfrm>
            <a:off x="6788880" y="2666891"/>
            <a:ext cx="1799776" cy="108820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DE137FC0-596F-45B6-A094-38CD4A2383DC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36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338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339" name="Group 3"/>
          <p:cNvGrpSpPr/>
          <p:nvPr/>
        </p:nvGrpSpPr>
        <p:grpSpPr>
          <a:xfrm>
            <a:off x="225720" y="2618280"/>
            <a:ext cx="8815320" cy="1525320"/>
            <a:chOff x="225720" y="2618280"/>
            <a:chExt cx="8815320" cy="1525320"/>
          </a:xfrm>
        </p:grpSpPr>
        <p:sp>
          <p:nvSpPr>
            <p:cNvPr id="340" name="CustomShape 4"/>
            <p:cNvSpPr/>
            <p:nvPr/>
          </p:nvSpPr>
          <p:spPr>
            <a:xfrm>
              <a:off x="225720" y="2709360"/>
              <a:ext cx="1629720" cy="1404360"/>
            </a:xfrm>
            <a:custGeom>
              <a:avLst/>
              <a:gdLst/>
              <a:ahLst/>
              <a:cxnLst/>
              <a:rect l="l" t="t" r="r" b="b"/>
              <a:pathLst>
                <a:path w="25065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9F148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4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La bicicleta como medio de </a:t>
              </a:r>
              <a:r>
                <a:rPr lang="es" sz="1400" b="0" i="0" strike="noStrike" cap="none" spc="-1" baseline="0" dirty="0" smtClean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transporte</a:t>
              </a:r>
              <a:endParaRPr lang="es" sz="14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41" name="CustomShape 5"/>
            <p:cNvSpPr/>
            <p:nvPr/>
          </p:nvSpPr>
          <p:spPr>
            <a:xfrm>
              <a:off x="2556360" y="2618280"/>
              <a:ext cx="1629720" cy="1524960"/>
            </a:xfrm>
            <a:custGeom>
              <a:avLst/>
              <a:gdLst/>
              <a:ahLst/>
              <a:cxnLst/>
              <a:rect l="l" t="t" r="r" b="b"/>
              <a:pathLst>
                <a:path w="23084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4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Seguridad percibida del ciclismo</a:t>
              </a:r>
            </a:p>
          </p:txBody>
        </p:sp>
        <p:cxnSp>
          <p:nvCxnSpPr>
            <p:cNvPr id="342" name="Line 6"/>
            <p:cNvCxnSpPr/>
            <p:nvPr/>
          </p:nvCxnSpPr>
          <p:spPr>
            <a:xfrm flipH="1" flipV="1">
              <a:off x="1855800" y="3413880"/>
              <a:ext cx="681840" cy="1008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43" name="CustomShape 7"/>
            <p:cNvSpPr/>
            <p:nvPr/>
          </p:nvSpPr>
          <p:spPr>
            <a:xfrm>
              <a:off x="4933080" y="2751840"/>
              <a:ext cx="1557720" cy="1391760"/>
            </a:xfrm>
            <a:custGeom>
              <a:avLst/>
              <a:gdLst/>
              <a:ahLst/>
              <a:cxnLst/>
              <a:rect l="l" t="t" r="r" b="b"/>
              <a:pathLst>
                <a:path w="24175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4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Cantidad de accidentes viales</a:t>
              </a:r>
            </a:p>
          </p:txBody>
        </p:sp>
        <p:cxnSp>
          <p:nvCxnSpPr>
            <p:cNvPr id="344" name="Line 8"/>
            <p:cNvCxnSpPr/>
            <p:nvPr/>
          </p:nvCxnSpPr>
          <p:spPr>
            <a:xfrm flipH="1">
              <a:off x="4186440" y="3444480"/>
              <a:ext cx="733320" cy="36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45" name="CustomShape 9"/>
            <p:cNvSpPr/>
            <p:nvPr/>
          </p:nvSpPr>
          <p:spPr>
            <a:xfrm>
              <a:off x="1885320" y="2939040"/>
              <a:ext cx="451983" cy="375552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14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14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46" name="CustomShape 10"/>
            <p:cNvSpPr/>
            <p:nvPr/>
          </p:nvSpPr>
          <p:spPr>
            <a:xfrm>
              <a:off x="4368600" y="3026520"/>
              <a:ext cx="439540" cy="30510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14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347" name="CustomShape 11"/>
            <p:cNvSpPr/>
            <p:nvPr/>
          </p:nvSpPr>
          <p:spPr>
            <a:xfrm>
              <a:off x="7344720" y="2751840"/>
              <a:ext cx="1696320" cy="1383120"/>
            </a:xfrm>
            <a:custGeom>
              <a:avLst/>
              <a:gdLst/>
              <a:ahLst/>
              <a:cxnLst/>
              <a:rect l="l" t="t" r="r" b="b"/>
              <a:pathLst>
                <a:path w="26490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4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Espacio destinado para bicicletas</a:t>
              </a:r>
            </a:p>
          </p:txBody>
        </p:sp>
        <p:cxnSp>
          <p:nvCxnSpPr>
            <p:cNvPr id="348" name="Line 12"/>
            <p:cNvCxnSpPr/>
            <p:nvPr/>
          </p:nvCxnSpPr>
          <p:spPr>
            <a:xfrm flipH="1" flipV="1">
              <a:off x="6490800" y="3472920"/>
              <a:ext cx="824400" cy="864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49" name="CustomShape 13"/>
            <p:cNvSpPr/>
            <p:nvPr/>
          </p:nvSpPr>
          <p:spPr>
            <a:xfrm>
              <a:off x="6780240" y="3026520"/>
              <a:ext cx="439540" cy="30510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14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</p:grpSp>
      <p:sp>
        <p:nvSpPr>
          <p:cNvPr id="350" name="CustomShape 14"/>
          <p:cNvSpPr/>
          <p:nvPr/>
        </p:nvSpPr>
        <p:spPr>
          <a:xfrm>
            <a:off x="2128320" y="4583520"/>
            <a:ext cx="4557600" cy="705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" sz="2400" b="0" i="0" strike="noStrike" cap="none" spc="-1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Y esto...</a:t>
            </a:r>
          </a:p>
        </p:txBody>
      </p:sp>
      <p:sp>
        <p:nvSpPr>
          <p:cNvPr id="351" name="TextShape 15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 las causas locales de obesidad</a:t>
            </a:r>
          </a:p>
        </p:txBody>
      </p:sp>
      <p:sp>
        <p:nvSpPr>
          <p:cNvPr id="17" name="Elipse 16"/>
          <p:cNvSpPr/>
          <p:nvPr/>
        </p:nvSpPr>
        <p:spPr>
          <a:xfrm>
            <a:off x="225360" y="2715192"/>
            <a:ext cx="1584000" cy="137196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ipse 19"/>
          <p:cNvSpPr/>
          <p:nvPr/>
        </p:nvSpPr>
        <p:spPr>
          <a:xfrm>
            <a:off x="2572920" y="2749760"/>
            <a:ext cx="1584000" cy="137196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ipse 20"/>
          <p:cNvSpPr/>
          <p:nvPr/>
        </p:nvSpPr>
        <p:spPr>
          <a:xfrm>
            <a:off x="4911814" y="2777120"/>
            <a:ext cx="1584000" cy="137196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ipse 21"/>
          <p:cNvSpPr/>
          <p:nvPr/>
        </p:nvSpPr>
        <p:spPr>
          <a:xfrm>
            <a:off x="7400880" y="2749760"/>
            <a:ext cx="1584000" cy="1371960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TextShape 1"/>
          <p:cNvSpPr txBox="1"/>
          <p:nvPr/>
        </p:nvSpPr>
        <p:spPr>
          <a:xfrm>
            <a:off x="407880" y="2858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 las causas locales de obesidad</a:t>
            </a:r>
          </a:p>
        </p:txBody>
      </p:sp>
      <p:sp>
        <p:nvSpPr>
          <p:cNvPr id="353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1B3A1063-DCD9-4D11-8B4F-F0DD750F8B83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37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354" name="TextShape 3"/>
          <p:cNvSpPr txBox="1"/>
          <p:nvPr/>
        </p:nvSpPr>
        <p:spPr>
          <a:xfrm>
            <a:off x="854640" y="6365520"/>
            <a:ext cx="8064360" cy="411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355" name="Group 4"/>
          <p:cNvGrpSpPr/>
          <p:nvPr/>
        </p:nvGrpSpPr>
        <p:grpSpPr>
          <a:xfrm>
            <a:off x="194400" y="1359360"/>
            <a:ext cx="7449840" cy="4853880"/>
            <a:chOff x="194400" y="1359360"/>
            <a:chExt cx="7449840" cy="4853880"/>
          </a:xfrm>
        </p:grpSpPr>
        <p:sp>
          <p:nvSpPr>
            <p:cNvPr id="356" name="CustomShape 5"/>
            <p:cNvSpPr/>
            <p:nvPr/>
          </p:nvSpPr>
          <p:spPr>
            <a:xfrm>
              <a:off x="194400" y="279396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CC00C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La bicicleta como medio de transporte.</a:t>
              </a:r>
            </a:p>
          </p:txBody>
        </p:sp>
        <p:sp>
          <p:nvSpPr>
            <p:cNvPr id="357" name="CustomShape 6"/>
            <p:cNvSpPr/>
            <p:nvPr/>
          </p:nvSpPr>
          <p:spPr>
            <a:xfrm>
              <a:off x="1797840" y="394596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Confianza personal en el ciclismo</a:t>
              </a:r>
            </a:p>
          </p:txBody>
        </p:sp>
        <p:cxnSp>
          <p:nvCxnSpPr>
            <p:cNvPr id="358" name="Line 7"/>
            <p:cNvCxnSpPr>
              <a:stCxn id="357" idx="1"/>
              <a:endCxn id="356" idx="3"/>
            </p:cNvCxnSpPr>
            <p:nvPr/>
          </p:nvCxnSpPr>
          <p:spPr>
            <a:xfrm flipH="1" flipV="1">
              <a:off x="1266840" y="3093120"/>
              <a:ext cx="688320" cy="94068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59" name="CustomShape 8"/>
            <p:cNvSpPr/>
            <p:nvPr/>
          </p:nvSpPr>
          <p:spPr>
            <a:xfrm>
              <a:off x="4421880" y="444492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Experiencia previa</a:t>
              </a:r>
            </a:p>
          </p:txBody>
        </p:sp>
        <p:sp>
          <p:nvSpPr>
            <p:cNvPr id="360" name="CustomShape 9"/>
            <p:cNvSpPr/>
            <p:nvPr/>
          </p:nvSpPr>
          <p:spPr>
            <a:xfrm>
              <a:off x="4031640" y="527184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Asistencia a un curso de capacitación</a:t>
              </a:r>
            </a:p>
          </p:txBody>
        </p:sp>
        <p:sp>
          <p:nvSpPr>
            <p:cNvPr id="361" name="CustomShape 10"/>
            <p:cNvSpPr/>
            <p:nvPr/>
          </p:nvSpPr>
          <p:spPr>
            <a:xfrm>
              <a:off x="4350600" y="373716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Cantidad de ciclistas.</a:t>
              </a:r>
            </a:p>
          </p:txBody>
        </p:sp>
        <p:cxnSp>
          <p:nvCxnSpPr>
            <p:cNvPr id="362" name="Line 11"/>
            <p:cNvCxnSpPr>
              <a:stCxn id="359" idx="1"/>
              <a:endCxn id="357" idx="3"/>
            </p:cNvCxnSpPr>
            <p:nvPr/>
          </p:nvCxnSpPr>
          <p:spPr>
            <a:xfrm flipH="1" flipV="1">
              <a:off x="2870280" y="4245120"/>
              <a:ext cx="1551960" cy="49932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363" name="Line 12"/>
            <p:cNvCxnSpPr>
              <a:stCxn id="360" idx="1"/>
              <a:endCxn id="357" idx="3"/>
            </p:cNvCxnSpPr>
            <p:nvPr/>
          </p:nvCxnSpPr>
          <p:spPr>
            <a:xfrm flipH="1" flipV="1">
              <a:off x="2870280" y="4245120"/>
              <a:ext cx="1161720" cy="132624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364" name="Line 13"/>
            <p:cNvCxnSpPr>
              <a:stCxn id="361" idx="1"/>
              <a:endCxn id="357" idx="3"/>
            </p:cNvCxnSpPr>
            <p:nvPr/>
          </p:nvCxnSpPr>
          <p:spPr>
            <a:xfrm flipH="1">
              <a:off x="2870280" y="4036320"/>
              <a:ext cx="1480680" cy="20916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65" name="CustomShape 14"/>
            <p:cNvSpPr/>
            <p:nvPr/>
          </p:nvSpPr>
          <p:spPr>
            <a:xfrm>
              <a:off x="6192360" y="561456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Oportunidad de entrenamiento</a:t>
              </a:r>
            </a:p>
          </p:txBody>
        </p:sp>
        <p:sp>
          <p:nvSpPr>
            <p:cNvPr id="366" name="CustomShape 15"/>
            <p:cNvSpPr/>
            <p:nvPr/>
          </p:nvSpPr>
          <p:spPr>
            <a:xfrm>
              <a:off x="6571800" y="481500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Normas sociales</a:t>
              </a:r>
            </a:p>
          </p:txBody>
        </p:sp>
        <p:sp>
          <p:nvSpPr>
            <p:cNvPr id="367" name="CustomShape 16"/>
            <p:cNvSpPr/>
            <p:nvPr/>
          </p:nvSpPr>
          <p:spPr>
            <a:xfrm>
              <a:off x="6461640" y="401904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Normas familiares</a:t>
              </a:r>
            </a:p>
          </p:txBody>
        </p:sp>
        <p:cxnSp>
          <p:nvCxnSpPr>
            <p:cNvPr id="368" name="Line 17"/>
            <p:cNvCxnSpPr>
              <a:stCxn id="367" idx="1"/>
              <a:endCxn id="359" idx="3"/>
            </p:cNvCxnSpPr>
            <p:nvPr/>
          </p:nvCxnSpPr>
          <p:spPr>
            <a:xfrm flipH="1">
              <a:off x="5494320" y="4318200"/>
              <a:ext cx="967680" cy="42624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369" name="Line 18"/>
            <p:cNvCxnSpPr>
              <a:stCxn id="366" idx="1"/>
              <a:endCxn id="359" idx="3"/>
            </p:cNvCxnSpPr>
            <p:nvPr/>
          </p:nvCxnSpPr>
          <p:spPr>
            <a:xfrm flipH="1" flipV="1">
              <a:off x="5494320" y="4744080"/>
              <a:ext cx="1234800" cy="15876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370" name="Line 19"/>
            <p:cNvCxnSpPr>
              <a:stCxn id="365" idx="1"/>
              <a:endCxn id="360" idx="3"/>
            </p:cNvCxnSpPr>
            <p:nvPr/>
          </p:nvCxnSpPr>
          <p:spPr>
            <a:xfrm flipH="1" flipV="1">
              <a:off x="4947120" y="5783040"/>
              <a:ext cx="1245600" cy="13104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71" name="CustomShape 20"/>
            <p:cNvSpPr/>
            <p:nvPr/>
          </p:nvSpPr>
          <p:spPr>
            <a:xfrm>
              <a:off x="1815840" y="241596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Seguridad percibida del ciclismo</a:t>
              </a:r>
            </a:p>
          </p:txBody>
        </p:sp>
        <p:sp>
          <p:nvSpPr>
            <p:cNvPr id="372" name="CustomShape 21"/>
            <p:cNvSpPr/>
            <p:nvPr/>
          </p:nvSpPr>
          <p:spPr>
            <a:xfrm>
              <a:off x="4265640" y="138924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Cantidad de accidentes viales</a:t>
              </a:r>
            </a:p>
          </p:txBody>
        </p:sp>
        <p:sp>
          <p:nvSpPr>
            <p:cNvPr id="373" name="CustomShape 22"/>
            <p:cNvSpPr/>
            <p:nvPr/>
          </p:nvSpPr>
          <p:spPr>
            <a:xfrm>
              <a:off x="4021920" y="301104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Alumbrado público</a:t>
              </a:r>
            </a:p>
          </p:txBody>
        </p:sp>
        <p:sp>
          <p:nvSpPr>
            <p:cNvPr id="374" name="CustomShape 23"/>
            <p:cNvSpPr/>
            <p:nvPr/>
          </p:nvSpPr>
          <p:spPr>
            <a:xfrm>
              <a:off x="5872320" y="1443960"/>
              <a:ext cx="1071360" cy="598680"/>
            </a:xfrm>
            <a:custGeom>
              <a:avLst/>
              <a:gdLst/>
              <a:ahLst/>
              <a:cxnLst/>
              <a:rect l="l" t="t" r="r" b="b"/>
              <a:pathLst>
                <a:path w="38644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Espacio destinado para el ciclismo</a:t>
              </a:r>
            </a:p>
          </p:txBody>
        </p:sp>
        <p:sp>
          <p:nvSpPr>
            <p:cNvPr id="375" name="CustomShape 24"/>
            <p:cNvSpPr/>
            <p:nvPr/>
          </p:nvSpPr>
          <p:spPr>
            <a:xfrm>
              <a:off x="6091200" y="2990520"/>
              <a:ext cx="928080" cy="598680"/>
            </a:xfrm>
            <a:custGeom>
              <a:avLst/>
              <a:gdLst/>
              <a:ahLst/>
              <a:cxnLst/>
              <a:rect l="l" t="t" r="r" b="b"/>
              <a:pathLst>
                <a:path w="33477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Financiamiento del gobierno</a:t>
              </a:r>
            </a:p>
          </p:txBody>
        </p:sp>
        <p:cxnSp>
          <p:nvCxnSpPr>
            <p:cNvPr id="376" name="Line 25"/>
            <p:cNvCxnSpPr>
              <a:stCxn id="372" idx="1"/>
              <a:endCxn id="371" idx="3"/>
            </p:cNvCxnSpPr>
            <p:nvPr/>
          </p:nvCxnSpPr>
          <p:spPr>
            <a:xfrm flipH="1">
              <a:off x="2888280" y="1900440"/>
              <a:ext cx="1534680" cy="81504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377" name="Line 26"/>
            <p:cNvCxnSpPr>
              <a:stCxn id="373" idx="1"/>
              <a:endCxn id="371" idx="3"/>
            </p:cNvCxnSpPr>
            <p:nvPr/>
          </p:nvCxnSpPr>
          <p:spPr>
            <a:xfrm flipH="1" flipV="1">
              <a:off x="2888280" y="2715120"/>
              <a:ext cx="1134000" cy="59544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378" name="Line 27"/>
            <p:cNvCxnSpPr>
              <a:stCxn id="371" idx="1"/>
              <a:endCxn id="356" idx="3"/>
            </p:cNvCxnSpPr>
            <p:nvPr/>
          </p:nvCxnSpPr>
          <p:spPr>
            <a:xfrm flipH="1">
              <a:off x="1266840" y="2927160"/>
              <a:ext cx="706320" cy="16632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379" name="Line 28"/>
            <p:cNvCxnSpPr>
              <a:stCxn id="374" idx="1"/>
              <a:endCxn id="372" idx="3"/>
            </p:cNvCxnSpPr>
            <p:nvPr/>
          </p:nvCxnSpPr>
          <p:spPr>
            <a:xfrm flipH="1" flipV="1">
              <a:off x="5338080" y="1688400"/>
              <a:ext cx="534600" cy="5508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380" name="Line 29"/>
            <p:cNvCxnSpPr>
              <a:stCxn id="375" idx="1"/>
              <a:endCxn id="373" idx="3"/>
            </p:cNvCxnSpPr>
            <p:nvPr/>
          </p:nvCxnSpPr>
          <p:spPr>
            <a:xfrm flipH="1">
              <a:off x="5094360" y="3289680"/>
              <a:ext cx="997200" cy="2088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81" name="CustomShape 30"/>
            <p:cNvSpPr/>
            <p:nvPr/>
          </p:nvSpPr>
          <p:spPr>
            <a:xfrm>
              <a:off x="2767320" y="1359360"/>
              <a:ext cx="1072440" cy="598680"/>
            </a:xfrm>
            <a:custGeom>
              <a:avLst/>
              <a:gdLst/>
              <a:ahLst/>
              <a:cxnLst/>
              <a:rect l="l" t="t" r="r" b="b"/>
              <a:pathLst>
                <a:path w="3868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Cantidad de automóviles</a:t>
              </a:r>
            </a:p>
          </p:txBody>
        </p:sp>
        <p:sp>
          <p:nvSpPr>
            <p:cNvPr id="382" name="CustomShape 31"/>
            <p:cNvSpPr/>
            <p:nvPr/>
          </p:nvSpPr>
          <p:spPr>
            <a:xfrm>
              <a:off x="4519800" y="2257200"/>
              <a:ext cx="1279440" cy="598680"/>
            </a:xfrm>
            <a:custGeom>
              <a:avLst/>
              <a:gdLst/>
              <a:ahLst/>
              <a:cxnLst/>
              <a:rect l="l" t="t" r="r" b="b"/>
              <a:pathLst>
                <a:path w="46147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Infraestructura ciclista / carretera</a:t>
              </a:r>
            </a:p>
          </p:txBody>
        </p:sp>
        <p:cxnSp>
          <p:nvCxnSpPr>
            <p:cNvPr id="383" name="Line 32"/>
            <p:cNvCxnSpPr>
              <a:stCxn id="382" idx="1"/>
              <a:endCxn id="371" idx="3"/>
            </p:cNvCxnSpPr>
            <p:nvPr/>
          </p:nvCxnSpPr>
          <p:spPr>
            <a:xfrm flipH="1">
              <a:off x="2888280" y="2556360"/>
              <a:ext cx="1631880" cy="15912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384" name="Line 33"/>
            <p:cNvCxnSpPr>
              <a:stCxn id="381" idx="2"/>
              <a:endCxn id="371" idx="3"/>
            </p:cNvCxnSpPr>
            <p:nvPr/>
          </p:nvCxnSpPr>
          <p:spPr>
            <a:xfrm flipH="1">
              <a:off x="2731320" y="1958040"/>
              <a:ext cx="572400" cy="54576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385" name="CustomShape 34"/>
            <p:cNvSpPr/>
            <p:nvPr/>
          </p:nvSpPr>
          <p:spPr>
            <a:xfrm>
              <a:off x="1434240" y="274320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86" name="CustomShape 35"/>
            <p:cNvSpPr/>
            <p:nvPr/>
          </p:nvSpPr>
          <p:spPr>
            <a:xfrm>
              <a:off x="3647520" y="201600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387" name="CustomShape 36"/>
            <p:cNvSpPr/>
            <p:nvPr/>
          </p:nvSpPr>
          <p:spPr>
            <a:xfrm>
              <a:off x="5501880" y="150696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388" name="CustomShape 37"/>
            <p:cNvSpPr/>
            <p:nvPr/>
          </p:nvSpPr>
          <p:spPr>
            <a:xfrm>
              <a:off x="2744640" y="205092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389" name="CustomShape 38"/>
            <p:cNvSpPr/>
            <p:nvPr/>
          </p:nvSpPr>
          <p:spPr>
            <a:xfrm>
              <a:off x="1344960" y="341028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90" name="CustomShape 39"/>
            <p:cNvSpPr/>
            <p:nvPr/>
          </p:nvSpPr>
          <p:spPr>
            <a:xfrm>
              <a:off x="3540240" y="383832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91" name="CustomShape 40"/>
            <p:cNvSpPr/>
            <p:nvPr/>
          </p:nvSpPr>
          <p:spPr>
            <a:xfrm>
              <a:off x="3652560" y="423648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92" name="CustomShape 41"/>
            <p:cNvSpPr/>
            <p:nvPr/>
          </p:nvSpPr>
          <p:spPr>
            <a:xfrm>
              <a:off x="3171960" y="477684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93" name="CustomShape 42"/>
            <p:cNvSpPr/>
            <p:nvPr/>
          </p:nvSpPr>
          <p:spPr>
            <a:xfrm>
              <a:off x="5974200" y="484416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94" name="CustomShape 43"/>
            <p:cNvSpPr/>
            <p:nvPr/>
          </p:nvSpPr>
          <p:spPr>
            <a:xfrm>
              <a:off x="5895360" y="420840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95" name="CustomShape 44"/>
            <p:cNvSpPr/>
            <p:nvPr/>
          </p:nvSpPr>
          <p:spPr>
            <a:xfrm>
              <a:off x="5574600" y="557676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96" name="CustomShape 45"/>
            <p:cNvSpPr/>
            <p:nvPr/>
          </p:nvSpPr>
          <p:spPr>
            <a:xfrm>
              <a:off x="5433480" y="304776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97" name="CustomShape 46"/>
            <p:cNvSpPr/>
            <p:nvPr/>
          </p:nvSpPr>
          <p:spPr>
            <a:xfrm>
              <a:off x="3838320" y="256104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398" name="CustomShape 47"/>
            <p:cNvSpPr/>
            <p:nvPr/>
          </p:nvSpPr>
          <p:spPr>
            <a:xfrm>
              <a:off x="3242160" y="292212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399" name="CustomShape 48"/>
          <p:cNvSpPr/>
          <p:nvPr/>
        </p:nvSpPr>
        <p:spPr>
          <a:xfrm>
            <a:off x="7019280" y="1805555"/>
            <a:ext cx="2065320" cy="1439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Construye el panorama, una rama a la vez ...</a:t>
            </a:r>
          </a:p>
        </p:txBody>
      </p:sp>
      <p:sp>
        <p:nvSpPr>
          <p:cNvPr id="50" name="Elipse 49"/>
          <p:cNvSpPr/>
          <p:nvPr/>
        </p:nvSpPr>
        <p:spPr>
          <a:xfrm>
            <a:off x="194400" y="2789868"/>
            <a:ext cx="1065232" cy="567123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Elipse 50"/>
          <p:cNvSpPr/>
          <p:nvPr/>
        </p:nvSpPr>
        <p:spPr>
          <a:xfrm>
            <a:off x="1812387" y="2419376"/>
            <a:ext cx="1065232" cy="567123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Elipse 51"/>
          <p:cNvSpPr/>
          <p:nvPr/>
        </p:nvSpPr>
        <p:spPr>
          <a:xfrm>
            <a:off x="1791233" y="3927657"/>
            <a:ext cx="1065232" cy="567123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lipse 52"/>
          <p:cNvSpPr/>
          <p:nvPr/>
        </p:nvSpPr>
        <p:spPr>
          <a:xfrm>
            <a:off x="2791440" y="1378558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Elipse 53"/>
          <p:cNvSpPr/>
          <p:nvPr/>
        </p:nvSpPr>
        <p:spPr>
          <a:xfrm>
            <a:off x="4248180" y="1378558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Elipse 54"/>
          <p:cNvSpPr/>
          <p:nvPr/>
        </p:nvSpPr>
        <p:spPr>
          <a:xfrm>
            <a:off x="4581548" y="2246637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Elipse 55"/>
          <p:cNvSpPr/>
          <p:nvPr/>
        </p:nvSpPr>
        <p:spPr>
          <a:xfrm>
            <a:off x="4018864" y="3051965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Elipse 56"/>
          <p:cNvSpPr/>
          <p:nvPr/>
        </p:nvSpPr>
        <p:spPr>
          <a:xfrm>
            <a:off x="4364775" y="3742499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Elipse 57"/>
          <p:cNvSpPr/>
          <p:nvPr/>
        </p:nvSpPr>
        <p:spPr>
          <a:xfrm>
            <a:off x="4406833" y="4441017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Elipse 58"/>
          <p:cNvSpPr/>
          <p:nvPr/>
        </p:nvSpPr>
        <p:spPr>
          <a:xfrm>
            <a:off x="4031705" y="5263666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Elipse 59"/>
          <p:cNvSpPr/>
          <p:nvPr/>
        </p:nvSpPr>
        <p:spPr>
          <a:xfrm>
            <a:off x="5878448" y="1443960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Elipse 60"/>
          <p:cNvSpPr/>
          <p:nvPr/>
        </p:nvSpPr>
        <p:spPr>
          <a:xfrm>
            <a:off x="6056983" y="2984694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Elipse 61"/>
          <p:cNvSpPr/>
          <p:nvPr/>
        </p:nvSpPr>
        <p:spPr>
          <a:xfrm>
            <a:off x="6468848" y="4030855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Elipse 62"/>
          <p:cNvSpPr/>
          <p:nvPr/>
        </p:nvSpPr>
        <p:spPr>
          <a:xfrm>
            <a:off x="6591514" y="4808511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Elipse 63"/>
          <p:cNvSpPr/>
          <p:nvPr/>
        </p:nvSpPr>
        <p:spPr>
          <a:xfrm>
            <a:off x="6188032" y="5614560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1EDE9E96-1231-4831-A0BB-BDD79401CD5E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38</a:t>
            </a:fld>
            <a:endParaRPr lang="es-MX" sz="1200" b="0" strike="noStrike" spc="-1" dirty="0">
              <a:latin typeface="Arial"/>
            </a:endParaRPr>
          </a:p>
        </p:txBody>
      </p:sp>
      <p:sp>
        <p:nvSpPr>
          <p:cNvPr id="401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402" name="Group 3"/>
          <p:cNvGrpSpPr/>
          <p:nvPr/>
        </p:nvGrpSpPr>
        <p:grpSpPr>
          <a:xfrm>
            <a:off x="293760" y="1150560"/>
            <a:ext cx="8153280" cy="5007240"/>
            <a:chOff x="293760" y="1150560"/>
            <a:chExt cx="8153280" cy="5007240"/>
          </a:xfrm>
        </p:grpSpPr>
        <p:sp>
          <p:nvSpPr>
            <p:cNvPr id="403" name="CustomShape 4"/>
            <p:cNvSpPr/>
            <p:nvPr/>
          </p:nvSpPr>
          <p:spPr>
            <a:xfrm>
              <a:off x="293760" y="263052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CC00CC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La bicicleta como medio de transporte.</a:t>
              </a:r>
            </a:p>
          </p:txBody>
        </p:sp>
        <p:sp>
          <p:nvSpPr>
            <p:cNvPr id="404" name="CustomShape 5"/>
            <p:cNvSpPr/>
            <p:nvPr/>
          </p:nvSpPr>
          <p:spPr>
            <a:xfrm>
              <a:off x="2048400" y="381888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Confianza personal en el ciclismo</a:t>
              </a:r>
            </a:p>
          </p:txBody>
        </p:sp>
        <p:cxnSp>
          <p:nvCxnSpPr>
            <p:cNvPr id="405" name="Line 6"/>
            <p:cNvCxnSpPr>
              <a:stCxn id="404" idx="1"/>
              <a:endCxn id="403" idx="3"/>
            </p:cNvCxnSpPr>
            <p:nvPr/>
          </p:nvCxnSpPr>
          <p:spPr>
            <a:xfrm flipH="1" flipV="1">
              <a:off x="1467720" y="2939400"/>
              <a:ext cx="752760" cy="97020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406" name="CustomShape 7"/>
            <p:cNvSpPr/>
            <p:nvPr/>
          </p:nvSpPr>
          <p:spPr>
            <a:xfrm>
              <a:off x="4920480" y="433332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Experiencia previa</a:t>
              </a:r>
            </a:p>
          </p:txBody>
        </p:sp>
        <p:sp>
          <p:nvSpPr>
            <p:cNvPr id="407" name="CustomShape 8"/>
            <p:cNvSpPr/>
            <p:nvPr/>
          </p:nvSpPr>
          <p:spPr>
            <a:xfrm>
              <a:off x="4493160" y="518688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Asistencia a un curso de capacitación</a:t>
              </a:r>
            </a:p>
          </p:txBody>
        </p:sp>
        <p:sp>
          <p:nvSpPr>
            <p:cNvPr id="408" name="CustomShape 9"/>
            <p:cNvSpPr/>
            <p:nvPr/>
          </p:nvSpPr>
          <p:spPr>
            <a:xfrm>
              <a:off x="4842360" y="360360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Cantidad de ciclistas.</a:t>
              </a:r>
            </a:p>
          </p:txBody>
        </p:sp>
        <p:cxnSp>
          <p:nvCxnSpPr>
            <p:cNvPr id="409" name="Line 10"/>
            <p:cNvCxnSpPr>
              <a:stCxn id="406" idx="1"/>
              <a:endCxn id="404" idx="3"/>
            </p:cNvCxnSpPr>
            <p:nvPr/>
          </p:nvCxnSpPr>
          <p:spPr>
            <a:xfrm flipH="1" flipV="1">
              <a:off x="3222360" y="4127760"/>
              <a:ext cx="1698480" cy="51480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410" name="Line 11"/>
            <p:cNvCxnSpPr>
              <a:stCxn id="407" idx="1"/>
              <a:endCxn id="404" idx="3"/>
            </p:cNvCxnSpPr>
            <p:nvPr/>
          </p:nvCxnSpPr>
          <p:spPr>
            <a:xfrm flipH="1" flipV="1">
              <a:off x="3222360" y="4127760"/>
              <a:ext cx="1271160" cy="136836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411" name="Line 12"/>
            <p:cNvCxnSpPr>
              <a:stCxn id="408" idx="1"/>
              <a:endCxn id="404" idx="3"/>
            </p:cNvCxnSpPr>
            <p:nvPr/>
          </p:nvCxnSpPr>
          <p:spPr>
            <a:xfrm flipH="1">
              <a:off x="3222360" y="3912480"/>
              <a:ext cx="1620360" cy="21564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412" name="CustomShape 13"/>
            <p:cNvSpPr/>
            <p:nvPr/>
          </p:nvSpPr>
          <p:spPr>
            <a:xfrm>
              <a:off x="6858360" y="554004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Oportunidad de entrenamiento</a:t>
              </a:r>
            </a:p>
          </p:txBody>
        </p:sp>
        <p:sp>
          <p:nvSpPr>
            <p:cNvPr id="413" name="CustomShape 14"/>
            <p:cNvSpPr/>
            <p:nvPr/>
          </p:nvSpPr>
          <p:spPr>
            <a:xfrm>
              <a:off x="7273080" y="471528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Normas sociales</a:t>
              </a:r>
            </a:p>
          </p:txBody>
        </p:sp>
        <p:sp>
          <p:nvSpPr>
            <p:cNvPr id="414" name="CustomShape 15"/>
            <p:cNvSpPr/>
            <p:nvPr/>
          </p:nvSpPr>
          <p:spPr>
            <a:xfrm>
              <a:off x="7152840" y="389412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Normas familiares</a:t>
              </a:r>
            </a:p>
          </p:txBody>
        </p:sp>
        <p:cxnSp>
          <p:nvCxnSpPr>
            <p:cNvPr id="415" name="Line 16"/>
            <p:cNvCxnSpPr>
              <a:stCxn id="414" idx="1"/>
              <a:endCxn id="406" idx="3"/>
            </p:cNvCxnSpPr>
            <p:nvPr/>
          </p:nvCxnSpPr>
          <p:spPr>
            <a:xfrm flipH="1">
              <a:off x="6094440" y="4203000"/>
              <a:ext cx="1058760" cy="43956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416" name="Line 17"/>
            <p:cNvCxnSpPr>
              <a:stCxn id="413" idx="1"/>
              <a:endCxn id="406" idx="3"/>
            </p:cNvCxnSpPr>
            <p:nvPr/>
          </p:nvCxnSpPr>
          <p:spPr>
            <a:xfrm flipH="1" flipV="1">
              <a:off x="6094440" y="4642200"/>
              <a:ext cx="1350720" cy="16380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417" name="Line 18"/>
            <p:cNvCxnSpPr>
              <a:stCxn id="412" idx="1"/>
              <a:endCxn id="407" idx="3"/>
            </p:cNvCxnSpPr>
            <p:nvPr/>
          </p:nvCxnSpPr>
          <p:spPr>
            <a:xfrm flipH="1" flipV="1">
              <a:off x="5495400" y="5714280"/>
              <a:ext cx="1363320" cy="13500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418" name="CustomShape 19"/>
            <p:cNvSpPr/>
            <p:nvPr/>
          </p:nvSpPr>
          <p:spPr>
            <a:xfrm>
              <a:off x="2068200" y="224064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Seguridad percibida del ciclismo</a:t>
              </a:r>
            </a:p>
          </p:txBody>
        </p:sp>
        <p:sp>
          <p:nvSpPr>
            <p:cNvPr id="419" name="CustomShape 20"/>
            <p:cNvSpPr/>
            <p:nvPr/>
          </p:nvSpPr>
          <p:spPr>
            <a:xfrm>
              <a:off x="4749120" y="118152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Cantidad de accidentes viales</a:t>
              </a:r>
            </a:p>
          </p:txBody>
        </p:sp>
        <p:sp>
          <p:nvSpPr>
            <p:cNvPr id="420" name="CustomShape 21"/>
            <p:cNvSpPr/>
            <p:nvPr/>
          </p:nvSpPr>
          <p:spPr>
            <a:xfrm>
              <a:off x="4482360" y="285444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Alumbrado público</a:t>
              </a:r>
            </a:p>
          </p:txBody>
        </p:sp>
        <p:sp>
          <p:nvSpPr>
            <p:cNvPr id="421" name="CustomShape 22"/>
            <p:cNvSpPr/>
            <p:nvPr/>
          </p:nvSpPr>
          <p:spPr>
            <a:xfrm>
              <a:off x="6507720" y="1238040"/>
              <a:ext cx="1172520" cy="617760"/>
            </a:xfrm>
            <a:custGeom>
              <a:avLst/>
              <a:gdLst/>
              <a:ahLst/>
              <a:cxnLst/>
              <a:rect l="l" t="t" r="r" b="b"/>
              <a:pathLst>
                <a:path w="4098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Espacio destinado para el ciclismo</a:t>
              </a:r>
            </a:p>
          </p:txBody>
        </p:sp>
        <p:sp>
          <p:nvSpPr>
            <p:cNvPr id="422" name="CustomShape 23"/>
            <p:cNvSpPr/>
            <p:nvPr/>
          </p:nvSpPr>
          <p:spPr>
            <a:xfrm>
              <a:off x="6747480" y="2833200"/>
              <a:ext cx="1015920" cy="617760"/>
            </a:xfrm>
            <a:custGeom>
              <a:avLst/>
              <a:gdLst/>
              <a:ahLst/>
              <a:cxnLst/>
              <a:rect l="l" t="t" r="r" b="b"/>
              <a:pathLst>
                <a:path w="35514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Financiamiento del gobierno</a:t>
              </a:r>
            </a:p>
          </p:txBody>
        </p:sp>
        <p:cxnSp>
          <p:nvCxnSpPr>
            <p:cNvPr id="423" name="Line 24"/>
            <p:cNvCxnSpPr>
              <a:stCxn id="419" idx="1"/>
              <a:endCxn id="418" idx="3"/>
            </p:cNvCxnSpPr>
            <p:nvPr/>
          </p:nvCxnSpPr>
          <p:spPr>
            <a:xfrm flipH="1">
              <a:off x="3242160" y="1708920"/>
              <a:ext cx="1679040" cy="84096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424" name="Line 25"/>
            <p:cNvCxnSpPr>
              <a:stCxn id="420" idx="1"/>
              <a:endCxn id="418" idx="3"/>
            </p:cNvCxnSpPr>
            <p:nvPr/>
          </p:nvCxnSpPr>
          <p:spPr>
            <a:xfrm flipH="1" flipV="1">
              <a:off x="3242160" y="2549520"/>
              <a:ext cx="1240560" cy="61416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425" name="Line 26"/>
            <p:cNvCxnSpPr>
              <a:stCxn id="418" idx="1"/>
              <a:endCxn id="403" idx="3"/>
            </p:cNvCxnSpPr>
            <p:nvPr/>
          </p:nvCxnSpPr>
          <p:spPr>
            <a:xfrm flipH="1">
              <a:off x="1467720" y="2768040"/>
              <a:ext cx="772560" cy="17172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426" name="Line 27"/>
            <p:cNvCxnSpPr>
              <a:stCxn id="421" idx="1"/>
              <a:endCxn id="419" idx="3"/>
            </p:cNvCxnSpPr>
            <p:nvPr/>
          </p:nvCxnSpPr>
          <p:spPr>
            <a:xfrm flipH="1" flipV="1">
              <a:off x="5923080" y="1490400"/>
              <a:ext cx="585000" cy="5688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427" name="Line 28"/>
            <p:cNvCxnSpPr>
              <a:stCxn id="422" idx="1"/>
              <a:endCxn id="420" idx="3"/>
            </p:cNvCxnSpPr>
            <p:nvPr/>
          </p:nvCxnSpPr>
          <p:spPr>
            <a:xfrm flipH="1">
              <a:off x="5656320" y="3142080"/>
              <a:ext cx="1091520" cy="2160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428" name="CustomShape 29"/>
            <p:cNvSpPr/>
            <p:nvPr/>
          </p:nvSpPr>
          <p:spPr>
            <a:xfrm>
              <a:off x="3109680" y="1150560"/>
              <a:ext cx="1173960" cy="617760"/>
            </a:xfrm>
            <a:custGeom>
              <a:avLst/>
              <a:gdLst/>
              <a:ahLst/>
              <a:cxnLst/>
              <a:rect l="l" t="t" r="r" b="b"/>
              <a:pathLst>
                <a:path w="41036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Cantidad de automóviles</a:t>
              </a:r>
            </a:p>
          </p:txBody>
        </p:sp>
        <p:sp>
          <p:nvSpPr>
            <p:cNvPr id="429" name="CustomShape 30"/>
            <p:cNvSpPr/>
            <p:nvPr/>
          </p:nvSpPr>
          <p:spPr>
            <a:xfrm>
              <a:off x="5027400" y="2076840"/>
              <a:ext cx="1400040" cy="617760"/>
            </a:xfrm>
            <a:custGeom>
              <a:avLst/>
              <a:gdLst/>
              <a:ahLst/>
              <a:cxnLst/>
              <a:rect l="l" t="t" r="r" b="b"/>
              <a:pathLst>
                <a:path w="48937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Infraestructura ciclista / carretera</a:t>
              </a:r>
            </a:p>
          </p:txBody>
        </p:sp>
        <p:cxnSp>
          <p:nvCxnSpPr>
            <p:cNvPr id="430" name="Line 31"/>
            <p:cNvCxnSpPr>
              <a:stCxn id="429" idx="1"/>
              <a:endCxn id="418" idx="3"/>
            </p:cNvCxnSpPr>
            <p:nvPr/>
          </p:nvCxnSpPr>
          <p:spPr>
            <a:xfrm flipH="1">
              <a:off x="3242160" y="2385720"/>
              <a:ext cx="1785600" cy="16416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431" name="Line 32"/>
            <p:cNvCxnSpPr>
              <a:stCxn id="428" idx="2"/>
              <a:endCxn id="418" idx="3"/>
            </p:cNvCxnSpPr>
            <p:nvPr/>
          </p:nvCxnSpPr>
          <p:spPr>
            <a:xfrm flipH="1">
              <a:off x="3070440" y="1768320"/>
              <a:ext cx="626400" cy="563040"/>
            </a:xfrm>
            <a:prstGeom prst="straightConnector1">
              <a:avLst/>
            </a:prstGeom>
            <a:ln w="1260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432" name="CustomShape 33"/>
            <p:cNvSpPr/>
            <p:nvPr/>
          </p:nvSpPr>
          <p:spPr>
            <a:xfrm>
              <a:off x="1650600" y="2577961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33" name="CustomShape 34"/>
            <p:cNvSpPr/>
            <p:nvPr/>
          </p:nvSpPr>
          <p:spPr>
            <a:xfrm>
              <a:off x="4073040" y="182808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34" name="CustomShape 35"/>
            <p:cNvSpPr/>
            <p:nvPr/>
          </p:nvSpPr>
          <p:spPr>
            <a:xfrm>
              <a:off x="6102360" y="130284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35" name="CustomShape 36"/>
            <p:cNvSpPr/>
            <p:nvPr/>
          </p:nvSpPr>
          <p:spPr>
            <a:xfrm>
              <a:off x="3084840" y="186408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36" name="CustomShape 37"/>
            <p:cNvSpPr/>
            <p:nvPr/>
          </p:nvSpPr>
          <p:spPr>
            <a:xfrm>
              <a:off x="1552680" y="326628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37" name="CustomShape 38"/>
            <p:cNvSpPr/>
            <p:nvPr/>
          </p:nvSpPr>
          <p:spPr>
            <a:xfrm>
              <a:off x="3955320" y="370800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38" name="CustomShape 39"/>
            <p:cNvSpPr/>
            <p:nvPr/>
          </p:nvSpPr>
          <p:spPr>
            <a:xfrm>
              <a:off x="4078440" y="411876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39" name="CustomShape 40"/>
            <p:cNvSpPr/>
            <p:nvPr/>
          </p:nvSpPr>
          <p:spPr>
            <a:xfrm>
              <a:off x="3552480" y="467604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40" name="CustomShape 41"/>
            <p:cNvSpPr/>
            <p:nvPr/>
          </p:nvSpPr>
          <p:spPr>
            <a:xfrm>
              <a:off x="6618960" y="474552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41" name="CustomShape 42"/>
            <p:cNvSpPr/>
            <p:nvPr/>
          </p:nvSpPr>
          <p:spPr>
            <a:xfrm>
              <a:off x="6532921" y="408960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42" name="CustomShape 43"/>
            <p:cNvSpPr/>
            <p:nvPr/>
          </p:nvSpPr>
          <p:spPr>
            <a:xfrm>
              <a:off x="6181920" y="550116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43" name="CustomShape 44"/>
            <p:cNvSpPr/>
            <p:nvPr/>
          </p:nvSpPr>
          <p:spPr>
            <a:xfrm>
              <a:off x="6027480" y="289224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44" name="CustomShape 45"/>
            <p:cNvSpPr/>
            <p:nvPr/>
          </p:nvSpPr>
          <p:spPr>
            <a:xfrm>
              <a:off x="4281840" y="239004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45" name="CustomShape 46"/>
            <p:cNvSpPr/>
            <p:nvPr/>
          </p:nvSpPr>
          <p:spPr>
            <a:xfrm>
              <a:off x="3629160" y="2763001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cxnSp>
          <p:nvCxnSpPr>
            <p:cNvPr id="446" name="Line 47"/>
            <p:cNvCxnSpPr>
              <a:stCxn id="429" idx="3"/>
              <a:endCxn id="421" idx="1"/>
            </p:cNvCxnSpPr>
            <p:nvPr/>
          </p:nvCxnSpPr>
          <p:spPr>
            <a:xfrm flipV="1">
              <a:off x="6222600" y="1765440"/>
              <a:ext cx="457200" cy="402120"/>
            </a:xfrm>
            <a:prstGeom prst="straightConnector1">
              <a:avLst/>
            </a:prstGeom>
            <a:ln w="9360">
              <a:solidFill>
                <a:srgbClr val="F17A20"/>
              </a:solidFill>
              <a:miter/>
              <a:tailEnd type="triangle" w="med" len="med"/>
            </a:ln>
          </p:spPr>
        </p:cxnSp>
        <p:cxnSp>
          <p:nvCxnSpPr>
            <p:cNvPr id="447" name="Line 48"/>
            <p:cNvCxnSpPr>
              <a:stCxn id="422" idx="1"/>
              <a:endCxn id="429" idx="3"/>
            </p:cNvCxnSpPr>
            <p:nvPr/>
          </p:nvCxnSpPr>
          <p:spPr>
            <a:xfrm flipH="1" flipV="1">
              <a:off x="6222600" y="2604240"/>
              <a:ext cx="525240" cy="538200"/>
            </a:xfrm>
            <a:prstGeom prst="straightConnector1">
              <a:avLst/>
            </a:prstGeom>
            <a:ln w="9360">
              <a:solidFill>
                <a:srgbClr val="F17A20"/>
              </a:solidFill>
              <a:miter/>
              <a:tailEnd type="triangle" w="med" len="med"/>
            </a:ln>
          </p:spPr>
        </p:cxnSp>
        <p:cxnSp>
          <p:nvCxnSpPr>
            <p:cNvPr id="448" name="Line 49"/>
            <p:cNvCxnSpPr>
              <a:stCxn id="422" idx="1"/>
              <a:endCxn id="412" idx="1"/>
            </p:cNvCxnSpPr>
            <p:nvPr/>
          </p:nvCxnSpPr>
          <p:spPr>
            <a:xfrm>
              <a:off x="6747480" y="3142080"/>
              <a:ext cx="282960" cy="2488680"/>
            </a:xfrm>
            <a:prstGeom prst="straightConnector1">
              <a:avLst/>
            </a:prstGeom>
            <a:ln w="9360">
              <a:solidFill>
                <a:srgbClr val="F17A20"/>
              </a:solidFill>
              <a:miter/>
              <a:tailEnd type="triangle" w="med" len="med"/>
            </a:ln>
          </p:spPr>
        </p:cxnSp>
        <p:cxnSp>
          <p:nvCxnSpPr>
            <p:cNvPr id="449" name="Line 50"/>
            <p:cNvCxnSpPr>
              <a:stCxn id="421" idx="1"/>
              <a:endCxn id="418" idx="3"/>
            </p:cNvCxnSpPr>
            <p:nvPr/>
          </p:nvCxnSpPr>
          <p:spPr>
            <a:xfrm flipH="1">
              <a:off x="3242160" y="1546920"/>
              <a:ext cx="3265920" cy="1002960"/>
            </a:xfrm>
            <a:prstGeom prst="straightConnector1">
              <a:avLst/>
            </a:prstGeom>
            <a:ln w="9360">
              <a:solidFill>
                <a:srgbClr val="F17A20"/>
              </a:solidFill>
              <a:miter/>
              <a:tailEnd type="triangle" w="med" len="med"/>
            </a:ln>
          </p:spPr>
        </p:cxnSp>
        <p:cxnSp>
          <p:nvCxnSpPr>
            <p:cNvPr id="450" name="Line 51"/>
            <p:cNvCxnSpPr>
              <a:stCxn id="419" idx="1"/>
              <a:endCxn id="428" idx="3"/>
            </p:cNvCxnSpPr>
            <p:nvPr/>
          </p:nvCxnSpPr>
          <p:spPr>
            <a:xfrm flipH="1" flipV="1">
              <a:off x="4283640" y="1459440"/>
              <a:ext cx="465840" cy="31320"/>
            </a:xfrm>
            <a:prstGeom prst="straightConnector1">
              <a:avLst/>
            </a:prstGeom>
            <a:ln w="9360">
              <a:solidFill>
                <a:srgbClr val="F17A20"/>
              </a:solidFill>
              <a:miter/>
              <a:headEnd type="triangle" w="med" len="med"/>
              <a:tailEnd type="triangle" w="med" len="med"/>
            </a:ln>
          </p:spPr>
        </p:cxnSp>
        <p:cxnSp>
          <p:nvCxnSpPr>
            <p:cNvPr id="451" name="Line 52"/>
            <p:cNvCxnSpPr>
              <a:stCxn id="428" idx="2"/>
              <a:endCxn id="408" idx="1"/>
            </p:cNvCxnSpPr>
            <p:nvPr/>
          </p:nvCxnSpPr>
          <p:spPr>
            <a:xfrm>
              <a:off x="3696480" y="1768320"/>
              <a:ext cx="1146240" cy="2144520"/>
            </a:xfrm>
            <a:prstGeom prst="straightConnector1">
              <a:avLst/>
            </a:prstGeom>
            <a:ln w="9360">
              <a:solidFill>
                <a:srgbClr val="F17A20"/>
              </a:solidFill>
              <a:miter/>
              <a:tailEnd type="triangle" w="med" len="med"/>
            </a:ln>
          </p:spPr>
        </p:cxnSp>
        <p:cxnSp>
          <p:nvCxnSpPr>
            <p:cNvPr id="452" name="Line 53"/>
            <p:cNvCxnSpPr>
              <a:stCxn id="408" idx="1"/>
              <a:endCxn id="418" idx="3"/>
            </p:cNvCxnSpPr>
            <p:nvPr/>
          </p:nvCxnSpPr>
          <p:spPr>
            <a:xfrm flipH="1" flipV="1">
              <a:off x="3070440" y="2768040"/>
              <a:ext cx="1772280" cy="1144800"/>
            </a:xfrm>
            <a:prstGeom prst="straightConnector1">
              <a:avLst/>
            </a:prstGeom>
            <a:ln w="9360">
              <a:solidFill>
                <a:srgbClr val="F17A20"/>
              </a:solidFill>
              <a:miter/>
              <a:tailEnd type="triangle" w="med" len="med"/>
            </a:ln>
          </p:spPr>
        </p:cxnSp>
        <p:cxnSp>
          <p:nvCxnSpPr>
            <p:cNvPr id="453" name="Line 54"/>
            <p:cNvCxnSpPr>
              <a:stCxn id="420" idx="1"/>
              <a:endCxn id="419" idx="1"/>
            </p:cNvCxnSpPr>
            <p:nvPr/>
          </p:nvCxnSpPr>
          <p:spPr>
            <a:xfrm flipV="1">
              <a:off x="4654080" y="1708920"/>
              <a:ext cx="267120" cy="1236240"/>
            </a:xfrm>
            <a:prstGeom prst="straightConnector1">
              <a:avLst/>
            </a:prstGeom>
            <a:ln w="9360">
              <a:solidFill>
                <a:srgbClr val="F17A20"/>
              </a:solidFill>
              <a:miter/>
              <a:tailEnd type="triangle" w="med" len="med"/>
            </a:ln>
          </p:spPr>
        </p:cxnSp>
        <p:sp>
          <p:nvSpPr>
            <p:cNvPr id="454" name="CustomShape 55"/>
            <p:cNvSpPr/>
            <p:nvPr/>
          </p:nvSpPr>
          <p:spPr>
            <a:xfrm>
              <a:off x="6413039" y="261612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55" name="CustomShape 56"/>
            <p:cNvSpPr/>
            <p:nvPr/>
          </p:nvSpPr>
          <p:spPr>
            <a:xfrm>
              <a:off x="6563879" y="365904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56" name="CustomShape 57"/>
            <p:cNvSpPr/>
            <p:nvPr/>
          </p:nvSpPr>
          <p:spPr>
            <a:xfrm>
              <a:off x="6387479" y="186552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57" name="CustomShape 58"/>
            <p:cNvSpPr/>
            <p:nvPr/>
          </p:nvSpPr>
          <p:spPr>
            <a:xfrm>
              <a:off x="5646960" y="172728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58" name="CustomShape 59"/>
            <p:cNvSpPr/>
            <p:nvPr/>
          </p:nvSpPr>
          <p:spPr>
            <a:xfrm>
              <a:off x="4378320" y="122652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59" name="CustomShape 60"/>
            <p:cNvSpPr/>
            <p:nvPr/>
          </p:nvSpPr>
          <p:spPr>
            <a:xfrm>
              <a:off x="3586680" y="3171240"/>
              <a:ext cx="299697" cy="21371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600" b="1" i="0" strike="noStrike" cap="none" spc="-1" baseline="0" dirty="0" smtClean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(M)</a:t>
              </a:r>
              <a:endParaRPr lang="es" sz="600" b="1" i="0" strike="noStrike" cap="none" spc="-1" baseline="0" dirty="0">
                <a:solidFill>
                  <a:srgbClr val="0070C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460" name="CustomShape 61"/>
            <p:cNvSpPr/>
            <p:nvPr/>
          </p:nvSpPr>
          <p:spPr>
            <a:xfrm>
              <a:off x="4678200" y="257544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61" name="CustomShape 62"/>
            <p:cNvSpPr/>
            <p:nvPr/>
          </p:nvSpPr>
          <p:spPr>
            <a:xfrm>
              <a:off x="3847680" y="251928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</p:grpSp>
      <p:sp>
        <p:nvSpPr>
          <p:cNvPr id="462" name="TextShape 63"/>
          <p:cNvSpPr txBox="1"/>
          <p:nvPr/>
        </p:nvSpPr>
        <p:spPr>
          <a:xfrm>
            <a:off x="356400" y="2894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 las causas locales de obesidad</a:t>
            </a:r>
          </a:p>
        </p:txBody>
      </p:sp>
      <p:sp>
        <p:nvSpPr>
          <p:cNvPr id="463" name="CustomShape 64"/>
          <p:cNvSpPr/>
          <p:nvPr/>
        </p:nvSpPr>
        <p:spPr>
          <a:xfrm>
            <a:off x="307800" y="5288138"/>
            <a:ext cx="2685600" cy="736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Luego agregue las interconexiones ...</a:t>
            </a:r>
          </a:p>
        </p:txBody>
      </p:sp>
      <p:sp>
        <p:nvSpPr>
          <p:cNvPr id="66" name="Elipse 65"/>
          <p:cNvSpPr/>
          <p:nvPr/>
        </p:nvSpPr>
        <p:spPr>
          <a:xfrm>
            <a:off x="344885" y="2630520"/>
            <a:ext cx="1065232" cy="567123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Elipse 66"/>
          <p:cNvSpPr/>
          <p:nvPr/>
        </p:nvSpPr>
        <p:spPr>
          <a:xfrm>
            <a:off x="2138232" y="2259994"/>
            <a:ext cx="1065232" cy="567123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Elipse 67"/>
          <p:cNvSpPr/>
          <p:nvPr/>
        </p:nvSpPr>
        <p:spPr>
          <a:xfrm>
            <a:off x="2106728" y="3844198"/>
            <a:ext cx="1065232" cy="567123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Elipse 68"/>
          <p:cNvSpPr/>
          <p:nvPr/>
        </p:nvSpPr>
        <p:spPr>
          <a:xfrm>
            <a:off x="3156820" y="1196752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Elipse 69"/>
          <p:cNvSpPr/>
          <p:nvPr/>
        </p:nvSpPr>
        <p:spPr>
          <a:xfrm>
            <a:off x="4779188" y="1171671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ipse 70"/>
          <p:cNvSpPr/>
          <p:nvPr/>
        </p:nvSpPr>
        <p:spPr>
          <a:xfrm>
            <a:off x="5114333" y="2088810"/>
            <a:ext cx="1248287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ipse 71"/>
          <p:cNvSpPr/>
          <p:nvPr/>
        </p:nvSpPr>
        <p:spPr>
          <a:xfrm>
            <a:off x="4500376" y="2870756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ipse 72"/>
          <p:cNvSpPr/>
          <p:nvPr/>
        </p:nvSpPr>
        <p:spPr>
          <a:xfrm>
            <a:off x="4904468" y="3643499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Elipse 73"/>
          <p:cNvSpPr/>
          <p:nvPr/>
        </p:nvSpPr>
        <p:spPr>
          <a:xfrm>
            <a:off x="4937473" y="4375796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ipse 74"/>
          <p:cNvSpPr/>
          <p:nvPr/>
        </p:nvSpPr>
        <p:spPr>
          <a:xfrm>
            <a:off x="4508018" y="5214657"/>
            <a:ext cx="1065232" cy="567123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ipse 75"/>
          <p:cNvSpPr/>
          <p:nvPr/>
        </p:nvSpPr>
        <p:spPr>
          <a:xfrm>
            <a:off x="6569668" y="1271217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ipse 76"/>
          <p:cNvSpPr/>
          <p:nvPr/>
        </p:nvSpPr>
        <p:spPr>
          <a:xfrm>
            <a:off x="6740464" y="2821856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ipse 77"/>
          <p:cNvSpPr/>
          <p:nvPr/>
        </p:nvSpPr>
        <p:spPr>
          <a:xfrm>
            <a:off x="7158428" y="3901819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ipse 78"/>
          <p:cNvSpPr/>
          <p:nvPr/>
        </p:nvSpPr>
        <p:spPr>
          <a:xfrm>
            <a:off x="7285983" y="4745520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ipse 79"/>
          <p:cNvSpPr/>
          <p:nvPr/>
        </p:nvSpPr>
        <p:spPr>
          <a:xfrm>
            <a:off x="6912904" y="5560102"/>
            <a:ext cx="1065232" cy="567123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8BCE2AFE-673A-42B1-9B23-0DDC462CF4F4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39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465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466" name="Group 3"/>
          <p:cNvGrpSpPr/>
          <p:nvPr/>
        </p:nvGrpSpPr>
        <p:grpSpPr>
          <a:xfrm>
            <a:off x="1733760" y="1868760"/>
            <a:ext cx="5820480" cy="4248360"/>
            <a:chOff x="1733760" y="1868760"/>
            <a:chExt cx="5820480" cy="4248360"/>
          </a:xfrm>
        </p:grpSpPr>
        <p:pic>
          <p:nvPicPr>
            <p:cNvPr id="467" name="Picture 8"/>
            <p:cNvPicPr/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1733760" y="1868400"/>
              <a:ext cx="5820480" cy="4248360"/>
            </a:xfrm>
            <a:prstGeom prst="rect">
              <a:avLst/>
            </a:prstGeom>
            <a:ln w="12600">
              <a:noFill/>
            </a:ln>
          </p:spPr>
        </p:pic>
        <p:sp>
          <p:nvSpPr>
            <p:cNvPr id="468" name="CustomShape 4"/>
            <p:cNvSpPr/>
            <p:nvPr/>
          </p:nvSpPr>
          <p:spPr>
            <a:xfrm>
              <a:off x="3723120" y="572364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69" name="CustomShape 5"/>
            <p:cNvSpPr/>
            <p:nvPr/>
          </p:nvSpPr>
          <p:spPr>
            <a:xfrm>
              <a:off x="3084840" y="288540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70" name="CustomShape 6"/>
            <p:cNvSpPr/>
            <p:nvPr/>
          </p:nvSpPr>
          <p:spPr>
            <a:xfrm>
              <a:off x="4466880" y="376884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71" name="CustomShape 7"/>
            <p:cNvSpPr/>
            <p:nvPr/>
          </p:nvSpPr>
          <p:spPr>
            <a:xfrm>
              <a:off x="2567880" y="426636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72" name="CustomShape 8"/>
            <p:cNvSpPr/>
            <p:nvPr/>
          </p:nvSpPr>
          <p:spPr>
            <a:xfrm>
              <a:off x="2845800" y="417744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73" name="CustomShape 9"/>
            <p:cNvSpPr/>
            <p:nvPr/>
          </p:nvSpPr>
          <p:spPr>
            <a:xfrm>
              <a:off x="3254760" y="3648959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74" name="CustomShape 10"/>
            <p:cNvSpPr/>
            <p:nvPr/>
          </p:nvSpPr>
          <p:spPr>
            <a:xfrm>
              <a:off x="3270241" y="404532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75" name="CustomShape 11"/>
            <p:cNvSpPr/>
            <p:nvPr/>
          </p:nvSpPr>
          <p:spPr>
            <a:xfrm>
              <a:off x="4026960" y="218088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76" name="CustomShape 12"/>
            <p:cNvSpPr/>
            <p:nvPr/>
          </p:nvSpPr>
          <p:spPr>
            <a:xfrm>
              <a:off x="4300920" y="235512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77" name="CustomShape 13"/>
            <p:cNvSpPr/>
            <p:nvPr/>
          </p:nvSpPr>
          <p:spPr>
            <a:xfrm>
              <a:off x="3933720" y="399996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78" name="CustomShape 14"/>
            <p:cNvSpPr/>
            <p:nvPr/>
          </p:nvSpPr>
          <p:spPr>
            <a:xfrm>
              <a:off x="4305960" y="268956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79" name="CustomShape 15"/>
            <p:cNvSpPr/>
            <p:nvPr/>
          </p:nvSpPr>
          <p:spPr>
            <a:xfrm>
              <a:off x="3398760" y="320616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80" name="CustomShape 16"/>
            <p:cNvSpPr/>
            <p:nvPr/>
          </p:nvSpPr>
          <p:spPr>
            <a:xfrm>
              <a:off x="4207680" y="474732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81" name="CustomShape 17"/>
            <p:cNvSpPr/>
            <p:nvPr/>
          </p:nvSpPr>
          <p:spPr>
            <a:xfrm>
              <a:off x="3026520" y="570852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82" name="CustomShape 18"/>
            <p:cNvSpPr/>
            <p:nvPr/>
          </p:nvSpPr>
          <p:spPr>
            <a:xfrm>
              <a:off x="2887560" y="548856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83" name="CustomShape 19"/>
            <p:cNvSpPr/>
            <p:nvPr/>
          </p:nvSpPr>
          <p:spPr>
            <a:xfrm>
              <a:off x="4266001" y="575820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84" name="CustomShape 20"/>
            <p:cNvSpPr/>
            <p:nvPr/>
          </p:nvSpPr>
          <p:spPr>
            <a:xfrm>
              <a:off x="6759361" y="5457599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85" name="CustomShape 21"/>
            <p:cNvSpPr/>
            <p:nvPr/>
          </p:nvSpPr>
          <p:spPr>
            <a:xfrm>
              <a:off x="3354841" y="464544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86" name="CustomShape 22"/>
            <p:cNvSpPr/>
            <p:nvPr/>
          </p:nvSpPr>
          <p:spPr>
            <a:xfrm>
              <a:off x="3622680" y="4864679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487" name="CustomShape 23"/>
            <p:cNvSpPr/>
            <p:nvPr/>
          </p:nvSpPr>
          <p:spPr>
            <a:xfrm>
              <a:off x="4597921" y="433440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88" name="CustomShape 24"/>
            <p:cNvSpPr/>
            <p:nvPr/>
          </p:nvSpPr>
          <p:spPr>
            <a:xfrm>
              <a:off x="5709241" y="404532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89" name="CustomShape 25"/>
            <p:cNvSpPr/>
            <p:nvPr/>
          </p:nvSpPr>
          <p:spPr>
            <a:xfrm>
              <a:off x="4875840" y="4198679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0" name="CustomShape 26"/>
            <p:cNvSpPr/>
            <p:nvPr/>
          </p:nvSpPr>
          <p:spPr>
            <a:xfrm>
              <a:off x="4652280" y="3485879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1" name="CustomShape 27"/>
            <p:cNvSpPr/>
            <p:nvPr/>
          </p:nvSpPr>
          <p:spPr>
            <a:xfrm>
              <a:off x="5709241" y="376884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2" name="CustomShape 28"/>
            <p:cNvSpPr/>
            <p:nvPr/>
          </p:nvSpPr>
          <p:spPr>
            <a:xfrm>
              <a:off x="5871600" y="3610439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3" name="CustomShape 29"/>
            <p:cNvSpPr/>
            <p:nvPr/>
          </p:nvSpPr>
          <p:spPr>
            <a:xfrm>
              <a:off x="5906521" y="3423239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4" name="CustomShape 30"/>
            <p:cNvSpPr/>
            <p:nvPr/>
          </p:nvSpPr>
          <p:spPr>
            <a:xfrm>
              <a:off x="5709241" y="315036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5" name="CustomShape 31"/>
            <p:cNvSpPr/>
            <p:nvPr/>
          </p:nvSpPr>
          <p:spPr>
            <a:xfrm>
              <a:off x="7319161" y="3560039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6" name="CustomShape 32"/>
            <p:cNvSpPr/>
            <p:nvPr/>
          </p:nvSpPr>
          <p:spPr>
            <a:xfrm>
              <a:off x="6688079" y="3295079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7" name="CustomShape 33"/>
            <p:cNvSpPr/>
            <p:nvPr/>
          </p:nvSpPr>
          <p:spPr>
            <a:xfrm>
              <a:off x="6516001" y="277848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8" name="CustomShape 34"/>
            <p:cNvSpPr/>
            <p:nvPr/>
          </p:nvSpPr>
          <p:spPr>
            <a:xfrm>
              <a:off x="6713279" y="223488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499" name="CustomShape 35"/>
            <p:cNvSpPr/>
            <p:nvPr/>
          </p:nvSpPr>
          <p:spPr>
            <a:xfrm>
              <a:off x="6998401" y="288540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500" name="CustomShape 36"/>
            <p:cNvSpPr/>
            <p:nvPr/>
          </p:nvSpPr>
          <p:spPr>
            <a:xfrm>
              <a:off x="7114321" y="283428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501" name="CustomShape 37"/>
            <p:cNvSpPr/>
            <p:nvPr/>
          </p:nvSpPr>
          <p:spPr>
            <a:xfrm>
              <a:off x="5904001" y="281412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502" name="CustomShape 38"/>
            <p:cNvSpPr/>
            <p:nvPr/>
          </p:nvSpPr>
          <p:spPr>
            <a:xfrm>
              <a:off x="5248080" y="244008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503" name="CustomShape 39"/>
            <p:cNvSpPr/>
            <p:nvPr/>
          </p:nvSpPr>
          <p:spPr>
            <a:xfrm>
              <a:off x="5961961" y="220536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504" name="CustomShape 40"/>
            <p:cNvSpPr/>
            <p:nvPr/>
          </p:nvSpPr>
          <p:spPr>
            <a:xfrm>
              <a:off x="5046480" y="2345400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505" name="CustomShape 41"/>
            <p:cNvSpPr/>
            <p:nvPr/>
          </p:nvSpPr>
          <p:spPr>
            <a:xfrm>
              <a:off x="5465521" y="249192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506" name="CustomShape 42"/>
            <p:cNvSpPr/>
            <p:nvPr/>
          </p:nvSpPr>
          <p:spPr>
            <a:xfrm>
              <a:off x="5667480" y="246312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507" name="CustomShape 43"/>
            <p:cNvSpPr/>
            <p:nvPr/>
          </p:nvSpPr>
          <p:spPr>
            <a:xfrm>
              <a:off x="5428441" y="2023920"/>
              <a:ext cx="284383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508" name="CustomShape 44"/>
            <p:cNvSpPr/>
            <p:nvPr/>
          </p:nvSpPr>
          <p:spPr>
            <a:xfrm>
              <a:off x="4178520" y="5121719"/>
              <a:ext cx="292328" cy="18306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600" b="1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</p:grpSp>
      <p:sp>
        <p:nvSpPr>
          <p:cNvPr id="509" name="CustomShape 45"/>
          <p:cNvSpPr/>
          <p:nvPr/>
        </p:nvSpPr>
        <p:spPr>
          <a:xfrm>
            <a:off x="251520" y="1078722"/>
            <a:ext cx="5261401" cy="47807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Lo que estamos buscando crear ...</a:t>
            </a:r>
          </a:p>
        </p:txBody>
      </p:sp>
      <p:sp>
        <p:nvSpPr>
          <p:cNvPr id="510" name="TextShape 46"/>
          <p:cNvSpPr txBox="1"/>
          <p:nvPr/>
        </p:nvSpPr>
        <p:spPr>
          <a:xfrm>
            <a:off x="304920" y="331920"/>
            <a:ext cx="8028000" cy="486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 las causas locales de obesidad</a:t>
            </a:r>
          </a:p>
        </p:txBody>
      </p:sp>
      <p:sp>
        <p:nvSpPr>
          <p:cNvPr id="511" name="TextShape 47"/>
          <p:cNvSpPr txBox="1"/>
          <p:nvPr/>
        </p:nvSpPr>
        <p:spPr>
          <a:xfrm>
            <a:off x="1734120" y="1869120"/>
            <a:ext cx="1153440" cy="365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Programa</a:t>
            </a:r>
          </a:p>
        </p:txBody>
      </p:sp>
      <p:sp>
        <p:nvSpPr>
          <p:cNvPr id="146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24F84DC5-5DC5-41B9-9C5A-A3751EB16AF3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47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148" name="TextShape 4"/>
          <p:cNvSpPr txBox="1"/>
          <p:nvPr/>
        </p:nvSpPr>
        <p:spPr>
          <a:xfrm>
            <a:off x="893880" y="1628800"/>
            <a:ext cx="7174440" cy="410445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marL="304800" indent="-30480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Consecuencias y realidades de la obesidad.</a:t>
            </a:r>
            <a:endParaRPr lang="es-MX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445" indent="-4445"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2. Consecuencias de la obesidad en el área local.</a:t>
            </a:r>
          </a:p>
          <a:p>
            <a:pPr marL="4445" indent="-4445">
              <a:lnSpc>
                <a:spcPct val="100000"/>
              </a:lnSpc>
            </a:pP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445" indent="-4445"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3. </a:t>
            </a:r>
            <a:r>
              <a:rPr lang="es" sz="20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Enfoque</a:t>
            </a: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de sistemas completos</a:t>
            </a:r>
          </a:p>
          <a:p>
            <a:pPr marL="4445" indent="-4445">
              <a:lnSpc>
                <a:spcPct val="100000"/>
              </a:lnSpc>
            </a:pP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445" indent="-4445"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4. Comprender las causas locales de la obesidad.</a:t>
            </a:r>
          </a:p>
          <a:p>
            <a:pPr marL="4445" indent="-4445">
              <a:lnSpc>
                <a:spcPct val="100000"/>
              </a:lnSpc>
            </a:pP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445" indent="-4445"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5. Desarrollando nuestra visión.</a:t>
            </a:r>
          </a:p>
          <a:p>
            <a:pPr marL="4445" indent="-4445">
              <a:lnSpc>
                <a:spcPct val="100000"/>
              </a:lnSpc>
            </a:pP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445" indent="-4445">
              <a:lnSpc>
                <a:spcPct val="100000"/>
              </a:lnSpc>
            </a:pP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EA7DF3A7-0B4E-4335-A217-C833E734C16F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40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13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514" name="TextShape 3"/>
          <p:cNvSpPr txBox="1"/>
          <p:nvPr/>
        </p:nvSpPr>
        <p:spPr>
          <a:xfrm>
            <a:off x="539552" y="365400"/>
            <a:ext cx="7872928" cy="820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spc="-1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Cosas a considerar: Omitir causas importantes en la rama</a:t>
            </a:r>
          </a:p>
        </p:txBody>
      </p:sp>
      <p:grpSp>
        <p:nvGrpSpPr>
          <p:cNvPr id="515" name="Group 4"/>
          <p:cNvGrpSpPr/>
          <p:nvPr/>
        </p:nvGrpSpPr>
        <p:grpSpPr>
          <a:xfrm>
            <a:off x="299520" y="2145960"/>
            <a:ext cx="8544960" cy="2449440"/>
            <a:chOff x="299520" y="2145960"/>
            <a:chExt cx="8544960" cy="2449440"/>
          </a:xfrm>
        </p:grpSpPr>
        <p:sp>
          <p:nvSpPr>
            <p:cNvPr id="516" name="CustomShape 5"/>
            <p:cNvSpPr/>
            <p:nvPr/>
          </p:nvSpPr>
          <p:spPr>
            <a:xfrm>
              <a:off x="2105640" y="2945520"/>
              <a:ext cx="589163" cy="640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s" sz="2400" b="1" i="0" strike="noStrike" cap="none" spc="-1" baseline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(S)</a:t>
              </a:r>
            </a:p>
          </p:txBody>
        </p:sp>
        <p:sp>
          <p:nvSpPr>
            <p:cNvPr id="517" name="CustomShape 6"/>
            <p:cNvSpPr/>
            <p:nvPr/>
          </p:nvSpPr>
          <p:spPr>
            <a:xfrm>
              <a:off x="4368240" y="3068280"/>
              <a:ext cx="623011" cy="457657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s" sz="2400" b="1" i="0" strike="noStrike" cap="none" spc="-1" baseline="0">
                  <a:solidFill>
                    <a:srgbClr val="FF0000"/>
                  </a:solidFill>
                  <a:effectLst/>
                  <a:latin typeface="Arial"/>
                  <a:ea typeface="Arial"/>
                  <a:cs typeface="Arial"/>
                </a:rPr>
                <a:t>(O)</a:t>
              </a:r>
            </a:p>
          </p:txBody>
        </p:sp>
        <p:sp>
          <p:nvSpPr>
            <p:cNvPr id="518" name="CustomShape 7"/>
            <p:cNvSpPr/>
            <p:nvPr/>
          </p:nvSpPr>
          <p:spPr>
            <a:xfrm>
              <a:off x="299520" y="2933280"/>
              <a:ext cx="1896480" cy="1333800"/>
            </a:xfrm>
            <a:custGeom>
              <a:avLst/>
              <a:gdLst/>
              <a:ahLst/>
              <a:cxnLst/>
              <a:rect l="l" t="t" r="r" b="b"/>
              <a:pathLst>
                <a:path w="30710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9F148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La bicicleta como medio de </a:t>
              </a:r>
              <a:r>
                <a:rPr lang="es" sz="1600" b="0" i="0" strike="noStrike" cap="none" spc="-1" baseline="0" dirty="0" smtClean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transporte</a:t>
              </a:r>
              <a:endPara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sp>
          <p:nvSpPr>
            <p:cNvPr id="519" name="CustomShape 8"/>
            <p:cNvSpPr/>
            <p:nvPr/>
          </p:nvSpPr>
          <p:spPr>
            <a:xfrm>
              <a:off x="2503440" y="2995560"/>
              <a:ext cx="1634760" cy="1278000"/>
            </a:xfrm>
            <a:custGeom>
              <a:avLst/>
              <a:gdLst/>
              <a:ahLst/>
              <a:cxnLst/>
              <a:rect l="l" t="t" r="r" b="b"/>
              <a:pathLst>
                <a:path w="27628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300" b="0" i="0" strike="noStrike" cap="none" spc="-1" baseline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Seguridad percibida del ciclismo</a:t>
              </a:r>
            </a:p>
          </p:txBody>
        </p:sp>
        <p:cxnSp>
          <p:nvCxnSpPr>
            <p:cNvPr id="520" name="Line 9"/>
            <p:cNvCxnSpPr>
              <a:stCxn id="519" idx="1"/>
              <a:endCxn id="518" idx="3"/>
            </p:cNvCxnSpPr>
            <p:nvPr/>
          </p:nvCxnSpPr>
          <p:spPr>
            <a:xfrm flipH="1" flipV="1">
              <a:off x="2196000" y="3600000"/>
              <a:ext cx="307800" cy="3492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521" name="CustomShape 10"/>
            <p:cNvSpPr/>
            <p:nvPr/>
          </p:nvSpPr>
          <p:spPr>
            <a:xfrm>
              <a:off x="4917960" y="2989080"/>
              <a:ext cx="1634760" cy="1278000"/>
            </a:xfrm>
            <a:custGeom>
              <a:avLst/>
              <a:gdLst/>
              <a:ahLst/>
              <a:cxnLst/>
              <a:rect l="l" t="t" r="r" b="b"/>
              <a:pathLst>
                <a:path w="27628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300" b="0" i="0" strike="noStrike" cap="none" spc="-1" baseline="0">
                  <a:solidFill>
                    <a:srgbClr val="0070C0"/>
                  </a:solidFill>
                  <a:effectLst/>
                  <a:latin typeface="Arial"/>
                  <a:ea typeface="Arial"/>
                  <a:cs typeface="Arial"/>
                </a:rPr>
                <a:t>Cantidad de accidentes viales</a:t>
              </a:r>
            </a:p>
          </p:txBody>
        </p:sp>
        <p:cxnSp>
          <p:nvCxnSpPr>
            <p:cNvPr id="522" name="Line 11"/>
            <p:cNvCxnSpPr>
              <a:stCxn id="521" idx="1"/>
              <a:endCxn id="519" idx="3"/>
            </p:cNvCxnSpPr>
            <p:nvPr/>
          </p:nvCxnSpPr>
          <p:spPr>
            <a:xfrm flipH="1">
              <a:off x="4138200" y="3628080"/>
              <a:ext cx="780120" cy="684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523" name="CustomShape 12"/>
            <p:cNvSpPr/>
            <p:nvPr/>
          </p:nvSpPr>
          <p:spPr>
            <a:xfrm>
              <a:off x="7017840" y="2794320"/>
              <a:ext cx="1826640" cy="1472760"/>
            </a:xfrm>
            <a:custGeom>
              <a:avLst/>
              <a:gdLst/>
              <a:ahLst/>
              <a:cxnLst/>
              <a:rect l="l" t="t" r="r" b="b"/>
              <a:pathLst>
                <a:path w="26789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Espacio destinado para </a:t>
              </a:r>
              <a:r>
                <a:rPr lang="es" sz="1600" spc="-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bicicletas</a:t>
              </a:r>
              <a:endPara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cxnSp>
          <p:nvCxnSpPr>
            <p:cNvPr id="524" name="Line 13"/>
            <p:cNvCxnSpPr>
              <a:stCxn id="523" idx="1"/>
              <a:endCxn id="521" idx="3"/>
            </p:cNvCxnSpPr>
            <p:nvPr/>
          </p:nvCxnSpPr>
          <p:spPr>
            <a:xfrm flipH="1">
              <a:off x="6552720" y="3530520"/>
              <a:ext cx="465480" cy="9792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525" name="CustomShape 14"/>
            <p:cNvSpPr/>
            <p:nvPr/>
          </p:nvSpPr>
          <p:spPr>
            <a:xfrm>
              <a:off x="2196000" y="2377800"/>
              <a:ext cx="4786200" cy="22176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/>
            </a:p>
          </p:txBody>
        </p:sp>
        <p:cxnSp>
          <p:nvCxnSpPr>
            <p:cNvPr id="526" name="Line 15"/>
            <p:cNvCxnSpPr>
              <a:stCxn id="523" idx="1"/>
            </p:cNvCxnSpPr>
            <p:nvPr/>
          </p:nvCxnSpPr>
          <p:spPr>
            <a:xfrm flipH="1">
              <a:off x="2105640" y="3530520"/>
              <a:ext cx="4912560" cy="72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sp>
          <p:nvSpPr>
            <p:cNvPr id="527" name="TextShape 16"/>
            <p:cNvSpPr txBox="1"/>
            <p:nvPr/>
          </p:nvSpPr>
          <p:spPr>
            <a:xfrm>
              <a:off x="4403880" y="2145960"/>
              <a:ext cx="595800" cy="110808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GB" sz="6600" b="0" strike="noStrike" spc="-1">
                  <a:solidFill>
                    <a:srgbClr val="000000"/>
                  </a:solidFill>
                  <a:latin typeface="Arial"/>
                  <a:ea typeface="ヒラギノ角ゴ Pro W3"/>
                </a:rPr>
                <a:t>?</a:t>
              </a:r>
              <a:endParaRPr lang="es-MX" sz="6600" b="0" strike="noStrike" spc="-1">
                <a:latin typeface="Arial"/>
              </a:endParaRPr>
            </a:p>
          </p:txBody>
        </p:sp>
      </p:grpSp>
      <p:sp>
        <p:nvSpPr>
          <p:cNvPr id="528" name="CustomShape 17"/>
          <p:cNvSpPr/>
          <p:nvPr/>
        </p:nvSpPr>
        <p:spPr>
          <a:xfrm>
            <a:off x="827640" y="5114880"/>
            <a:ext cx="7584840" cy="705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s" sz="2400" b="0" i="0" strike="noStrike" cap="none" spc="-1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Queremos construir una imagen clara de la complejidad</a:t>
            </a:r>
          </a:p>
        </p:txBody>
      </p:sp>
      <p:sp>
        <p:nvSpPr>
          <p:cNvPr id="19" name="Elipse 18"/>
          <p:cNvSpPr/>
          <p:nvPr/>
        </p:nvSpPr>
        <p:spPr>
          <a:xfrm>
            <a:off x="323528" y="2953670"/>
            <a:ext cx="1779538" cy="1123402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ipse 19"/>
          <p:cNvSpPr/>
          <p:nvPr/>
        </p:nvSpPr>
        <p:spPr>
          <a:xfrm>
            <a:off x="7096025" y="3003652"/>
            <a:ext cx="1631252" cy="1073420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61DDCC87-BC75-40C5-BC66-BADC66774538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41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30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531" name="TextShape 3"/>
          <p:cNvSpPr txBox="1"/>
          <p:nvPr/>
        </p:nvSpPr>
        <p:spPr>
          <a:xfrm>
            <a:off x="562680" y="548640"/>
            <a:ext cx="8028000" cy="93816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Cosas a considerar: Las causas deben ser cuantificables y medibles</a:t>
            </a:r>
          </a:p>
        </p:txBody>
      </p:sp>
      <p:grpSp>
        <p:nvGrpSpPr>
          <p:cNvPr id="532" name="Group 4"/>
          <p:cNvGrpSpPr/>
          <p:nvPr/>
        </p:nvGrpSpPr>
        <p:grpSpPr>
          <a:xfrm>
            <a:off x="827640" y="1928880"/>
            <a:ext cx="7716240" cy="2687760"/>
            <a:chOff x="827640" y="1928880"/>
            <a:chExt cx="7716240" cy="2687760"/>
          </a:xfrm>
        </p:grpSpPr>
        <p:sp>
          <p:nvSpPr>
            <p:cNvPr id="533" name="CustomShape 5"/>
            <p:cNvSpPr/>
            <p:nvPr/>
          </p:nvSpPr>
          <p:spPr>
            <a:xfrm>
              <a:off x="827640" y="1928880"/>
              <a:ext cx="1518480" cy="1308240"/>
            </a:xfrm>
            <a:custGeom>
              <a:avLst/>
              <a:gdLst/>
              <a:ahLst/>
              <a:cxnLst/>
              <a:rect l="l" t="t" r="r" b="b"/>
              <a:pathLst>
                <a:path w="25070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9F148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340" spc="-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C</a:t>
              </a:r>
              <a:r>
                <a:rPr lang="es" sz="134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ultura</a:t>
              </a:r>
            </a:p>
          </p:txBody>
        </p:sp>
        <p:sp>
          <p:nvSpPr>
            <p:cNvPr id="534" name="CustomShape 6"/>
            <p:cNvSpPr/>
            <p:nvPr/>
          </p:nvSpPr>
          <p:spPr>
            <a:xfrm>
              <a:off x="2555640" y="3141000"/>
              <a:ext cx="1660320" cy="1374120"/>
            </a:xfrm>
            <a:custGeom>
              <a:avLst/>
              <a:gdLst/>
              <a:ahLst/>
              <a:cxnLst/>
              <a:rect l="l" t="t" r="r" b="b"/>
              <a:pathLst>
                <a:path w="26098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34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Historia</a:t>
              </a:r>
            </a:p>
          </p:txBody>
        </p:sp>
        <p:sp>
          <p:nvSpPr>
            <p:cNvPr id="535" name="CustomShape 7"/>
            <p:cNvSpPr/>
            <p:nvPr/>
          </p:nvSpPr>
          <p:spPr>
            <a:xfrm>
              <a:off x="4685760" y="1928880"/>
              <a:ext cx="1518480" cy="1308240"/>
            </a:xfrm>
            <a:custGeom>
              <a:avLst/>
              <a:gdLst/>
              <a:ahLst/>
              <a:cxnLst/>
              <a:rect l="l" t="t" r="r" b="b"/>
              <a:pathLst>
                <a:path w="25070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34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Planeción</a:t>
              </a:r>
            </a:p>
          </p:txBody>
        </p:sp>
        <p:sp>
          <p:nvSpPr>
            <p:cNvPr id="536" name="CustomShape 8"/>
            <p:cNvSpPr/>
            <p:nvPr/>
          </p:nvSpPr>
          <p:spPr>
            <a:xfrm>
              <a:off x="6673680" y="3018600"/>
              <a:ext cx="1870200" cy="1598040"/>
            </a:xfrm>
            <a:custGeom>
              <a:avLst/>
              <a:gdLst/>
              <a:ahLst/>
              <a:cxnLst/>
              <a:rect l="l" t="t" r="r" b="b"/>
              <a:pathLst>
                <a:path w="25278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FF006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34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Organizaciones reglamentarias</a:t>
              </a:r>
            </a:p>
          </p:txBody>
        </p:sp>
      </p:grpSp>
      <p:sp>
        <p:nvSpPr>
          <p:cNvPr id="537" name="CustomShape 9"/>
          <p:cNvSpPr/>
          <p:nvPr/>
        </p:nvSpPr>
        <p:spPr>
          <a:xfrm>
            <a:off x="1307520" y="5058720"/>
            <a:ext cx="6157080" cy="705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11" name="Elipse 10"/>
          <p:cNvSpPr/>
          <p:nvPr/>
        </p:nvSpPr>
        <p:spPr>
          <a:xfrm>
            <a:off x="827760" y="1949344"/>
            <a:ext cx="1584000" cy="1258312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pse 11"/>
          <p:cNvSpPr/>
          <p:nvPr/>
        </p:nvSpPr>
        <p:spPr>
          <a:xfrm>
            <a:off x="2593800" y="3194404"/>
            <a:ext cx="1584000" cy="1258312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ipse 12"/>
          <p:cNvSpPr/>
          <p:nvPr/>
        </p:nvSpPr>
        <p:spPr>
          <a:xfrm>
            <a:off x="4620240" y="1950424"/>
            <a:ext cx="1584000" cy="125831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ipse 13"/>
          <p:cNvSpPr/>
          <p:nvPr/>
        </p:nvSpPr>
        <p:spPr>
          <a:xfrm>
            <a:off x="6816780" y="3178800"/>
            <a:ext cx="1584000" cy="1258312"/>
          </a:xfrm>
          <a:prstGeom prst="ellipse">
            <a:avLst/>
          </a:prstGeom>
          <a:noFill/>
          <a:ln>
            <a:solidFill>
              <a:srgbClr val="EE02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E2024ACE-23C2-4B7F-87FD-9950F437F200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42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39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540" name="Group 3"/>
          <p:cNvGrpSpPr/>
          <p:nvPr/>
        </p:nvGrpSpPr>
        <p:grpSpPr>
          <a:xfrm>
            <a:off x="3996000" y="1412640"/>
            <a:ext cx="4925880" cy="4545720"/>
            <a:chOff x="3996000" y="1412640"/>
            <a:chExt cx="4925880" cy="4545720"/>
          </a:xfrm>
        </p:grpSpPr>
        <p:sp>
          <p:nvSpPr>
            <p:cNvPr id="541" name="CustomShape 4"/>
            <p:cNvSpPr/>
            <p:nvPr/>
          </p:nvSpPr>
          <p:spPr>
            <a:xfrm>
              <a:off x="3996000" y="1412640"/>
              <a:ext cx="1726920" cy="1318320"/>
            </a:xfrm>
            <a:custGeom>
              <a:avLst/>
              <a:gdLst/>
              <a:ahLst/>
              <a:cxnLst/>
              <a:rect l="l" t="t" r="r" b="b"/>
              <a:pathLst>
                <a:path w="2829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9F148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Alto volumen de automóviles</a:t>
              </a:r>
            </a:p>
          </p:txBody>
        </p:sp>
        <p:sp>
          <p:nvSpPr>
            <p:cNvPr id="542" name="CustomShape 5"/>
            <p:cNvSpPr/>
            <p:nvPr/>
          </p:nvSpPr>
          <p:spPr>
            <a:xfrm>
              <a:off x="3996000" y="3026520"/>
              <a:ext cx="1726920" cy="1318320"/>
            </a:xfrm>
            <a:custGeom>
              <a:avLst/>
              <a:gdLst/>
              <a:ahLst/>
              <a:cxnLst/>
              <a:rect l="l" t="t" r="r" b="b"/>
              <a:pathLst>
                <a:path w="2829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Alumbrado público deficiente</a:t>
              </a:r>
            </a:p>
          </p:txBody>
        </p:sp>
        <p:sp>
          <p:nvSpPr>
            <p:cNvPr id="543" name="CustomShape 6"/>
            <p:cNvSpPr/>
            <p:nvPr/>
          </p:nvSpPr>
          <p:spPr>
            <a:xfrm>
              <a:off x="3996000" y="4581000"/>
              <a:ext cx="1824120" cy="1377360"/>
            </a:xfrm>
            <a:custGeom>
              <a:avLst/>
              <a:gdLst/>
              <a:ahLst/>
              <a:cxnLst/>
              <a:rect l="l" t="t" r="r" b="b"/>
              <a:pathLst>
                <a:path w="28604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Falta de espacio designado</a:t>
              </a:r>
              <a:r>
                <a:rPr lang="es" sz="1600" b="0" i="0" strike="noStrike" cap="none" spc="-1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 a</a:t>
              </a: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 bicicletas</a:t>
              </a:r>
            </a:p>
          </p:txBody>
        </p:sp>
        <p:sp>
          <p:nvSpPr>
            <p:cNvPr id="544" name="CustomShape 7"/>
            <p:cNvSpPr/>
            <p:nvPr/>
          </p:nvSpPr>
          <p:spPr>
            <a:xfrm>
              <a:off x="7097760" y="1412640"/>
              <a:ext cx="1726920" cy="1318320"/>
            </a:xfrm>
            <a:custGeom>
              <a:avLst/>
              <a:gdLst/>
              <a:ahLst/>
              <a:cxnLst/>
              <a:rect l="l" t="t" r="r" b="b"/>
              <a:pathLst>
                <a:path w="2829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9F148E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Volumen de automóviles</a:t>
              </a:r>
            </a:p>
          </p:txBody>
        </p:sp>
        <p:sp>
          <p:nvSpPr>
            <p:cNvPr id="545" name="CustomShape 8"/>
            <p:cNvSpPr/>
            <p:nvPr/>
          </p:nvSpPr>
          <p:spPr>
            <a:xfrm>
              <a:off x="7097760" y="3026520"/>
              <a:ext cx="1726920" cy="1318320"/>
            </a:xfrm>
            <a:custGeom>
              <a:avLst/>
              <a:gdLst/>
              <a:ahLst/>
              <a:cxnLst/>
              <a:rect l="l" t="t" r="r" b="b"/>
              <a:pathLst>
                <a:path w="28293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7FCB28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Calidad del alumbrado público</a:t>
              </a:r>
            </a:p>
          </p:txBody>
        </p:sp>
        <p:sp>
          <p:nvSpPr>
            <p:cNvPr id="546" name="CustomShape 9"/>
            <p:cNvSpPr/>
            <p:nvPr/>
          </p:nvSpPr>
          <p:spPr>
            <a:xfrm>
              <a:off x="7097760" y="4581000"/>
              <a:ext cx="1824120" cy="1377360"/>
            </a:xfrm>
            <a:custGeom>
              <a:avLst/>
              <a:gdLst/>
              <a:ahLst/>
              <a:cxnLst/>
              <a:rect l="l" t="t" r="r" b="b"/>
              <a:pathLst>
                <a:path w="28604" h="21600">
                  <a:moveTo>
                    <a:pt x="0" y="10800"/>
                  </a:moveTo>
                  <a:close/>
                </a:path>
              </a:pathLst>
            </a:custGeom>
            <a:noFill/>
            <a:ln w="1908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1600" b="0" i="0" strike="noStrike" cap="none" spc="-1" baseline="0" dirty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Espacio destinado a </a:t>
              </a:r>
              <a:r>
                <a:rPr lang="es" sz="1600" spc="-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bicicletas</a:t>
              </a:r>
              <a:endPara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endParaRPr>
            </a:p>
          </p:txBody>
        </p:sp>
        <p:cxnSp>
          <p:nvCxnSpPr>
            <p:cNvPr id="547" name="Line 10"/>
            <p:cNvCxnSpPr>
              <a:stCxn id="541" idx="3"/>
              <a:endCxn id="544" idx="1"/>
            </p:cNvCxnSpPr>
            <p:nvPr/>
          </p:nvCxnSpPr>
          <p:spPr>
            <a:xfrm>
              <a:off x="5722920" y="2071800"/>
              <a:ext cx="1375200" cy="36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548" name="Line 11"/>
            <p:cNvCxnSpPr>
              <a:stCxn id="542" idx="3"/>
              <a:endCxn id="545" idx="1"/>
            </p:cNvCxnSpPr>
            <p:nvPr/>
          </p:nvCxnSpPr>
          <p:spPr>
            <a:xfrm>
              <a:off x="5722920" y="3685680"/>
              <a:ext cx="1375200" cy="36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  <p:cxnSp>
          <p:nvCxnSpPr>
            <p:cNvPr id="549" name="Line 12"/>
            <p:cNvCxnSpPr>
              <a:stCxn id="543" idx="3"/>
              <a:endCxn id="546" idx="1"/>
            </p:cNvCxnSpPr>
            <p:nvPr/>
          </p:nvCxnSpPr>
          <p:spPr>
            <a:xfrm>
              <a:off x="5820120" y="5269680"/>
              <a:ext cx="1278000" cy="360"/>
            </a:xfrm>
            <a:prstGeom prst="straightConnector1">
              <a:avLst/>
            </a:prstGeom>
            <a:ln w="25560">
              <a:solidFill>
                <a:srgbClr val="11175E"/>
              </a:solidFill>
              <a:miter/>
              <a:tailEnd type="triangle" w="med" len="med"/>
            </a:ln>
          </p:spPr>
        </p:cxnSp>
      </p:grpSp>
      <p:sp>
        <p:nvSpPr>
          <p:cNvPr id="550" name="CustomShape 13"/>
          <p:cNvSpPr/>
          <p:nvPr/>
        </p:nvSpPr>
        <p:spPr>
          <a:xfrm>
            <a:off x="618480" y="2184480"/>
            <a:ext cx="2937240" cy="2738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Las causas neutrales facilitarán la determinación de la naturaleza de la relación entre las causas (por ejemplo, ‘M' u 'O')</a:t>
            </a:r>
          </a:p>
        </p:txBody>
      </p:sp>
      <p:sp>
        <p:nvSpPr>
          <p:cNvPr id="551" name="TextShape 14"/>
          <p:cNvSpPr txBox="1"/>
          <p:nvPr/>
        </p:nvSpPr>
        <p:spPr>
          <a:xfrm>
            <a:off x="558000" y="429480"/>
            <a:ext cx="8028000" cy="105161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Cosas a considerar: Las causas deben ser neutrales </a:t>
            </a:r>
            <a:r>
              <a:rPr lang="es" sz="2800" b="0" i="0" strike="noStrike" cap="none" baseline="0" dirty="0" smtClean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(</a:t>
            </a: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no</a:t>
            </a:r>
            <a:r>
              <a:rPr lang="es" sz="2800" b="0" i="0" strike="noStrike" cap="none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 deben contener juicios de valor</a:t>
            </a:r>
            <a:r>
              <a:rPr lang="es" sz="2800" b="0" i="0" strike="noStrike" cap="none" dirty="0" smtClean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)</a:t>
            </a:r>
            <a:endParaRPr lang="es" sz="2800" b="0" i="0" strike="noStrike" cap="none" baseline="0" dirty="0">
              <a:solidFill>
                <a:srgbClr val="FF0000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  <p:sp>
        <p:nvSpPr>
          <p:cNvPr id="552" name="CustomShape 15"/>
          <p:cNvSpPr/>
          <p:nvPr/>
        </p:nvSpPr>
        <p:spPr>
          <a:xfrm>
            <a:off x="578880" y="1671120"/>
            <a:ext cx="2236680" cy="1865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17" name="Elipse 16"/>
          <p:cNvSpPr/>
          <p:nvPr/>
        </p:nvSpPr>
        <p:spPr>
          <a:xfrm>
            <a:off x="4009402" y="1412776"/>
            <a:ext cx="1713518" cy="127253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ipse 19"/>
          <p:cNvSpPr/>
          <p:nvPr/>
        </p:nvSpPr>
        <p:spPr>
          <a:xfrm>
            <a:off x="7097760" y="1449744"/>
            <a:ext cx="1713518" cy="127253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lipse 22"/>
          <p:cNvSpPr/>
          <p:nvPr/>
        </p:nvSpPr>
        <p:spPr>
          <a:xfrm>
            <a:off x="4004099" y="3019535"/>
            <a:ext cx="1713518" cy="127253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lipse 23"/>
          <p:cNvSpPr/>
          <p:nvPr/>
        </p:nvSpPr>
        <p:spPr>
          <a:xfrm>
            <a:off x="7092457" y="3056503"/>
            <a:ext cx="1713518" cy="127253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Elipse 24"/>
          <p:cNvSpPr/>
          <p:nvPr/>
        </p:nvSpPr>
        <p:spPr>
          <a:xfrm>
            <a:off x="4016870" y="4604299"/>
            <a:ext cx="1713518" cy="127253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lipse 25"/>
          <p:cNvSpPr/>
          <p:nvPr/>
        </p:nvSpPr>
        <p:spPr>
          <a:xfrm>
            <a:off x="7105228" y="4641267"/>
            <a:ext cx="1713518" cy="127253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5D348BE5-7AFE-4499-A67A-7A15EA2A89EE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43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54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pic>
        <p:nvPicPr>
          <p:cNvPr id="555" name="Content Placeholder 5"/>
          <p:cNvPicPr/>
          <p:nvPr/>
        </p:nvPicPr>
        <p:blipFill>
          <a:blip r:embed="rId2"/>
          <a:stretch>
            <a:fillRect/>
          </a:stretch>
        </p:blipFill>
        <p:spPr>
          <a:xfrm>
            <a:off x="120780" y="2829827"/>
            <a:ext cx="4392360" cy="3375360"/>
          </a:xfrm>
          <a:prstGeom prst="rect">
            <a:avLst/>
          </a:prstGeom>
          <a:ln>
            <a:noFill/>
          </a:ln>
        </p:spPr>
      </p:pic>
      <p:pic>
        <p:nvPicPr>
          <p:cNvPr id="556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611589" y="2830123"/>
            <a:ext cx="4423320" cy="3375360"/>
          </a:xfrm>
          <a:prstGeom prst="rect">
            <a:avLst/>
          </a:prstGeom>
          <a:ln w="12600">
            <a:noFill/>
          </a:ln>
        </p:spPr>
      </p:pic>
      <p:sp>
        <p:nvSpPr>
          <p:cNvPr id="557" name="CustomShape 3"/>
          <p:cNvSpPr/>
          <p:nvPr/>
        </p:nvSpPr>
        <p:spPr>
          <a:xfrm>
            <a:off x="479520" y="1411920"/>
            <a:ext cx="6807600" cy="705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/>
          </a:p>
        </p:txBody>
      </p:sp>
      <p:sp>
        <p:nvSpPr>
          <p:cNvPr id="558" name="TextShape 4"/>
          <p:cNvSpPr txBox="1"/>
          <p:nvPr/>
        </p:nvSpPr>
        <p:spPr>
          <a:xfrm>
            <a:off x="479520" y="461880"/>
            <a:ext cx="8028000" cy="486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Cosas a considerar: los</a:t>
            </a:r>
            <a:r>
              <a:rPr lang="es" sz="2800" b="0" i="0" strike="noStrike" cap="none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 mapas causales </a:t>
            </a: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no son lo mismo que los mapas mentales</a:t>
            </a:r>
          </a:p>
        </p:txBody>
      </p:sp>
      <p:sp>
        <p:nvSpPr>
          <p:cNvPr id="559" name="TextShape 5"/>
          <p:cNvSpPr txBox="1"/>
          <p:nvPr/>
        </p:nvSpPr>
        <p:spPr>
          <a:xfrm>
            <a:off x="779400" y="1884600"/>
            <a:ext cx="1537560" cy="461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Mapa mental</a:t>
            </a:r>
          </a:p>
        </p:txBody>
      </p:sp>
      <p:pic>
        <p:nvPicPr>
          <p:cNvPr id="560" name="Graphic 11" descr="Close"/>
          <p:cNvPicPr/>
          <p:nvPr/>
        </p:nvPicPr>
        <p:blipFill>
          <a:blip r:embed="rId4"/>
          <a:stretch>
            <a:fillRect/>
          </a:stretch>
        </p:blipFill>
        <p:spPr>
          <a:xfrm>
            <a:off x="2376360" y="2228760"/>
            <a:ext cx="311400" cy="311400"/>
          </a:xfrm>
          <a:prstGeom prst="rect">
            <a:avLst/>
          </a:prstGeom>
          <a:ln w="12600">
            <a:noFill/>
          </a:ln>
        </p:spPr>
      </p:pic>
      <p:sp>
        <p:nvSpPr>
          <p:cNvPr id="561" name="TextShape 6"/>
          <p:cNvSpPr txBox="1"/>
          <p:nvPr/>
        </p:nvSpPr>
        <p:spPr>
          <a:xfrm>
            <a:off x="5344371" y="1906133"/>
            <a:ext cx="1829520" cy="461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Mapa causal</a:t>
            </a:r>
          </a:p>
        </p:txBody>
      </p:sp>
      <p:pic>
        <p:nvPicPr>
          <p:cNvPr id="562" name="Graphic 13" descr="Checkmark"/>
          <p:cNvPicPr/>
          <p:nvPr/>
        </p:nvPicPr>
        <p:blipFill>
          <a:blip r:embed="rId5"/>
          <a:stretch>
            <a:fillRect/>
          </a:stretch>
        </p:blipFill>
        <p:spPr>
          <a:xfrm>
            <a:off x="7271640" y="2229120"/>
            <a:ext cx="308520" cy="308520"/>
          </a:xfrm>
          <a:prstGeom prst="rect">
            <a:avLst/>
          </a:prstGeom>
          <a:ln w="1260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01FCE7B7-9AD5-43D7-BB40-0FE2B386B789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44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64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565" name="TextShape 3"/>
          <p:cNvSpPr txBox="1"/>
          <p:nvPr/>
        </p:nvSpPr>
        <p:spPr>
          <a:xfrm>
            <a:off x="562680" y="1367640"/>
            <a:ext cx="4604040" cy="460512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 marL="4680" indent="-4680">
              <a:lnSpc>
                <a:spcPct val="8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Actividad </a:t>
            </a:r>
          </a:p>
          <a:p>
            <a:pPr marL="514440" indent="-51444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Tome la causa priorizada y pregunte "¿qué otras causas tienen un efecto directo en esta?"</a:t>
            </a:r>
          </a:p>
          <a:p>
            <a:pPr marL="514440" indent="-51444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Determine la dirección de la relación (es decir, la dirección de la flecha).</a:t>
            </a:r>
          </a:p>
          <a:p>
            <a:pPr marL="514440" indent="-51444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Determine la naturaleza de la relación (es decir, la misma relación o la opuesta).</a:t>
            </a:r>
          </a:p>
          <a:p>
            <a:pPr marL="514440" indent="-51444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Repita el proceso para las causas identificadas.</a:t>
            </a:r>
          </a:p>
          <a:p>
            <a:pPr marL="514440" indent="-51444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Considere: causas perdidas, causas medibles, causas neutrales, no mapas mentales, anótelo todo.</a:t>
            </a:r>
          </a:p>
          <a:p>
            <a:pPr marL="4680" indent="-4680">
              <a:lnSpc>
                <a:spcPct val="80000"/>
              </a:lnSpc>
            </a:pPr>
            <a:r>
              <a:rPr lang="en-GB" sz="2000" b="1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66" name="CustomShape 4"/>
          <p:cNvSpPr/>
          <p:nvPr/>
        </p:nvSpPr>
        <p:spPr>
          <a:xfrm>
            <a:off x="5548320" y="1538640"/>
            <a:ext cx="3142080" cy="4098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28440">
            <a:solidFill>
              <a:srgbClr val="F17A20"/>
            </a:solidFill>
            <a:miter/>
          </a:ln>
          <a:effectLst>
            <a:outerShdw dist="228593" dir="2700000">
              <a:srgbClr val="000000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rIns="288000" bIns="288000">
            <a:noAutofit/>
          </a:bodyPr>
          <a:lstStyle/>
          <a:p>
            <a:pPr>
              <a:lnSpc>
                <a:spcPct val="100000"/>
              </a:lnSpc>
            </a:pPr>
            <a:endParaRPr lang="es-MX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MX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MX" sz="1800" b="0" strike="noStrike" spc="-1">
              <a:latin typeface="Arial"/>
            </a:endParaRPr>
          </a:p>
        </p:txBody>
      </p:sp>
      <p:sp>
        <p:nvSpPr>
          <p:cNvPr id="567" name="TextShape 5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Mapeo de las causas locales de obesidad</a:t>
            </a:r>
          </a:p>
        </p:txBody>
      </p:sp>
      <p:sp>
        <p:nvSpPr>
          <p:cNvPr id="568" name="TextShape 6"/>
          <p:cNvSpPr txBox="1"/>
          <p:nvPr/>
        </p:nvSpPr>
        <p:spPr>
          <a:xfrm>
            <a:off x="5548320" y="1538640"/>
            <a:ext cx="3344040" cy="40748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1600" b="1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Puntos a tener en cuenta </a:t>
            </a:r>
          </a:p>
          <a:p>
            <a:pPr>
              <a:lnSpc>
                <a:spcPct val="100000"/>
              </a:lnSpc>
            </a:pPr>
            <a:endParaRPr lang="es-MX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MX" sz="1600" b="0" strike="noStrike" spc="-1" dirty="0">
              <a:latin typeface="Arial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esta actividad debe basarse en su experiencia y conocimiento local</a:t>
            </a:r>
          </a:p>
          <a:p>
            <a:pPr>
              <a:lnSpc>
                <a:spcPts val="2134"/>
              </a:lnSpc>
              <a:buClr>
                <a:srgbClr val="98002E"/>
              </a:buClr>
            </a:pPr>
            <a:endParaRPr lang="es-MX" sz="1600" b="0" strike="noStrike" spc="-1" dirty="0">
              <a:latin typeface="Arial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ningún mapa es perfecto y completo</a:t>
            </a:r>
          </a:p>
          <a:p>
            <a:pPr>
              <a:lnSpc>
                <a:spcPts val="2134"/>
              </a:lnSpc>
              <a:buClr>
                <a:srgbClr val="98002E"/>
              </a:buClr>
            </a:pPr>
            <a:endParaRPr lang="es-MX" sz="1600" b="0" strike="noStrike" spc="-1" dirty="0">
              <a:latin typeface="Arial"/>
            </a:endParaRPr>
          </a:p>
          <a:p>
            <a:pPr>
              <a:lnSpc>
                <a:spcPts val="2134"/>
              </a:lnSpc>
              <a:buClr>
                <a:srgbClr val="98002E"/>
              </a:buClr>
              <a:buFont typeface="Symbol" charset="2"/>
              <a:buChar char=""/>
            </a:pPr>
            <a:r>
              <a:rPr lang="es" sz="16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los mapas causales se desarrollan a través de las perspectivas compartidas de múltiples partes interesadas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37869B5F-676C-4CBC-B0B7-82F38686A3E7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45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70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571" name="TextShape 3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¿Alguien falta?</a:t>
            </a:r>
          </a:p>
        </p:txBody>
      </p:sp>
      <p:sp>
        <p:nvSpPr>
          <p:cNvPr id="572" name="TextShape 4"/>
          <p:cNvSpPr txBox="1"/>
          <p:nvPr/>
        </p:nvSpPr>
        <p:spPr>
          <a:xfrm>
            <a:off x="1907704" y="1484784"/>
            <a:ext cx="5103232" cy="355464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ctr" anchorCtr="1">
            <a:normAutofit/>
          </a:bodyPr>
          <a:lstStyle/>
          <a:p>
            <a:pPr marL="4680" indent="-4680" algn="ctr">
              <a:lnSpc>
                <a:spcPct val="114000"/>
              </a:lnSpc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¿Alguien más necesita involucrarse en el siguiente paso?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221709AD-3729-4530-87C3-8949FB98B457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46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74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8000" y="2132960"/>
            <a:ext cx="6313846" cy="104202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Desarrollando nuestra visión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3F76A6DA-34F1-42BD-AF46-BB13D58986EB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47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78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579" name="TextShape 3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La visión: Preguntas Clave </a:t>
            </a:r>
          </a:p>
        </p:txBody>
      </p:sp>
      <p:sp>
        <p:nvSpPr>
          <p:cNvPr id="580" name="CustomShape 4"/>
          <p:cNvSpPr/>
          <p:nvPr/>
        </p:nvSpPr>
        <p:spPr>
          <a:xfrm>
            <a:off x="628200" y="1916832"/>
            <a:ext cx="7962480" cy="2868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s" sz="2400" b="1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Destino: 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¿A</a:t>
            </a:r>
            <a:r>
              <a:rPr lang="es" sz="2400" b="0" i="0" strike="noStrike" cap="none" spc="-1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d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ónde vamos?</a:t>
            </a: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s" sz="2400" b="1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Propósito: 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¿Por qué existe la red del sistema local? ¿</a:t>
            </a:r>
            <a:r>
              <a:rPr lang="es" sz="2400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 qué bien colectivo sirve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?</a:t>
            </a: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endParaRPr lang="es-MX" sz="24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57200" indent="-45720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s" sz="2400" b="1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Valores: 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¿Qué principios guían nuestras decisiones y acciones en nuestro viaje?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0F5B6473-644C-4CA5-A66D-A68526429BB8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48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82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583" name="TextShape 3"/>
          <p:cNvSpPr txBox="1"/>
          <p:nvPr/>
        </p:nvSpPr>
        <p:spPr>
          <a:xfrm>
            <a:off x="483480" y="1237680"/>
            <a:ext cx="8408880" cy="445068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t">
            <a:normAutofit fontScale="97500"/>
          </a:bodyPr>
          <a:lstStyle/>
          <a:p>
            <a:pPr marL="4445" indent="-4445">
              <a:lnSpc>
                <a:spcPct val="100000"/>
              </a:lnSpc>
            </a:pPr>
            <a:r>
              <a:rPr lang="en-GB" sz="1870" b="1" i="1" strike="noStrike" spc="-1" dirty="0">
                <a:solidFill>
                  <a:srgbClr val="000000"/>
                </a:solidFill>
                <a:latin typeface="Arial"/>
                <a:ea typeface="ヒラギノ角ゴ Pro W3"/>
              </a:rPr>
              <a:t> </a:t>
            </a:r>
            <a:endParaRPr lang="es-MX" sz="187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1) Destino: ¿A</a:t>
            </a:r>
            <a:r>
              <a:rPr lang="es" sz="1870" b="0" i="0" strike="noStrike" cap="none" spc="-1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d</a:t>
            </a: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ónde vamos?</a:t>
            </a:r>
          </a:p>
          <a:p>
            <a:pPr marL="353695" lvl="1" indent="-175895">
              <a:spcBef>
                <a:spcPts val="400"/>
              </a:spcBef>
            </a:pPr>
            <a:r>
              <a:rPr lang="es" sz="1850" spc="-1">
                <a:solidFill>
                  <a:srgbClr val="000000"/>
                </a:solidFill>
                <a:latin typeface="Arial"/>
                <a:ea typeface="Arial"/>
                <a:cs typeface="Arial"/>
              </a:rPr>
              <a:t>   Imagínate</a:t>
            </a:r>
            <a:r>
              <a:rPr lang="es" sz="1850" b="0" i="0" strike="noStrike" cap="none" spc="-1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cómo se vería todo este enfoque de sistemas para la obesidad </a:t>
            </a:r>
            <a:r>
              <a:rPr lang="es" sz="185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dentro de 10 años. ¿Cómo sería el éxito? ¿Qué podrías lograr? ¿Qué te gustaría lograr?</a:t>
            </a:r>
            <a:r>
              <a:rPr lang="es" sz="1850" spc="-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 </a:t>
            </a:r>
            <a:endParaRPr lang="es" sz="1850" b="0" i="0" strike="noStrike" cap="none" spc="-1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  <a:p>
            <a:pPr marL="353695" lvl="1" indent="-175895">
              <a:lnSpc>
                <a:spcPct val="100000"/>
              </a:lnSpc>
              <a:spcBef>
                <a:spcPts val="400"/>
              </a:spcBef>
            </a:pPr>
            <a:r>
              <a:rPr lang="en-GB" sz="1870" b="0" strike="noStrike" spc="-1" dirty="0">
                <a:solidFill>
                  <a:srgbClr val="000000"/>
                </a:solidFill>
                <a:latin typeface="Arial"/>
                <a:ea typeface="ヒラギノ角ゴ Pro W3"/>
              </a:rPr>
              <a:t> </a:t>
            </a:r>
            <a:endParaRPr lang="es-MX" sz="1870" b="0" strike="noStrike" spc="-1" dirty="0">
              <a:latin typeface="Arial"/>
            </a:endParaRPr>
          </a:p>
          <a:p>
            <a:pPr marL="353695" lvl="1" indent="-175895">
              <a:lnSpc>
                <a:spcPct val="100000"/>
              </a:lnSpc>
              <a:spcBef>
                <a:spcPts val="400"/>
              </a:spcBef>
            </a:pP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2. Objetivo ¿Por qué existe el grupo local de sistemas completos? ¿A</a:t>
            </a:r>
            <a:r>
              <a:rPr lang="es" sz="1870" b="0" i="0" strike="noStrike" cap="none" spc="-1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q</a:t>
            </a: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ué bien colectivo sirve? ¿Quién es tu audiencia y qué necesitan realmente de ti?</a:t>
            </a:r>
          </a:p>
          <a:p>
            <a:pPr marL="353695" lvl="1" indent="-175895">
              <a:lnSpc>
                <a:spcPct val="100000"/>
              </a:lnSpc>
              <a:spcBef>
                <a:spcPts val="400"/>
              </a:spcBef>
            </a:pPr>
            <a:r>
              <a:rPr lang="en-GB" sz="1870" b="0" strike="noStrike" spc="-1" dirty="0">
                <a:solidFill>
                  <a:srgbClr val="000000"/>
                </a:solidFill>
                <a:latin typeface="Arial"/>
                <a:ea typeface="ヒラギノ角ゴ Pro W3"/>
              </a:rPr>
              <a:t> </a:t>
            </a:r>
            <a:endParaRPr lang="es-MX" sz="1870" b="0" strike="noStrike" spc="-1" dirty="0">
              <a:latin typeface="Arial"/>
            </a:endParaRPr>
          </a:p>
          <a:p>
            <a:pPr marL="353695" lvl="1" indent="-175895">
              <a:lnSpc>
                <a:spcPct val="100000"/>
              </a:lnSpc>
              <a:spcBef>
                <a:spcPts val="400"/>
              </a:spcBef>
            </a:pP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3) Valores: ¿Qué principios guían nuestras decisiones y acciones en nuestro viaje?</a:t>
            </a:r>
            <a:r>
              <a:rPr lang="es" sz="1870" spc="-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es" sz="187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¿Cuál es el valor que ofrece el grupo? ¿Cómo se benefician las personas de lo que ofrece el grupo? ¿Cómo beneficia el enfoque de sistemas completos a la sociedad en general?</a:t>
            </a:r>
          </a:p>
          <a:p>
            <a:pPr marL="4445" indent="-4445">
              <a:lnSpc>
                <a:spcPct val="114000"/>
              </a:lnSpc>
            </a:pPr>
            <a:r>
              <a:rPr lang="en-GB" sz="1870" b="0" strike="noStrike" spc="-1" dirty="0">
                <a:solidFill>
                  <a:srgbClr val="000000"/>
                </a:solidFill>
                <a:latin typeface="Arial"/>
                <a:ea typeface="ヒラギノ角ゴ Pro W3"/>
              </a:rPr>
              <a:t> </a:t>
            </a:r>
            <a:endParaRPr lang="es-MX" sz="1870" b="0" strike="noStrike" spc="-1" dirty="0">
              <a:latin typeface="Arial"/>
            </a:endParaRPr>
          </a:p>
        </p:txBody>
      </p:sp>
      <p:sp>
        <p:nvSpPr>
          <p:cNvPr id="584" name="TextShape 4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spc="-151" baseline="0" dirty="0">
                <a:solidFill>
                  <a:srgbClr val="FF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Actividad</a:t>
            </a:r>
            <a:r>
              <a:rPr lang="es" sz="2800" b="0" i="0" strike="noStrike" cap="none" spc="-151" baseline="0" dirty="0">
                <a:solidFill>
                  <a:srgbClr val="00AE9E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F892791A-B0D2-44E7-BAFE-6B40B2FAF1B2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49</a:t>
            </a:fld>
            <a:endParaRPr lang="es-MX" sz="1200" b="0" strike="noStrike" spc="-1" dirty="0">
              <a:latin typeface="Arial"/>
            </a:endParaRPr>
          </a:p>
        </p:txBody>
      </p:sp>
      <p:sp>
        <p:nvSpPr>
          <p:cNvPr id="586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8000" y="2132960"/>
            <a:ext cx="6313846" cy="104202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Próximos pasos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 smtClean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Introducción: </a:t>
            </a: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El comienzo del viaje </a:t>
            </a:r>
          </a:p>
        </p:txBody>
      </p:sp>
      <p:sp>
        <p:nvSpPr>
          <p:cNvPr id="150" name="TextShape 2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2216CA46-A2A1-44C3-9B4B-FFF21B32A27A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5</a:t>
            </a:fld>
            <a:endParaRPr lang="es-MX" sz="1200" b="0" strike="noStrike" spc="-1" dirty="0">
              <a:latin typeface="Arial"/>
            </a:endParaRPr>
          </a:p>
        </p:txBody>
      </p:sp>
      <p:sp>
        <p:nvSpPr>
          <p:cNvPr id="151" name="TextShape 3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2736"/>
            <a:ext cx="5773559" cy="51245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F5D80721-016C-45CE-BBC5-63836CECC711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50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90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29" y="1044524"/>
            <a:ext cx="7644543" cy="47689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971C3F57-DFCB-4C25-B58B-D88510652D0E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51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593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grpSp>
        <p:nvGrpSpPr>
          <p:cNvPr id="594" name="Group 3"/>
          <p:cNvGrpSpPr/>
          <p:nvPr/>
        </p:nvGrpSpPr>
        <p:grpSpPr>
          <a:xfrm>
            <a:off x="455040" y="1711440"/>
            <a:ext cx="8233920" cy="4512600"/>
            <a:chOff x="455040" y="1711440"/>
            <a:chExt cx="8233920" cy="4512600"/>
          </a:xfrm>
        </p:grpSpPr>
        <p:sp>
          <p:nvSpPr>
            <p:cNvPr id="595" name="TextShape 4"/>
            <p:cNvSpPr txBox="1"/>
            <p:nvPr/>
          </p:nvSpPr>
          <p:spPr>
            <a:xfrm>
              <a:off x="1446120" y="1774440"/>
              <a:ext cx="1049760" cy="46152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s" sz="1200" b="0" i="0" strike="noStrike" cap="none" spc="-1" baseline="0">
                  <a:solidFill>
                    <a:srgbClr val="FFFFFF"/>
                  </a:solidFill>
                  <a:effectLst/>
                  <a:latin typeface="Arial"/>
                  <a:ea typeface="Arial"/>
                  <a:cs typeface="Arial"/>
                </a:rPr>
                <a:t>[INSERTAR IMAGEN]</a:t>
              </a:r>
            </a:p>
          </p:txBody>
        </p:sp>
        <p:grpSp>
          <p:nvGrpSpPr>
            <p:cNvPr id="596" name="Group 5"/>
            <p:cNvGrpSpPr/>
            <p:nvPr/>
          </p:nvGrpSpPr>
          <p:grpSpPr>
            <a:xfrm>
              <a:off x="612360" y="1711440"/>
              <a:ext cx="1981800" cy="2190240"/>
              <a:chOff x="612360" y="1711440"/>
              <a:chExt cx="1981800" cy="2190240"/>
            </a:xfrm>
          </p:grpSpPr>
          <p:pic>
            <p:nvPicPr>
              <p:cNvPr id="597" name="Picture 17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 rot="10800000">
                <a:off x="612360" y="1830600"/>
                <a:ext cx="1981800" cy="2070720"/>
              </a:xfrm>
              <a:prstGeom prst="rect">
                <a:avLst/>
              </a:prstGeom>
              <a:ln w="12600">
                <a:noFill/>
              </a:ln>
            </p:spPr>
          </p:pic>
          <p:sp>
            <p:nvSpPr>
              <p:cNvPr id="598" name="CustomShape 6"/>
              <p:cNvSpPr/>
              <p:nvPr/>
            </p:nvSpPr>
            <p:spPr>
              <a:xfrm>
                <a:off x="612360" y="1711440"/>
                <a:ext cx="819360" cy="27792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/>
              </a:p>
            </p:txBody>
          </p:sp>
        </p:grpSp>
        <p:grpSp>
          <p:nvGrpSpPr>
            <p:cNvPr id="599" name="Group 7"/>
            <p:cNvGrpSpPr/>
            <p:nvPr/>
          </p:nvGrpSpPr>
          <p:grpSpPr>
            <a:xfrm>
              <a:off x="455040" y="4153320"/>
              <a:ext cx="1981800" cy="2070720"/>
              <a:chOff x="455040" y="4153320"/>
              <a:chExt cx="1981800" cy="2070720"/>
            </a:xfrm>
          </p:grpSpPr>
          <p:pic>
            <p:nvPicPr>
              <p:cNvPr id="600" name="Picture 1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1440" y="4236480"/>
                <a:ext cx="1805400" cy="1987560"/>
              </a:xfrm>
              <a:prstGeom prst="rect">
                <a:avLst/>
              </a:prstGeom>
              <a:ln w="12600">
                <a:noFill/>
              </a:ln>
            </p:spPr>
          </p:pic>
          <p:sp>
            <p:nvSpPr>
              <p:cNvPr id="601" name="CustomShape 8"/>
              <p:cNvSpPr/>
              <p:nvPr/>
            </p:nvSpPr>
            <p:spPr>
              <a:xfrm>
                <a:off x="455040" y="4153320"/>
                <a:ext cx="731880" cy="2667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endParaRPr/>
              </a:p>
            </p:txBody>
          </p:sp>
        </p:grpSp>
        <p:pic>
          <p:nvPicPr>
            <p:cNvPr id="602" name="Picture 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955240" y="2687040"/>
              <a:ext cx="3097080" cy="2709720"/>
            </a:xfrm>
            <a:prstGeom prst="rect">
              <a:avLst/>
            </a:prstGeom>
            <a:ln w="12600">
              <a:noFill/>
            </a:ln>
          </p:spPr>
        </p:pic>
        <p:pic>
          <p:nvPicPr>
            <p:cNvPr id="603" name="Picture 10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6380280" y="3141360"/>
              <a:ext cx="2308680" cy="1662120"/>
            </a:xfrm>
            <a:prstGeom prst="rect">
              <a:avLst/>
            </a:prstGeom>
            <a:ln w="12600">
              <a:noFill/>
            </a:ln>
          </p:spPr>
        </p:pic>
        <p:sp>
          <p:nvSpPr>
            <p:cNvPr id="604" name="TextShape 9"/>
            <p:cNvSpPr txBox="1"/>
            <p:nvPr/>
          </p:nvSpPr>
          <p:spPr>
            <a:xfrm>
              <a:off x="3526920" y="1785600"/>
              <a:ext cx="1716840" cy="830880"/>
            </a:xfrm>
            <a:prstGeom prst="rect">
              <a:avLst/>
            </a:prstGeom>
            <a:noFill/>
            <a:ln>
              <a:noFill/>
            </a:ln>
          </p:spPr>
          <p:txBody>
            <a:bodyPr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24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Entre talleres</a:t>
              </a:r>
            </a:p>
          </p:txBody>
        </p:sp>
        <p:sp>
          <p:nvSpPr>
            <p:cNvPr id="605" name="TextShape 10"/>
            <p:cNvSpPr txBox="1"/>
            <p:nvPr/>
          </p:nvSpPr>
          <p:spPr>
            <a:xfrm>
              <a:off x="6676200" y="1963440"/>
              <a:ext cx="1716840" cy="830880"/>
            </a:xfrm>
            <a:prstGeom prst="rect">
              <a:avLst/>
            </a:prstGeom>
            <a:noFill/>
            <a:ln>
              <a:noFill/>
            </a:ln>
          </p:spPr>
          <p:txBody>
            <a:bodyPr anchorCtr="1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s" sz="2400" b="0" i="0" strike="noStrike" cap="none" spc="-1" baseline="0">
                  <a:solidFill>
                    <a:srgbClr val="000000"/>
                  </a:solidFill>
                  <a:effectLst/>
                  <a:latin typeface="Arial"/>
                  <a:ea typeface="Arial"/>
                  <a:cs typeface="Arial"/>
                </a:rPr>
                <a:t>Siguiente taller</a:t>
              </a:r>
            </a:p>
          </p:txBody>
        </p:sp>
        <p:sp>
          <p:nvSpPr>
            <p:cNvPr id="606" name="CustomShape 11"/>
            <p:cNvSpPr/>
            <p:nvPr/>
          </p:nvSpPr>
          <p:spPr>
            <a:xfrm>
              <a:off x="2640240" y="3761640"/>
              <a:ext cx="423360" cy="280080"/>
            </a:xfrm>
            <a:custGeom>
              <a:avLst/>
              <a:gdLst/>
              <a:ahLst/>
              <a:cxnLst/>
              <a:rect l="0" t="0" r="r" b="b"/>
              <a:pathLst>
                <a:path w="1178" h="780">
                  <a:moveTo>
                    <a:pt x="0" y="194"/>
                  </a:moveTo>
                  <a:lnTo>
                    <a:pt x="787" y="194"/>
                  </a:lnTo>
                  <a:lnTo>
                    <a:pt x="787" y="0"/>
                  </a:lnTo>
                  <a:lnTo>
                    <a:pt x="1177" y="389"/>
                  </a:lnTo>
                  <a:lnTo>
                    <a:pt x="787" y="779"/>
                  </a:lnTo>
                  <a:lnTo>
                    <a:pt x="787" y="584"/>
                  </a:lnTo>
                  <a:lnTo>
                    <a:pt x="0" y="584"/>
                  </a:lnTo>
                  <a:lnTo>
                    <a:pt x="0" y="194"/>
                  </a:lnTo>
                </a:path>
              </a:pathLst>
            </a:custGeom>
            <a:noFill/>
            <a:ln w="2556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/>
            </a:p>
          </p:txBody>
        </p:sp>
        <p:sp>
          <p:nvSpPr>
            <p:cNvPr id="607" name="CustomShape 12"/>
            <p:cNvSpPr/>
            <p:nvPr/>
          </p:nvSpPr>
          <p:spPr>
            <a:xfrm>
              <a:off x="5891400" y="3761640"/>
              <a:ext cx="423360" cy="280080"/>
            </a:xfrm>
            <a:custGeom>
              <a:avLst/>
              <a:gdLst/>
              <a:ahLst/>
              <a:cxnLst/>
              <a:rect l="0" t="0" r="r" b="b"/>
              <a:pathLst>
                <a:path w="1178" h="780">
                  <a:moveTo>
                    <a:pt x="0" y="194"/>
                  </a:moveTo>
                  <a:lnTo>
                    <a:pt x="787" y="194"/>
                  </a:lnTo>
                  <a:lnTo>
                    <a:pt x="787" y="0"/>
                  </a:lnTo>
                  <a:lnTo>
                    <a:pt x="1177" y="389"/>
                  </a:lnTo>
                  <a:lnTo>
                    <a:pt x="787" y="779"/>
                  </a:lnTo>
                  <a:lnTo>
                    <a:pt x="787" y="584"/>
                  </a:lnTo>
                  <a:lnTo>
                    <a:pt x="0" y="584"/>
                  </a:lnTo>
                  <a:lnTo>
                    <a:pt x="0" y="194"/>
                  </a:lnTo>
                </a:path>
              </a:pathLst>
            </a:custGeom>
            <a:noFill/>
            <a:ln w="25560">
              <a:solidFill>
                <a:srgbClr val="0070C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/>
            </a:p>
          </p:txBody>
        </p:sp>
      </p:grpSp>
      <p:sp>
        <p:nvSpPr>
          <p:cNvPr id="608" name="TextShape 13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Recopilar materiales</a:t>
            </a:r>
          </a:p>
        </p:txBody>
      </p:sp>
      <p:sp>
        <p:nvSpPr>
          <p:cNvPr id="609" name="TextShape 14"/>
          <p:cNvSpPr txBox="1"/>
          <p:nvPr/>
        </p:nvSpPr>
        <p:spPr>
          <a:xfrm>
            <a:off x="1203480" y="1225800"/>
            <a:ext cx="1428840" cy="646200"/>
          </a:xfrm>
          <a:prstGeom prst="rect">
            <a:avLst/>
          </a:prstGeom>
          <a:noFill/>
          <a:ln>
            <a:noFill/>
          </a:ln>
        </p:spPr>
        <p:txBody>
          <a:bodyPr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" sz="2400" b="0" i="0" strike="noStrike" cap="none" spc="-1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Hoy</a:t>
            </a:r>
          </a:p>
          <a:p>
            <a:pPr algn="ctr">
              <a:lnSpc>
                <a:spcPct val="100000"/>
              </a:lnSpc>
            </a:pPr>
            <a:endParaRPr lang="es-MX" sz="2400" b="0" strike="noStrike" spc="-1">
              <a:latin typeface="Arial"/>
            </a:endParaRPr>
          </a:p>
        </p:txBody>
      </p:sp>
      <p:sp>
        <p:nvSpPr>
          <p:cNvPr id="610" name="TextShape 15"/>
          <p:cNvSpPr txBox="1"/>
          <p:nvPr/>
        </p:nvSpPr>
        <p:spPr>
          <a:xfrm>
            <a:off x="2597760" y="5196551"/>
            <a:ext cx="6503400" cy="5846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" sz="32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Refinando el borrador de la declaración de visión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F3FA9E9B-88E1-4616-BB9A-35B7B918A605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52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612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pic>
        <p:nvPicPr>
          <p:cNvPr id="613" name="Content Placeholder 5"/>
          <p:cNvPicPr/>
          <p:nvPr/>
        </p:nvPicPr>
        <p:blipFill>
          <a:blip r:embed="rId2"/>
          <a:stretch>
            <a:fillRect/>
          </a:stretch>
        </p:blipFill>
        <p:spPr>
          <a:xfrm>
            <a:off x="1448640" y="1602720"/>
            <a:ext cx="6247080" cy="1930680"/>
          </a:xfrm>
          <a:prstGeom prst="rect">
            <a:avLst/>
          </a:prstGeom>
          <a:ln>
            <a:noFill/>
          </a:ln>
        </p:spPr>
      </p:pic>
      <p:sp>
        <p:nvSpPr>
          <p:cNvPr id="614" name="TextShape 3"/>
          <p:cNvSpPr txBox="1"/>
          <p:nvPr/>
        </p:nvSpPr>
        <p:spPr>
          <a:xfrm>
            <a:off x="179640" y="4005000"/>
            <a:ext cx="8931240" cy="269280"/>
          </a:xfrm>
          <a:prstGeom prst="rect">
            <a:avLst/>
          </a:prstGeom>
          <a:noFill/>
          <a:ln w="57240">
            <a:solidFill>
              <a:srgbClr val="FFFFFF"/>
            </a:solidFill>
            <a:miter/>
          </a:ln>
        </p:spPr>
        <p:txBody>
          <a:bodyPr lIns="90000" tIns="0" rIns="90000" bIns="0" anchor="ctr" anchorCtr="1">
            <a:noAutofit/>
          </a:bodyPr>
          <a:lstStyle/>
          <a:p>
            <a:pPr marL="4680" indent="-4680" algn="ctr">
              <a:lnSpc>
                <a:spcPct val="114000"/>
              </a:lnSpc>
            </a:pPr>
            <a:r>
              <a:rPr lang="es" sz="2400" b="0" i="0" strike="noStrike" cap="none" spc="-1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Finalidad:</a:t>
            </a:r>
          </a:p>
        </p:txBody>
      </p:sp>
      <p:sp>
        <p:nvSpPr>
          <p:cNvPr id="615" name="TextShape 4"/>
          <p:cNvSpPr txBox="1"/>
          <p:nvPr/>
        </p:nvSpPr>
        <p:spPr>
          <a:xfrm>
            <a:off x="71640" y="4416120"/>
            <a:ext cx="8859240" cy="527400"/>
          </a:xfrm>
          <a:prstGeom prst="rect">
            <a:avLst/>
          </a:prstGeom>
          <a:solidFill>
            <a:srgbClr val="FFFFFF"/>
          </a:solidFill>
          <a:ln w="57240">
            <a:solidFill>
              <a:srgbClr val="FFFFFF"/>
            </a:solidFill>
            <a:miter/>
          </a:ln>
        </p:spPr>
        <p:txBody>
          <a:bodyPr lIns="720000" anchor="ctr" anchorCtr="1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Proponer cómo </a:t>
            </a:r>
            <a:r>
              <a:rPr lang="es" sz="2400" spc="-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incidir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mejor el </a:t>
            </a:r>
            <a:r>
              <a:rPr lang="es" sz="2400" spc="-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mapa</a:t>
            </a:r>
            <a:r>
              <a:rPr lang="es" sz="2400" b="0" i="0" strike="noStrike" cap="none" spc="-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causal de la obesidad a nivel local, a través de acciones alineadas</a:t>
            </a:r>
          </a:p>
        </p:txBody>
      </p:sp>
      <p:sp>
        <p:nvSpPr>
          <p:cNvPr id="616" name="CustomShape 5"/>
          <p:cNvSpPr/>
          <p:nvPr/>
        </p:nvSpPr>
        <p:spPr>
          <a:xfrm>
            <a:off x="-1236642" y="5200921"/>
            <a:ext cx="11616924" cy="45765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" sz="2400" b="1" i="0" strike="noStrike" cap="none" spc="-1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[Fecha] / [Hora] / [Ubicación]</a:t>
            </a:r>
          </a:p>
        </p:txBody>
      </p:sp>
      <p:sp>
        <p:nvSpPr>
          <p:cNvPr id="617" name="TextShape 6"/>
          <p:cNvSpPr txBox="1"/>
          <p:nvPr/>
        </p:nvSpPr>
        <p:spPr>
          <a:xfrm>
            <a:off x="539552" y="482399"/>
            <a:ext cx="9919800" cy="387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FF0000"/>
                </a:solidFill>
                <a:effectLst/>
                <a:latin typeface="Playfair Display" pitchFamily="2" charset="0"/>
                <a:ea typeface="Arial"/>
                <a:cs typeface="Arial"/>
              </a:rPr>
              <a:t>Taller 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5BCFE38F-2395-4DF8-8204-87F7C5E905C3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53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619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620" name="TextShape 3"/>
          <p:cNvSpPr txBox="1"/>
          <p:nvPr/>
        </p:nvSpPr>
        <p:spPr>
          <a:xfrm>
            <a:off x="1135900" y="857160"/>
            <a:ext cx="8008100" cy="473148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ctr">
            <a:normAutofit/>
          </a:bodyPr>
          <a:lstStyle/>
          <a:p>
            <a:pPr marL="4680" indent="-4680">
              <a:lnSpc>
                <a:spcPct val="114000"/>
              </a:lnSpc>
            </a:pPr>
            <a:r>
              <a:rPr lang="es" sz="4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Gracias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67864CF4-4713-4F44-938D-567CF4DD7807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6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54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8000" y="2132959"/>
            <a:ext cx="6313846" cy="1927771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Consecuencias y realidades </a:t>
            </a:r>
            <a:b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</a:b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de la obesidad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0" y="6377400"/>
            <a:ext cx="9144000" cy="480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19E575F9-C40E-46FE-B9FA-D4D06DB91781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7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159" name="TextShape 3"/>
          <p:cNvSpPr txBox="1"/>
          <p:nvPr/>
        </p:nvSpPr>
        <p:spPr>
          <a:xfrm>
            <a:off x="611560" y="1916832"/>
            <a:ext cx="7200720" cy="336024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rmAutofit/>
          </a:bodyPr>
          <a:lstStyle/>
          <a:p>
            <a:pPr marL="4680" indent="-4680">
              <a:lnSpc>
                <a:spcPct val="100000"/>
              </a:lnSpc>
            </a:pPr>
            <a:r>
              <a:rPr lang="es" sz="2000" b="0" i="0" strike="noStrike" cap="none" spc="-1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Actividad 1 </a:t>
            </a:r>
            <a:r>
              <a:rPr lang="es" sz="2000" b="0" i="0" strike="noStrike" cap="none" spc="0" baseline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sz="2000" dirty="0">
                <a:latin typeface="Roboto" panose="02000000000000000000" pitchFamily="2" charset="0"/>
                <a:ea typeface="Roboto" panose="02000000000000000000" pitchFamily="2" charset="0"/>
              </a:rPr>
              <a:t/>
            </a:r>
            <a:br>
              <a:rPr sz="2000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 </a:t>
            </a:r>
          </a:p>
          <a:p>
            <a:pPr marL="4680" indent="-4680"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Individualmente: identifique las consecuencias locales de la obesidad</a:t>
            </a:r>
          </a:p>
          <a:p>
            <a:pPr marL="4680" indent="-4680">
              <a:lnSpc>
                <a:spcPct val="100000"/>
              </a:lnSpc>
            </a:pPr>
            <a:r>
              <a:rPr lang="en-GB" sz="2000" b="0" i="1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Piense en las consecuencias para su sector, su organización, su comunidad o su área local ...</a:t>
            </a:r>
          </a:p>
          <a:p>
            <a:pPr marL="4680" indent="-4680">
              <a:lnSpc>
                <a:spcPct val="100000"/>
              </a:lnSpc>
            </a:pPr>
            <a:r>
              <a:rPr lang="en-GB" sz="20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4680" indent="-4680">
              <a:lnSpc>
                <a:spcPct val="100000"/>
              </a:lnSpc>
            </a:pPr>
            <a:r>
              <a:rPr lang="es" sz="2000" b="0" i="0" strike="noStrike" cap="none" spc="-1" baseline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Discuta estas consecuencias como grupo</a:t>
            </a:r>
          </a:p>
          <a:p>
            <a:pPr marL="4680" indent="-4680">
              <a:lnSpc>
                <a:spcPct val="11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lang="es-MX" sz="2000" b="0" strike="noStrike" spc="-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0" name="TextShape 4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Las consecuencias y realidades de la </a:t>
            </a:r>
            <a:r>
              <a:rPr lang="es" sz="2800" b="0" i="0" strike="noStrike" cap="none" baseline="0" dirty="0" smtClean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obesidad</a:t>
            </a:r>
            <a:endParaRPr lang="es" sz="2800" b="0" i="0" strike="noStrike" cap="none" baseline="0" dirty="0">
              <a:solidFill>
                <a:srgbClr val="E94552"/>
              </a:solidFill>
              <a:effectLst/>
              <a:latin typeface="Playfair Display" pitchFamily="2" charset="0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0" y="6308640"/>
            <a:ext cx="91440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D2033562-21EA-4525-9949-F67A93449AC7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8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62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6" name="TextShape 1"/>
          <p:cNvSpPr txBox="1"/>
          <p:nvPr/>
        </p:nvSpPr>
        <p:spPr>
          <a:xfrm>
            <a:off x="558000" y="2132960"/>
            <a:ext cx="6313846" cy="1042026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Consecuencias de la obesidad </a:t>
            </a:r>
            <a:b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</a:br>
            <a:r>
              <a:rPr lang="es-ES" sz="3100" b="0" i="0" strike="noStrike" cap="none" baseline="0" dirty="0" smtClean="0">
                <a:solidFill>
                  <a:srgbClr val="FF5050"/>
                </a:solidFill>
                <a:effectLst/>
                <a:latin typeface="Playfair Display" pitchFamily="2" charset="0"/>
                <a:ea typeface="Arial"/>
                <a:cs typeface="Arial"/>
              </a:rPr>
              <a:t>en el área local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sz="1800" dirty="0"/>
              <a:t/>
            </a:r>
            <a:br>
              <a:rPr sz="1800" dirty="0"/>
            </a:b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es" sz="1800" b="0" i="0" strike="noStrike" cap="none" spc="-151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0" y="6308640"/>
            <a:ext cx="9167400" cy="549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0" tIns="0" bIns="0" anchor="ctr">
            <a:noAutofit/>
          </a:bodyPr>
          <a:lstStyle/>
          <a:p>
            <a:pPr marL="531720">
              <a:lnSpc>
                <a:spcPct val="100000"/>
              </a:lnSpc>
            </a:pPr>
            <a:r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  </a:t>
            </a:r>
            <a:fld id="{8AD1A31A-9885-448C-8946-989886B76E25}" type="slidenum">
              <a:rPr lang="en-US" sz="1200" b="0" strike="noStrike" spc="-1">
                <a:solidFill>
                  <a:srgbClr val="FFFFFF"/>
                </a:solidFill>
                <a:latin typeface="Arial"/>
                <a:ea typeface="ヒラギノ角ゴ Pro W3"/>
              </a:rPr>
              <a:t>9</a:t>
            </a:fld>
            <a:endParaRPr lang="es-MX" sz="1200" b="0" strike="noStrike" spc="-1">
              <a:latin typeface="Arial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900000" y="6308640"/>
            <a:ext cx="8064360" cy="549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marL="173160">
              <a:lnSpc>
                <a:spcPct val="100000"/>
              </a:lnSpc>
            </a:pPr>
            <a:r>
              <a:rPr lang="es" sz="1200" b="0" i="0" strike="noStrike" cap="none" spc="-1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Recurso K: Enfoque de sistemas completos para la obesidad: Comprender la realidad local, las causas y los vínculos.</a:t>
            </a:r>
          </a:p>
        </p:txBody>
      </p:sp>
      <p:sp>
        <p:nvSpPr>
          <p:cNvPr id="167" name="TextShape 3"/>
          <p:cNvSpPr txBox="1"/>
          <p:nvPr/>
        </p:nvSpPr>
        <p:spPr>
          <a:xfrm>
            <a:off x="467640" y="2925000"/>
            <a:ext cx="8028000" cy="111132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Ctr="1">
            <a:normAutofit fontScale="85000" lnSpcReduction="10000"/>
          </a:bodyPr>
          <a:lstStyle/>
          <a:p>
            <a:pPr marL="4680" indent="-4680" algn="ctr">
              <a:lnSpc>
                <a:spcPct val="114000"/>
              </a:lnSpc>
            </a:pPr>
            <a:r>
              <a:rPr lang="es" sz="3200" b="0" i="1" strike="noStrike" cap="none" spc="-1" baseline="0" dirty="0">
                <a:solidFill>
                  <a:schemeClr val="bg1">
                    <a:lumMod val="50000"/>
                  </a:schemeClr>
                </a:solidFill>
                <a:effectLst/>
                <a:latin typeface="Arial"/>
                <a:ea typeface="Arial"/>
                <a:cs typeface="Arial"/>
              </a:rPr>
              <a:t>[Inserte diapositivas con información local; consulte la guía y el Recurso N para obtener sugerencias]</a:t>
            </a:r>
          </a:p>
        </p:txBody>
      </p:sp>
      <p:sp>
        <p:nvSpPr>
          <p:cNvPr id="168" name="TextShape 4"/>
          <p:cNvSpPr txBox="1"/>
          <p:nvPr/>
        </p:nvSpPr>
        <p:spPr>
          <a:xfrm>
            <a:off x="562680" y="548640"/>
            <a:ext cx="8028000" cy="64800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" sz="2800" b="0" i="0" strike="noStrike" cap="none" baseline="0" dirty="0">
                <a:solidFill>
                  <a:srgbClr val="E94552"/>
                </a:solidFill>
                <a:effectLst/>
                <a:latin typeface="Playfair Display" pitchFamily="2" charset="0"/>
                <a:ea typeface="Arial"/>
                <a:cs typeface="Arial"/>
              </a:rPr>
              <a:t>Consecuencias de la obesidad en el área local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10.31"/>
  <p:tag name="AS_TITLE" val="Aspose.Slides for Java"/>
  <p:tag name="AS_VERSION" val="17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A83FB088-DA26-4A12-A39A-F5E4F4679778">Borrador</Status>
    <Links xmlns="a83fb088-da26-4a12-a39a-f5e4f4679778" xsi:nil="true"/>
    <Owner xmlns="A83FB088-DA26-4A12-A39A-F5E4F4679778">
      <UserInfo>
        <DisplayName/>
        <AccountId xsi:nil="true"/>
        <AccountType/>
      </UserInfo>
    </Owner>
    <RelatedItems xmlns="A83FB088-DA26-4A12-A39A-F5E4F467977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 del sitio del proyecto" ma:contentTypeID="0x0101008A98423170284BEEB635F43C3CF4E98B00CB4FE14F9D3DD9469E577018A91BC1CD" ma:contentTypeVersion="16" ma:contentTypeDescription="" ma:contentTypeScope="" ma:versionID="3003bd4e561e79032c1cea3fdce5df94">
  <xsd:schema xmlns:xsd="http://www.w3.org/2001/XMLSchema" xmlns:xs="http://www.w3.org/2001/XMLSchema" xmlns:p="http://schemas.microsoft.com/office/2006/metadata/properties" xmlns:ns2="A83FB088-DA26-4A12-A39A-F5E4F4679778" xmlns:ns3="a83fb088-da26-4a12-a39a-f5e4f4679778" xmlns:ns4="904cfa4b-4f4e-4539-bac9-76929b16866e" targetNamespace="http://schemas.microsoft.com/office/2006/metadata/properties" ma:root="true" ma:fieldsID="7539a09e2afb028f0cfa13f19e74bd3f" ns2:_="" ns3:_="" ns4:_="">
    <xsd:import namespace="A83FB088-DA26-4A12-A39A-F5E4F4679778"/>
    <xsd:import namespace="a83fb088-da26-4a12-a39a-f5e4f4679778"/>
    <xsd:import namespace="904cfa4b-4f4e-4539-bac9-76929b16866e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Status" minOccurs="0"/>
                <xsd:element ref="ns3:Links" minOccurs="0"/>
                <xsd:element ref="ns2:RelatedItem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3FB088-DA26-4A12-A39A-F5E4F4679778" elementFormDefault="qualified">
    <xsd:import namespace="http://schemas.microsoft.com/office/2006/documentManagement/types"/>
    <xsd:import namespace="http://schemas.microsoft.com/office/infopath/2007/PartnerControls"/>
    <xsd:element name="Owner" ma:index="4" nillable="true" ma:displayName="Propietario" ma:list="UserInfo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atus" ma:index="5" nillable="true" ma:displayName="Estado" ma:default="Borrador" ma:format="Dropdown" ma:internalName="Status" ma:readOnly="false">
      <xsd:simpleType>
        <xsd:restriction base="dms:Choice">
          <xsd:enumeration value="Borrador"/>
          <xsd:enumeration value="Listo para revisión"/>
          <xsd:enumeration value="Final"/>
        </xsd:restriction>
      </xsd:simpleType>
    </xsd:element>
    <xsd:element name="RelatedItems" ma:index="7" nillable="true" ma:displayName="Elementos relacionados" ma:internalName="RelatedItems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3fb088-da26-4a12-a39a-f5e4f4679778" elementFormDefault="qualified">
    <xsd:import namespace="http://schemas.microsoft.com/office/2006/documentManagement/types"/>
    <xsd:import namespace="http://schemas.microsoft.com/office/infopath/2007/PartnerControls"/>
    <xsd:element name="Links" ma:index="6" nillable="true" ma:displayName="Vínculos" ma:internalName="Links" ma:readOnly="false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4cfa4b-4f4e-4539-bac9-76929b16866e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Tipo de contenido"/>
        <xsd:element ref="dc:title" minOccurs="0" maxOccurs="1" ma:index="3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3D4AEB-3E89-4F64-9623-D9856C4167E0}">
  <ds:schemaRefs>
    <ds:schemaRef ds:uri="http://purl.org/dc/terms/"/>
    <ds:schemaRef ds:uri="A83FB088-DA26-4A12-A39A-F5E4F4679778"/>
    <ds:schemaRef ds:uri="http://schemas.microsoft.com/office/2006/documentManagement/types"/>
    <ds:schemaRef ds:uri="http://purl.org/dc/elements/1.1/"/>
    <ds:schemaRef ds:uri="a83fb088-da26-4a12-a39a-f5e4f4679778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904cfa4b-4f4e-4539-bac9-76929b16866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F752262-9167-4DFF-9F63-92CC7CD8A3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17CDA9-0AA2-45D3-AABB-8850E8F65F9B}"/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3201</Words>
  <Application>Microsoft Office PowerPoint</Application>
  <PresentationFormat>Presentación en pantalla (4:3)</PresentationFormat>
  <Paragraphs>517</Paragraphs>
  <Slides>53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53</vt:i4>
      </vt:variant>
    </vt:vector>
  </HeadingPairs>
  <TitlesOfParts>
    <vt:vector size="65" baseType="lpstr">
      <vt:lpstr>Arial</vt:lpstr>
      <vt:lpstr>Calibri</vt:lpstr>
      <vt:lpstr>DejaVu Sans</vt:lpstr>
      <vt:lpstr>Playfair Display</vt:lpstr>
      <vt:lpstr>Roboto</vt:lpstr>
      <vt:lpstr>StarSymbol</vt:lpstr>
      <vt:lpstr>Symbol</vt:lpstr>
      <vt:lpstr>Times New Roman</vt:lpstr>
      <vt:lpstr>Wingdings</vt:lpstr>
      <vt:lpstr>ヒラギノ角ゴ Pro W3</vt:lpstr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 K: Whole systems approach to obesity: Understanding the local reality, causes and linkages</dc:title>
  <dc:subject>obesity</dc:subject>
  <dc:creator>Public Health England</dc:creator>
  <cp:keywords>obesity; whole; systems; GW-534</cp:keywords>
  <cp:lastModifiedBy>Gustavo Hidalgo</cp:lastModifiedBy>
  <cp:revision>257</cp:revision>
  <dcterms:created xsi:type="dcterms:W3CDTF">2012-10-10T09:02:29Z</dcterms:created>
  <dcterms:modified xsi:type="dcterms:W3CDTF">2020-11-18T22:28:41Z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0x0101008A98423170284BEEB635F43C3CF4E98B00CB4FE14F9D3DD9469E577018A91BC1CD</vt:lpwstr>
  </property>
</Properties>
</file>