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57"/>
  </p:notesMasterIdLst>
  <p:sldIdLst>
    <p:sldId id="261" r:id="rId5"/>
    <p:sldId id="263" r:id="rId6"/>
    <p:sldId id="265" r:id="rId7"/>
    <p:sldId id="264" r:id="rId8"/>
    <p:sldId id="266" r:id="rId9"/>
    <p:sldId id="316" r:id="rId10"/>
    <p:sldId id="269" r:id="rId11"/>
    <p:sldId id="267" r:id="rId12"/>
    <p:sldId id="270" r:id="rId13"/>
    <p:sldId id="271" r:id="rId14"/>
    <p:sldId id="274" r:id="rId15"/>
    <p:sldId id="273" r:id="rId16"/>
    <p:sldId id="272" r:id="rId17"/>
    <p:sldId id="275" r:id="rId18"/>
    <p:sldId id="276" r:id="rId19"/>
    <p:sldId id="277" r:id="rId20"/>
    <p:sldId id="278" r:id="rId21"/>
    <p:sldId id="281" r:id="rId22"/>
    <p:sldId id="282" r:id="rId23"/>
    <p:sldId id="283" r:id="rId24"/>
    <p:sldId id="285" r:id="rId25"/>
    <p:sldId id="286" r:id="rId26"/>
    <p:sldId id="287" r:id="rId27"/>
    <p:sldId id="319" r:id="rId28"/>
    <p:sldId id="291" r:id="rId29"/>
    <p:sldId id="290" r:id="rId30"/>
    <p:sldId id="289" r:id="rId31"/>
    <p:sldId id="288" r:id="rId32"/>
    <p:sldId id="294" r:id="rId33"/>
    <p:sldId id="297" r:id="rId34"/>
    <p:sldId id="296" r:id="rId35"/>
    <p:sldId id="295" r:id="rId36"/>
    <p:sldId id="292" r:id="rId37"/>
    <p:sldId id="293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4" r:id="rId50"/>
    <p:sldId id="315" r:id="rId51"/>
    <p:sldId id="321" r:id="rId52"/>
    <p:sldId id="311" r:id="rId53"/>
    <p:sldId id="310" r:id="rId54"/>
    <p:sldId id="313" r:id="rId55"/>
    <p:sldId id="312" r:id="rId56"/>
  </p:sldIdLst>
  <p:sldSz cx="9144000" cy="6843713"/>
  <p:notesSz cx="6808788" cy="9940925"/>
  <p:custDataLst>
    <p:tags r:id="rId58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STELLANOS MARQUEZ, ALEJANDRA" initials="CMA" lastIdx="13" clrIdx="0">
    <p:extLst>
      <p:ext uri="{19B8F6BF-5375-455C-9EA6-DF929625EA0E}">
        <p15:presenceInfo xmlns:p15="http://schemas.microsoft.com/office/powerpoint/2012/main" userId="S-1-5-21-3952106906-4065222325-3760204320-56064" providerId="AD"/>
      </p:ext>
    </p:extLst>
  </p:cmAuthor>
  <p:cmAuthor id="2" name="CISAI LABSOCIAL" initials="CL" lastIdx="1" clrIdx="1">
    <p:extLst>
      <p:ext uri="{19B8F6BF-5375-455C-9EA6-DF929625EA0E}">
        <p15:presenceInfo xmlns:p15="http://schemas.microsoft.com/office/powerpoint/2012/main" userId="S::labsocialcisai@iteso.mx::8085af67-50d8-4d9c-8df5-a48886a682ce" providerId="AD"/>
      </p:ext>
    </p:extLst>
  </p:cmAuthor>
  <p:cmAuthor id="3" name="PONCE LOPEZ, VALENTINA" initials="PLV" lastIdx="2" clrIdx="2">
    <p:extLst>
      <p:ext uri="{19B8F6BF-5375-455C-9EA6-DF929625EA0E}">
        <p15:presenceInfo xmlns:p15="http://schemas.microsoft.com/office/powerpoint/2012/main" userId="PONCE LOPEZ, VALENTINA" providerId="None"/>
      </p:ext>
    </p:extLst>
  </p:cmAuthor>
  <p:cmAuthor id="4" name="MONTIEL PRADO, LILIANA DEL ROSARIO" initials="MR" lastIdx="2" clrIdx="3">
    <p:extLst>
      <p:ext uri="{19B8F6BF-5375-455C-9EA6-DF929625EA0E}">
        <p15:presenceInfo xmlns:p15="http://schemas.microsoft.com/office/powerpoint/2012/main" userId="S::liliana.montiel@iteso.mx::b20c996f-a97e-4db6-aa57-9ddad14ecf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45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F03CB-A5B5-648B-27F5-A7B7D83F6975}" v="149" dt="2020-11-13T04:12:22.322"/>
    <p1510:client id="{9C1A058B-896B-4A61-A269-9A2EB5911EFC}" v="17" dt="2020-10-30T04:41:13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gs" Target="tags/tag1.xml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TIEL PRADO, LILIANA DEL ROSARIO" userId="S::liliana.montiel@iteso.mx::b20c996f-a97e-4db6-aa57-9ddad14ecfe1" providerId="AD" clId="Web-{224F03CB-A5B5-648B-27F5-A7B7D83F6975}"/>
    <pc:docChg chg="modSld">
      <pc:chgData name="MONTIEL PRADO, LILIANA DEL ROSARIO" userId="S::liliana.montiel@iteso.mx::b20c996f-a97e-4db6-aa57-9ddad14ecfe1" providerId="AD" clId="Web-{224F03CB-A5B5-648B-27F5-A7B7D83F6975}" dt="2020-11-13T04:12:22.322" v="141" actId="14100"/>
      <pc:docMkLst>
        <pc:docMk/>
      </pc:docMkLst>
      <pc:sldChg chg="modSp">
        <pc:chgData name="MONTIEL PRADO, LILIANA DEL ROSARIO" userId="S::liliana.montiel@iteso.mx::b20c996f-a97e-4db6-aa57-9ddad14ecfe1" providerId="AD" clId="Web-{224F03CB-A5B5-648B-27F5-A7B7D83F6975}" dt="2020-11-13T03:58:32.876" v="82"/>
        <pc:sldMkLst>
          <pc:docMk/>
          <pc:sldMk cId="0" sldId="261"/>
        </pc:sldMkLst>
        <pc:spChg chg="mod">
          <ac:chgData name="MONTIEL PRADO, LILIANA DEL ROSARIO" userId="S::liliana.montiel@iteso.mx::b20c996f-a97e-4db6-aa57-9ddad14ecfe1" providerId="AD" clId="Web-{224F03CB-A5B5-648B-27F5-A7B7D83F6975}" dt="2020-11-13T03:58:32.876" v="82"/>
          <ac:spMkLst>
            <pc:docMk/>
            <pc:sldMk cId="0" sldId="261"/>
            <ac:spMk id="4" creationId="{FBC15C7C-2007-8C48-8776-818EB377B766}"/>
          </ac:spMkLst>
        </pc:spChg>
      </pc:sldChg>
      <pc:sldChg chg="addSp delSp modSp addCm">
        <pc:chgData name="MONTIEL PRADO, LILIANA DEL ROSARIO" userId="S::liliana.montiel@iteso.mx::b20c996f-a97e-4db6-aa57-9ddad14ecfe1" providerId="AD" clId="Web-{224F03CB-A5B5-648B-27F5-A7B7D83F6975}" dt="2020-11-13T04:04:22.838" v="96"/>
        <pc:sldMkLst>
          <pc:docMk/>
          <pc:sldMk cId="0" sldId="270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3:08.868" v="92" actId="1076"/>
          <ac:spMkLst>
            <pc:docMk/>
            <pc:sldMk cId="0" sldId="270"/>
            <ac:spMk id="12" creationId="{A2892AF2-CED4-394A-B579-868D0CF2531D}"/>
          </ac:spMkLst>
        </pc:spChg>
        <pc:picChg chg="del">
          <ac:chgData name="MONTIEL PRADO, LILIANA DEL ROSARIO" userId="S::liliana.montiel@iteso.mx::b20c996f-a97e-4db6-aa57-9ddad14ecfe1" providerId="AD" clId="Web-{224F03CB-A5B5-648B-27F5-A7B7D83F6975}" dt="2020-11-13T04:02:28.929" v="85"/>
          <ac:picMkLst>
            <pc:docMk/>
            <pc:sldMk cId="0" sldId="270"/>
            <ac:picMk id="10" creationId="{015F626C-3E0B-8B42-9574-6B6192E1D887}"/>
          </ac:picMkLst>
        </pc:picChg>
        <pc:picChg chg="add mod ord">
          <ac:chgData name="MONTIEL PRADO, LILIANA DEL ROSARIO" userId="S::liliana.montiel@iteso.mx::b20c996f-a97e-4db6-aa57-9ddad14ecfe1" providerId="AD" clId="Web-{224F03CB-A5B5-648B-27F5-A7B7D83F6975}" dt="2020-11-13T04:03:52.416" v="95" actId="1076"/>
          <ac:picMkLst>
            <pc:docMk/>
            <pc:sldMk cId="0" sldId="270"/>
            <ac:picMk id="14" creationId="{4CB4F0F6-4067-48C4-903F-5B4FBD2568C0}"/>
          </ac:picMkLst>
        </pc:picChg>
      </pc:sldChg>
      <pc:sldChg chg="addSp delSp modSp addCm">
        <pc:chgData name="MONTIEL PRADO, LILIANA DEL ROSARIO" userId="S::liliana.montiel@iteso.mx::b20c996f-a97e-4db6-aa57-9ddad14ecfe1" providerId="AD" clId="Web-{224F03CB-A5B5-648B-27F5-A7B7D83F6975}" dt="2020-11-13T04:06:59.717" v="116"/>
        <pc:sldMkLst>
          <pc:docMk/>
          <pc:sldMk cId="0" sldId="273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5:57.966" v="105" actId="1076"/>
          <ac:spMkLst>
            <pc:docMk/>
            <pc:sldMk cId="0" sldId="273"/>
            <ac:spMk id="12" creationId="{16C1C048-A35D-DE4A-A3C5-3A6C69184BF4}"/>
          </ac:spMkLst>
        </pc:spChg>
        <pc:grpChg chg="add del mod">
          <ac:chgData name="MONTIEL PRADO, LILIANA DEL ROSARIO" userId="S::liliana.montiel@iteso.mx::b20c996f-a97e-4db6-aa57-9ddad14ecfe1" providerId="AD" clId="Web-{224F03CB-A5B5-648B-27F5-A7B7D83F6975}" dt="2020-11-13T04:05:42.403" v="103" actId="14100"/>
          <ac:grpSpMkLst>
            <pc:docMk/>
            <pc:sldMk cId="0" sldId="273"/>
            <ac:grpSpMk id="5" creationId="{35AA6AAF-5F24-1349-8221-16E263F510C2}"/>
          </ac:grpSpMkLst>
        </pc:grpChg>
        <pc:grpChg chg="mod">
          <ac:chgData name="MONTIEL PRADO, LILIANA DEL ROSARIO" userId="S::liliana.montiel@iteso.mx::b20c996f-a97e-4db6-aa57-9ddad14ecfe1" providerId="AD" clId="Web-{224F03CB-A5B5-648B-27F5-A7B7D83F6975}" dt="2020-11-13T04:05:54.888" v="104" actId="1076"/>
          <ac:grpSpMkLst>
            <pc:docMk/>
            <pc:sldMk cId="0" sldId="273"/>
            <ac:grpSpMk id="8" creationId="{CD4ACD5E-467B-FA45-9491-BD2E23A1A5FD}"/>
          </ac:grpSpMkLst>
        </pc:grpChg>
        <pc:picChg chg="del">
          <ac:chgData name="MONTIEL PRADO, LILIANA DEL ROSARIO" userId="S::liliana.montiel@iteso.mx::b20c996f-a97e-4db6-aa57-9ddad14ecfe1" providerId="AD" clId="Web-{224F03CB-A5B5-648B-27F5-A7B7D83F6975}" dt="2020-11-13T04:06:01.731" v="106"/>
          <ac:picMkLst>
            <pc:docMk/>
            <pc:sldMk cId="0" sldId="273"/>
            <ac:picMk id="11" creationId="{492D1013-0C1C-1A4B-96D9-3B184E8FC4FF}"/>
          </ac:picMkLst>
        </pc:picChg>
        <pc:picChg chg="add mod ord">
          <ac:chgData name="MONTIEL PRADO, LILIANA DEL ROSARIO" userId="S::liliana.montiel@iteso.mx::b20c996f-a97e-4db6-aa57-9ddad14ecfe1" providerId="AD" clId="Web-{224F03CB-A5B5-648B-27F5-A7B7D83F6975}" dt="2020-11-13T04:06:37.076" v="115" actId="14100"/>
          <ac:picMkLst>
            <pc:docMk/>
            <pc:sldMk cId="0" sldId="273"/>
            <ac:picMk id="14" creationId="{AF81F1C4-C91F-4475-937D-21604A95F37B}"/>
          </ac:picMkLst>
        </pc:picChg>
      </pc:sldChg>
      <pc:sldChg chg="modSp">
        <pc:chgData name="MONTIEL PRADO, LILIANA DEL ROSARIO" userId="S::liliana.montiel@iteso.mx::b20c996f-a97e-4db6-aa57-9ddad14ecfe1" providerId="AD" clId="Web-{224F03CB-A5B5-648B-27F5-A7B7D83F6975}" dt="2020-11-13T04:07:14.952" v="118" actId="20577"/>
        <pc:sldMkLst>
          <pc:docMk/>
          <pc:sldMk cId="0" sldId="286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7:14.952" v="118" actId="20577"/>
          <ac:spMkLst>
            <pc:docMk/>
            <pc:sldMk cId="0" sldId="286"/>
            <ac:spMk id="4" creationId="{49F89ECF-E4A5-504B-A019-698806338D6B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08:11.219" v="124" actId="1076"/>
        <pc:sldMkLst>
          <pc:docMk/>
          <pc:sldMk cId="0" sldId="290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8:11.219" v="124" actId="1076"/>
          <ac:spMkLst>
            <pc:docMk/>
            <pc:sldMk cId="0" sldId="290"/>
            <ac:spMk id="6" creationId="{59F369AA-12C7-8B45-B229-776658E99D48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09:20.159" v="126" actId="20577"/>
        <pc:sldMkLst>
          <pc:docMk/>
          <pc:sldMk cId="0" sldId="299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9:20.159" v="126" actId="20577"/>
          <ac:spMkLst>
            <pc:docMk/>
            <pc:sldMk cId="0" sldId="299"/>
            <ac:spMk id="4" creationId="{4875781D-E82A-D040-8C3D-BD51008637C3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09:31.581" v="127" actId="1076"/>
        <pc:sldMkLst>
          <pc:docMk/>
          <pc:sldMk cId="0" sldId="301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9:31.581" v="127" actId="1076"/>
          <ac:spMkLst>
            <pc:docMk/>
            <pc:sldMk cId="0" sldId="301"/>
            <ac:spMk id="5" creationId="{2602D150-9E9E-B64B-9BB9-AD7EF588422B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09:43.456" v="128" actId="1076"/>
        <pc:sldMkLst>
          <pc:docMk/>
          <pc:sldMk cId="0" sldId="303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9:43.456" v="128" actId="1076"/>
          <ac:spMkLst>
            <pc:docMk/>
            <pc:sldMk cId="0" sldId="303"/>
            <ac:spMk id="5" creationId="{D7D59561-15A7-7340-B8AD-F64D370E7FFE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10:01.144" v="130" actId="1076"/>
        <pc:sldMkLst>
          <pc:docMk/>
          <pc:sldMk cId="0" sldId="304"/>
        </pc:sldMkLst>
        <pc:spChg chg="mod">
          <ac:chgData name="MONTIEL PRADO, LILIANA DEL ROSARIO" userId="S::liliana.montiel@iteso.mx::b20c996f-a97e-4db6-aa57-9ddad14ecfe1" providerId="AD" clId="Web-{224F03CB-A5B5-648B-27F5-A7B7D83F6975}" dt="2020-11-13T04:10:01.144" v="130" actId="1076"/>
          <ac:spMkLst>
            <pc:docMk/>
            <pc:sldMk cId="0" sldId="304"/>
            <ac:spMk id="5" creationId="{0E90952C-C7CD-D94F-8738-A77B0E1AFE0B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10:45.036" v="132" actId="14100"/>
        <pc:sldMkLst>
          <pc:docMk/>
          <pc:sldMk cId="0" sldId="306"/>
        </pc:sldMkLst>
        <pc:picChg chg="mod">
          <ac:chgData name="MONTIEL PRADO, LILIANA DEL ROSARIO" userId="S::liliana.montiel@iteso.mx::b20c996f-a97e-4db6-aa57-9ddad14ecfe1" providerId="AD" clId="Web-{224F03CB-A5B5-648B-27F5-A7B7D83F6975}" dt="2020-11-13T04:10:45.036" v="132" actId="14100"/>
          <ac:picMkLst>
            <pc:docMk/>
            <pc:sldMk cId="0" sldId="306"/>
            <ac:picMk id="5" creationId="{5CD853AA-0462-AA46-BCD0-7E1E1553C888}"/>
          </ac:picMkLst>
        </pc:picChg>
      </pc:sldChg>
      <pc:sldChg chg="modSp">
        <pc:chgData name="MONTIEL PRADO, LILIANA DEL ROSARIO" userId="S::liliana.montiel@iteso.mx::b20c996f-a97e-4db6-aa57-9ddad14ecfe1" providerId="AD" clId="Web-{224F03CB-A5B5-648B-27F5-A7B7D83F6975}" dt="2020-11-13T04:11:38.115" v="136" actId="14100"/>
        <pc:sldMkLst>
          <pc:docMk/>
          <pc:sldMk cId="0" sldId="309"/>
        </pc:sldMkLst>
        <pc:spChg chg="mod">
          <ac:chgData name="MONTIEL PRADO, LILIANA DEL ROSARIO" userId="S::liliana.montiel@iteso.mx::b20c996f-a97e-4db6-aa57-9ddad14ecfe1" providerId="AD" clId="Web-{224F03CB-A5B5-648B-27F5-A7B7D83F6975}" dt="2020-11-13T04:11:38.115" v="136" actId="14100"/>
          <ac:spMkLst>
            <pc:docMk/>
            <pc:sldMk cId="0" sldId="309"/>
            <ac:spMk id="5" creationId="{1E669422-6E23-DE47-B481-1FC8B29301AB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12:22.322" v="141" actId="14100"/>
        <pc:sldMkLst>
          <pc:docMk/>
          <pc:sldMk cId="0" sldId="314"/>
        </pc:sldMkLst>
        <pc:spChg chg="mod">
          <ac:chgData name="MONTIEL PRADO, LILIANA DEL ROSARIO" userId="S::liliana.montiel@iteso.mx::b20c996f-a97e-4db6-aa57-9ddad14ecfe1" providerId="AD" clId="Web-{224F03CB-A5B5-648B-27F5-A7B7D83F6975}" dt="2020-11-13T04:12:22.322" v="141" actId="14100"/>
          <ac:spMkLst>
            <pc:docMk/>
            <pc:sldMk cId="0" sldId="314"/>
            <ac:spMk id="5" creationId="{DFCBF375-4CBB-3E47-896B-A9288D6A0026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3:59:04.674" v="84" actId="20577"/>
        <pc:sldMkLst>
          <pc:docMk/>
          <pc:sldMk cId="0" sldId="316"/>
        </pc:sldMkLst>
        <pc:spChg chg="mod">
          <ac:chgData name="MONTIEL PRADO, LILIANA DEL ROSARIO" userId="S::liliana.montiel@iteso.mx::b20c996f-a97e-4db6-aa57-9ddad14ecfe1" providerId="AD" clId="Web-{224F03CB-A5B5-648B-27F5-A7B7D83F6975}" dt="2020-11-13T03:59:04.674" v="84" actId="20577"/>
          <ac:spMkLst>
            <pc:docMk/>
            <pc:sldMk cId="0" sldId="316"/>
            <ac:spMk id="3" creationId="{3E64CA11-C9F8-A54B-A35D-EE5648243426}"/>
          </ac:spMkLst>
        </pc:spChg>
      </pc:sldChg>
      <pc:sldChg chg="modSp">
        <pc:chgData name="MONTIEL PRADO, LILIANA DEL ROSARIO" userId="S::liliana.montiel@iteso.mx::b20c996f-a97e-4db6-aa57-9ddad14ecfe1" providerId="AD" clId="Web-{224F03CB-A5B5-648B-27F5-A7B7D83F6975}" dt="2020-11-13T04:07:30.265" v="122" actId="14100"/>
        <pc:sldMkLst>
          <pc:docMk/>
          <pc:sldMk cId="0" sldId="319"/>
        </pc:sldMkLst>
        <pc:spChg chg="mod">
          <ac:chgData name="MONTIEL PRADO, LILIANA DEL ROSARIO" userId="S::liliana.montiel@iteso.mx::b20c996f-a97e-4db6-aa57-9ddad14ecfe1" providerId="AD" clId="Web-{224F03CB-A5B5-648B-27F5-A7B7D83F6975}" dt="2020-11-13T04:07:30.265" v="122" actId="14100"/>
          <ac:spMkLst>
            <pc:docMk/>
            <pc:sldMk cId="0" sldId="319"/>
            <ac:spMk id="3" creationId="{EAEF5757-CC61-7544-8E6D-820CA3878AD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27CF9A-8E9A-CC43-A573-3AFE8AACE708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50476" cy="4970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5DE9B8-AB6B-2740-9F5C-D92A54B7C056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56738" y="0"/>
            <a:ext cx="2950476" cy="4970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1552072-6279-384D-8570-FD8F504AB07F}" type="datetime1">
              <a:rPr lang="en-US"/>
              <a:pPr lvl="0"/>
              <a:t>12/15/2020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120026E-5752-9346-ADA1-5701729DA9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6122"/>
            <a:ext cx="4979986" cy="3727451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3791283-BEE9-124A-B250-CDDCB439DC08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0880" y="4721943"/>
            <a:ext cx="5447025" cy="4473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0580ED-0C6E-AE40-AD07-3ED34ABEC691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442158"/>
            <a:ext cx="2950476" cy="4970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CED8D-5A7E-4943-8458-8A8D78FCDDF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263C854-C8C8-8D4A-A94F-DEBA66DBF5F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09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600"/>
      </a:spcBef>
      <a:spcAft>
        <a:spcPct val="0"/>
      </a:spcAft>
      <a:buNone/>
      <a:defRPr lang="en-US" sz="1533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  <a:cs typeface="ヒラギノ角ゴ Pro W3" pitchFamily="80"/>
      </a:defRPr>
    </a:lvl1pPr>
    <a:lvl2pPr marL="583908" marR="0" lvl="1" indent="0" algn="l" defTabSz="914400" rtl="0" fontAlgn="auto" hangingPunct="0">
      <a:lnSpc>
        <a:spcPct val="100000"/>
      </a:lnSpc>
      <a:spcBef>
        <a:spcPts val="600"/>
      </a:spcBef>
      <a:spcAft>
        <a:spcPct val="0"/>
      </a:spcAft>
      <a:buNone/>
      <a:defRPr lang="en-US" sz="1533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2pPr>
    <a:lvl3pPr marL="1167807" marR="0" lvl="2" indent="0" algn="l" defTabSz="914400" rtl="0" fontAlgn="auto" hangingPunct="0">
      <a:lnSpc>
        <a:spcPct val="100000"/>
      </a:lnSpc>
      <a:spcBef>
        <a:spcPts val="600"/>
      </a:spcBef>
      <a:spcAft>
        <a:spcPct val="0"/>
      </a:spcAft>
      <a:buNone/>
      <a:defRPr lang="en-US" sz="1533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3pPr>
    <a:lvl4pPr marL="1751716" marR="0" lvl="3" indent="0" algn="l" defTabSz="914400" rtl="0" fontAlgn="auto" hangingPunct="0">
      <a:lnSpc>
        <a:spcPct val="100000"/>
      </a:lnSpc>
      <a:spcBef>
        <a:spcPts val="600"/>
      </a:spcBef>
      <a:spcAft>
        <a:spcPct val="0"/>
      </a:spcAft>
      <a:buNone/>
      <a:defRPr lang="en-US" sz="1533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4pPr>
    <a:lvl5pPr marL="2335624" marR="0" lvl="4" indent="0" algn="l" defTabSz="914400" rtl="0" fontAlgn="auto" hangingPunct="0">
      <a:lnSpc>
        <a:spcPct val="100000"/>
      </a:lnSpc>
      <a:spcBef>
        <a:spcPts val="600"/>
      </a:spcBef>
      <a:spcAft>
        <a:spcPct val="0"/>
      </a:spcAft>
      <a:buNone/>
      <a:defRPr lang="en-US" sz="1533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F3DDD3-7795-0C43-80F6-DDC5B74F98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C0C910-5F99-744A-BC47-0AC5FDEDF34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6B9EE-E7A6-1F4B-81D1-48FAE458D75C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91CC0D1-6E40-0043-BD11-5192EC42F3C8}" type="slidenum">
              <a:t>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AB18A4-6B0F-FC4B-B5FD-3A3344F457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A609BA-7F9F-AA47-ACCF-477948C6FA6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45689-A046-CB4C-9D37-31E332A50C68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B6F483A-F853-2D49-ADB3-C6481ACDFE49}" type="slidenum">
              <a:t>12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4EF75D-DC69-444E-A5A6-B4FB619F6D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618763-54E3-8446-B4F0-8360D279905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210611-FC09-1348-A3D4-2AAF7F4D4800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39A6540-1A80-F64A-A98C-FF891C02D1B9}" type="slidenum">
              <a:t>18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4D9BE2-DC0E-DD42-AF0F-D671F37C9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C92E9F-07BA-5546-99FC-BCD2BCED582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FB679-1082-C041-A0E5-61C53257A510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B78F26-58ED-1B48-92C7-8F0C50CC80C4}" type="slidenum">
              <a:t>38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FD7156-7E70-CB48-BB29-A629DF1548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C3EF96-0BB6-F24F-A5B1-F1A9FA52A34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6938C-AB1C-3145-AFAF-9D36A3AA7722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DF576B8-F582-5C4C-877A-55F87B8BDAAA}" type="slidenum">
              <a:t>39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5B4284-0280-D042-B163-89C92B8D54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ECA35D-CF8C-5B41-9395-D57225EB07E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10847-BA91-FB44-8CA2-737AF4AB88BF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CA9320E-B068-5140-ABFE-10CCB660C2C8}" type="slidenum">
              <a:t>41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9FD034-25F3-F54C-97FC-A874D9D9C1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965C3F-F7EF-2646-B698-CB2A325D282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AF0E2D-FC5A-2A4F-B1CF-36BA554AFD1C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00D5982-2D90-DC44-B091-7B2D1A415462}" type="slidenum">
              <a:t>43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B0F53A-146B-B34A-BB5D-E434CD191C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71E5EE-848E-074B-9C4E-B762FA19039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2363F-2D35-474C-8CDB-F548D427036B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07F908D-E108-4543-A9C7-0C452184E9BE}" type="slidenum">
              <a:t>49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6C51EA-4B63-7A46-8EEF-7EE2623F6D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746125"/>
            <a:ext cx="4979988" cy="3727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DCAFAA-2BE6-684F-B7A9-3AFDC8D8FF0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9A760-3ECE-844F-956B-C20F12359128}"/>
              </a:ext>
            </a:extLst>
          </p:cNvPr>
          <p:cNvSpPr txBox="1"/>
          <p:nvPr/>
        </p:nvSpPr>
        <p:spPr>
          <a:xfrm>
            <a:off x="3856738" y="9442158"/>
            <a:ext cx="2950476" cy="4970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1AC0A80-5377-6B42-A279-E327B7FEAC06}" type="slidenum">
              <a:t>51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0025"/>
            <a:ext cx="6858000" cy="238262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594534"/>
            <a:ext cx="6858000" cy="16523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5576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840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4365"/>
            <a:ext cx="1971675" cy="579973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4365"/>
            <a:ext cx="5800725" cy="579973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2725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675295-9A7A-E342-96F8-BEA80E60EA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8003" y="2487707"/>
            <a:ext cx="7633648" cy="1720909"/>
          </a:xfrm>
        </p:spPr>
        <p:txBody>
          <a:bodyPr anchor="t">
            <a:noAutofit/>
          </a:bodyPr>
          <a:lstStyle>
            <a:lvl1pPr>
              <a:defRPr sz="449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FD06D8B-B44A-644B-B05A-29DE2020B6D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558003" y="6008741"/>
            <a:ext cx="7633648" cy="337633"/>
          </a:xfrm>
        </p:spPr>
        <p:txBody>
          <a:bodyPr anchor="b">
            <a:normAutofit/>
          </a:bodyPr>
          <a:lstStyle>
            <a:lvl1pPr marL="0" indent="0">
              <a:spcBef>
                <a:spcPct val="0"/>
              </a:spcBef>
              <a:defRPr sz="1995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042409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7878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6177"/>
            <a:ext cx="7886700" cy="284679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79902"/>
            <a:ext cx="7886700" cy="149706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452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1822"/>
            <a:ext cx="3886200" cy="434227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1822"/>
            <a:ext cx="3886200" cy="434227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261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4365"/>
            <a:ext cx="7886700" cy="13228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77660"/>
            <a:ext cx="3868340" cy="82219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499856"/>
            <a:ext cx="3868340" cy="36769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77660"/>
            <a:ext cx="3887391" cy="82219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499856"/>
            <a:ext cx="3887391" cy="36769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552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588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542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6248"/>
            <a:ext cx="2949178" cy="159686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5368"/>
            <a:ext cx="4629150" cy="486347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3114"/>
            <a:ext cx="2949178" cy="380364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71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6248"/>
            <a:ext cx="2949178" cy="159686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5368"/>
            <a:ext cx="4629150" cy="486347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3114"/>
            <a:ext cx="2949178" cy="380364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720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4365"/>
            <a:ext cx="7886700" cy="1322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1822"/>
            <a:ext cx="7886700" cy="4342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43109"/>
            <a:ext cx="2057400" cy="3643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DEC9E-104D-49FF-92A7-167BB0D61E1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43109"/>
            <a:ext cx="3086100" cy="3643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GB"/>
              <a:t>Resource R: Whole systems approach to obesity: Identifying opportunities to alter the existing system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43109"/>
            <a:ext cx="2057400" cy="3643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/>
              <a:t>  </a:t>
            </a:r>
            <a:fld id="{6DD6BCA5-1C45-FE48-A97C-95F7A5A5C93E}" type="slidenum">
              <a:rPr smtClean="0"/>
              <a:t>‹Nº›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45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whole-systems-approach-to-obesity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1"/>
          <p:cNvSpPr txBox="1"/>
          <p:nvPr/>
        </p:nvSpPr>
        <p:spPr>
          <a:xfrm>
            <a:off x="562088" y="4725144"/>
            <a:ext cx="5954127" cy="43033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>
              <a:lnSpc>
                <a:spcPct val="90000"/>
              </a:lnSpc>
            </a:pPr>
            <a:r>
              <a:rPr lang="es-ES" sz="1600" i="0" strike="noStrike" cap="none" baseline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[Nombre de la autoridad local]</a:t>
            </a:r>
          </a:p>
          <a:p>
            <a:pPr algn="l">
              <a:lnSpc>
                <a:spcPct val="90000"/>
              </a:lnSpc>
            </a:pPr>
            <a:r>
              <a:rPr lang="es-ES" sz="1600" i="0" strike="noStrike" cap="none" baseline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Fecha:</a:t>
            </a:r>
            <a:endParaRPr lang="es" sz="1200" i="1" strike="noStrike" cap="none" baseline="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7" name="TextShape 1"/>
          <p:cNvSpPr txBox="1"/>
          <p:nvPr/>
        </p:nvSpPr>
        <p:spPr>
          <a:xfrm>
            <a:off x="557679" y="5805264"/>
            <a:ext cx="6314167" cy="66409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/>
            <a:r>
              <a:rPr lang="es-MX" sz="105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Este recurso forma parte del “Enfoque de Sistemas Completos para combatir la Obesidad” de </a:t>
            </a:r>
            <a:r>
              <a:rPr lang="es-MX" sz="105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Public</a:t>
            </a:r>
            <a:r>
              <a:rPr lang="es-MX" sz="105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MX" sz="105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Health</a:t>
            </a:r>
            <a:r>
              <a:rPr lang="es-MX" sz="105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MX" sz="105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England</a:t>
            </a:r>
            <a:r>
              <a:rPr lang="es-MX" sz="105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Por favor, busque la guía principal y los recursos adicionales, disponible en su versión original en inglés en: </a:t>
            </a:r>
          </a:p>
          <a:p>
            <a:pPr algn="l"/>
            <a:r>
              <a:rPr lang="es-MX" sz="1050" u="sng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hlinkClick r:id="rId3"/>
              </a:rPr>
              <a:t>https://www.gov.uk/government/publications/whole-systems-approach-to-obesity</a:t>
            </a:r>
            <a:endParaRPr lang="es-MX" sz="105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558000" y="2132959"/>
            <a:ext cx="6458262" cy="1927771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Recurso R: Enfoque de sistemas completos para combatir la obesidad: Identificar oportunidades para alterar el sistema actual</a:t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  <p:sp>
        <p:nvSpPr>
          <p:cNvPr id="9" name="TextShape 1"/>
          <p:cNvSpPr txBox="1"/>
          <p:nvPr/>
        </p:nvSpPr>
        <p:spPr>
          <a:xfrm>
            <a:off x="5148064" y="620688"/>
            <a:ext cx="1723782" cy="57606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3100" b="0" i="0" strike="noStrike" cap="none" baseline="0" dirty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Taller 2 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10" name="TextShape 1"/>
          <p:cNvSpPr txBox="1"/>
          <p:nvPr/>
        </p:nvSpPr>
        <p:spPr>
          <a:xfrm>
            <a:off x="562089" y="5371504"/>
            <a:ext cx="5954127" cy="21773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Sugerimos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que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adapte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este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conjunto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de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diapositivas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y use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su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plantilla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de </a:t>
            </a:r>
            <a:r>
              <a:rPr lang="en-US" sz="1200" i="1" strike="noStrike" cap="none" baseline="0" dirty="0" err="1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áreas</a:t>
            </a:r>
            <a:r>
              <a:rPr lang="en-US" sz="1200" i="1" strike="noStrike" cap="none" baseline="0" dirty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locales.</a:t>
            </a:r>
            <a:endParaRPr lang="es" sz="1200" i="1" strike="noStrike" cap="none" baseline="0" dirty="0">
              <a:solidFill>
                <a:schemeClr val="bg1">
                  <a:lumMod val="50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0D72953-1546-D64E-BB9E-C7A88CEDC1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0845" y="284108"/>
            <a:ext cx="7886700" cy="1322802"/>
          </a:xfrm>
        </p:spPr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del sistema local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A03C74-191D-F44C-BD68-7364CBB806E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GB"/>
          </a:p>
          <a:p>
            <a:pPr lvl="0"/>
            <a:endParaRPr lang="en-GB"/>
          </a:p>
          <a:p>
            <a:pPr lvl="0"/>
            <a:endParaRPr lang="en-GB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15A16F4-9591-1448-9835-240889A980FC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09AC3A0D-84D1-B54C-9A5E-B4E366FEBF8A}" type="slidenum">
              <a:rPr>
                <a:solidFill>
                  <a:schemeClr val="bg1"/>
                </a:solidFill>
              </a:rPr>
              <a:t>10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9E4FE5A-2D60-4E47-BCAD-BEEB19A06850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Rectangle: Rounded Corners 1">
            <a:extLst>
              <a:ext uri="{FF2B5EF4-FFF2-40B4-BE49-F238E27FC236}">
                <a16:creationId xmlns:a16="http://schemas.microsoft.com/office/drawing/2014/main" id="{CB001D24-02E2-854F-AB98-BC627BD900F6}"/>
              </a:ext>
            </a:extLst>
          </p:cNvPr>
          <p:cNvSpPr/>
          <p:nvPr/>
        </p:nvSpPr>
        <p:spPr>
          <a:xfrm>
            <a:off x="557125" y="2559625"/>
            <a:ext cx="3592631" cy="502965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6" name="Rectangle: Rounded Corners 17">
            <a:extLst>
              <a:ext uri="{FF2B5EF4-FFF2-40B4-BE49-F238E27FC236}">
                <a16:creationId xmlns:a16="http://schemas.microsoft.com/office/drawing/2014/main" id="{0E1B3773-C7CE-C847-A254-2BF2CFD339BA}"/>
              </a:ext>
            </a:extLst>
          </p:cNvPr>
          <p:cNvSpPr/>
          <p:nvPr/>
        </p:nvSpPr>
        <p:spPr>
          <a:xfrm>
            <a:off x="568647" y="3278151"/>
            <a:ext cx="3569607" cy="502965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7" name="Rectangle: Rounded Corners 18">
            <a:extLst>
              <a:ext uri="{FF2B5EF4-FFF2-40B4-BE49-F238E27FC236}">
                <a16:creationId xmlns:a16="http://schemas.microsoft.com/office/drawing/2014/main" id="{83E20D6D-7AB2-144E-A84F-09D8A08EF6FE}"/>
              </a:ext>
            </a:extLst>
          </p:cNvPr>
          <p:cNvSpPr/>
          <p:nvPr/>
        </p:nvSpPr>
        <p:spPr>
          <a:xfrm>
            <a:off x="548429" y="4056424"/>
            <a:ext cx="3610032" cy="515081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8" name="Rectangle: Rounded Corners 19">
            <a:extLst>
              <a:ext uri="{FF2B5EF4-FFF2-40B4-BE49-F238E27FC236}">
                <a16:creationId xmlns:a16="http://schemas.microsoft.com/office/drawing/2014/main" id="{6DD15C15-1AFE-174D-8929-09E0C9A45511}"/>
              </a:ext>
            </a:extLst>
          </p:cNvPr>
          <p:cNvSpPr/>
          <p:nvPr/>
        </p:nvSpPr>
        <p:spPr>
          <a:xfrm>
            <a:off x="548429" y="4856350"/>
            <a:ext cx="3657170" cy="43367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9" name="Rectangle: Rounded Corners 20">
            <a:extLst>
              <a:ext uri="{FF2B5EF4-FFF2-40B4-BE49-F238E27FC236}">
                <a16:creationId xmlns:a16="http://schemas.microsoft.com/office/drawing/2014/main" id="{7BEDC213-4E00-FF4F-888D-3D0F1DCA3A32}"/>
              </a:ext>
            </a:extLst>
          </p:cNvPr>
          <p:cNvSpPr/>
          <p:nvPr/>
        </p:nvSpPr>
        <p:spPr>
          <a:xfrm>
            <a:off x="4834752" y="2559625"/>
            <a:ext cx="3664485" cy="505681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10" name="Rectangle: Rounded Corners 21">
            <a:extLst>
              <a:ext uri="{FF2B5EF4-FFF2-40B4-BE49-F238E27FC236}">
                <a16:creationId xmlns:a16="http://schemas.microsoft.com/office/drawing/2014/main" id="{155F4053-474C-3443-8700-640D0A202880}"/>
              </a:ext>
            </a:extLst>
          </p:cNvPr>
          <p:cNvSpPr/>
          <p:nvPr/>
        </p:nvSpPr>
        <p:spPr>
          <a:xfrm>
            <a:off x="4859414" y="3278151"/>
            <a:ext cx="3664485" cy="494233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11" name="Rectangle: Rounded Corners 22">
            <a:extLst>
              <a:ext uri="{FF2B5EF4-FFF2-40B4-BE49-F238E27FC236}">
                <a16:creationId xmlns:a16="http://schemas.microsoft.com/office/drawing/2014/main" id="{2D72D65B-5D9B-0749-9986-B37F5B0F8EA5}"/>
              </a:ext>
            </a:extLst>
          </p:cNvPr>
          <p:cNvSpPr/>
          <p:nvPr/>
        </p:nvSpPr>
        <p:spPr>
          <a:xfrm>
            <a:off x="4846210" y="4068531"/>
            <a:ext cx="3664485" cy="49691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12" name="Rectangle: Rounded Corners 23">
            <a:extLst>
              <a:ext uri="{FF2B5EF4-FFF2-40B4-BE49-F238E27FC236}">
                <a16:creationId xmlns:a16="http://schemas.microsoft.com/office/drawing/2014/main" id="{D0384806-C1CD-CE49-9FE5-2DE237BFA095}"/>
              </a:ext>
            </a:extLst>
          </p:cNvPr>
          <p:cNvSpPr/>
          <p:nvPr/>
        </p:nvSpPr>
        <p:spPr>
          <a:xfrm>
            <a:off x="4847956" y="4858911"/>
            <a:ext cx="3675942" cy="428871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CC00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395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[x] en </a:t>
            </a:r>
            <a:r>
              <a:rPr lang="es" sz="2395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[tema]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BC578D41-0609-1A47-BB3C-3D9191418BEA}"/>
              </a:ext>
            </a:extLst>
          </p:cNvPr>
          <p:cNvSpPr txBox="1"/>
          <p:nvPr/>
        </p:nvSpPr>
        <p:spPr>
          <a:xfrm>
            <a:off x="608999" y="1584508"/>
            <a:ext cx="9172209" cy="61989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4764" marR="0" lvl="0" indent="-4764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Mapas individuales del sistema</a:t>
            </a:r>
          </a:p>
          <a:p>
            <a:pPr marL="4764" marR="0" lvl="0" indent="-4764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[X] de estos fueron creados en el primer taller</a:t>
            </a:r>
            <a:endParaRPr lang="es" sz="1700" b="0" i="0" strike="noStrike" cap="none" spc="0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802B8B1-E16A-3E43-B4E0-DEB57E2770FA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3F2F33B1-8FD5-8846-85E8-788F4BDF7B1D}" type="slidenum">
              <a:rPr>
                <a:solidFill>
                  <a:schemeClr val="bg1"/>
                </a:solidFill>
              </a:rPr>
              <a:t>11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F2E7584-ABC6-CB4C-B9A5-AAEFFD6DF899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0EE2A6-8163-C740-9882-AF58A4058B9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del sistema local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DEAB850C-4059-BD43-81ED-5CB04ACB55F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62657" y="1848212"/>
            <a:ext cx="8018694" cy="2221175"/>
          </a:xfrm>
        </p:spPr>
        <p:txBody>
          <a:bodyPr anchorCtr="1">
            <a:spAutoFit/>
          </a:bodyPr>
          <a:lstStyle/>
          <a:p>
            <a:pPr lvl="0" algn="ctr"/>
            <a:endParaRPr lang="en-GB" sz="3193" dirty="0">
              <a:cs typeface="Arial" pitchFamily="34" charset="0"/>
            </a:endParaRPr>
          </a:p>
          <a:p>
            <a:pPr lvl="0" algn="ctr"/>
            <a:endParaRPr lang="en-GB" sz="3193" dirty="0">
              <a:cs typeface="Arial" pitchFamily="34" charset="0"/>
            </a:endParaRPr>
          </a:p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2-3 imágenes de los mapas de sistema individuales o mapas causales]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0BBAEEE-9988-1841-8696-B1549850E377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73DBB66A-412C-0848-A7AB-4886224E368C}" type="slidenum">
              <a:rPr>
                <a:solidFill>
                  <a:schemeClr val="bg1"/>
                </a:solidFill>
              </a:rPr>
              <a:t>12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E435D08-D4DC-7049-AA97-11FFBB80AB35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FB65DBC-E7E6-614B-A54A-944BE338E9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8165" y="591479"/>
            <a:ext cx="7886700" cy="710204"/>
          </a:xfrm>
        </p:spPr>
        <p:txBody>
          <a:bodyPr>
            <a:norm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del sistema local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03D7E3C-5715-7246-9CC9-1CBB7F4F27C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88988" y="1530449"/>
            <a:ext cx="3765773" cy="4426546"/>
          </a:xfrm>
        </p:spPr>
        <p:txBody>
          <a:bodyPr anchor="ctr">
            <a:normAutofit fontScale="92500" lnSpcReduction="20000"/>
          </a:bodyPr>
          <a:lstStyle/>
          <a:p>
            <a:pPr marL="342150" marR="503084" lvl="0" indent="-342150">
              <a:lnSpc>
                <a:spcPct val="10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[X] </a:t>
            </a: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mapas de sistemas.</a:t>
            </a:r>
          </a:p>
          <a:p>
            <a:pPr marL="0" marR="503084" lvl="0" indent="0">
              <a:lnSpc>
                <a:spcPct val="100000"/>
              </a:lnSpc>
              <a:buClr>
                <a:srgbClr val="98002E"/>
              </a:buClr>
              <a:buSzTx/>
            </a:pPr>
            <a:endParaRPr lang="es" sz="2296" b="0" i="0" strike="noStrike" cap="none" spc="0" baseline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342150" marR="503084" lvl="0" indent="-342150">
              <a:lnSpc>
                <a:spcPct val="10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mapa del sistema recopilado.</a:t>
            </a:r>
          </a:p>
          <a:p>
            <a:pPr marL="342150" marR="503084" lvl="0" indent="-342150">
              <a:lnSpc>
                <a:spcPct val="10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296" b="1" dirty="0">
              <a:latin typeface="Roboto" panose="02000000000000000000" pitchFamily="2" charset="0"/>
              <a:ea typeface="Roboto" panose="02000000000000000000" pitchFamily="2" charset="0"/>
              <a:cs typeface="Arial" pitchFamily="34" charset="0"/>
            </a:endParaRPr>
          </a:p>
          <a:p>
            <a:pPr marL="342150" marR="503084" lvl="0" indent="-342150">
              <a:lnSpc>
                <a:spcPct val="10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[X] causas identificadas </a:t>
            </a: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en todo el sistema.</a:t>
            </a:r>
          </a:p>
          <a:p>
            <a:pPr marL="342150" marR="503084" lvl="0" indent="-342150">
              <a:lnSpc>
                <a:spcPct val="10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296" dirty="0">
              <a:latin typeface="Roboto" panose="02000000000000000000" pitchFamily="2" charset="0"/>
              <a:ea typeface="Roboto" panose="02000000000000000000" pitchFamily="2" charset="0"/>
              <a:cs typeface="Arial" pitchFamily="34" charset="0"/>
            </a:endParaRPr>
          </a:p>
          <a:p>
            <a:pPr marL="342150" marR="503084" lvl="0" indent="-342150">
              <a:lnSpc>
                <a:spcPct val="10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[X] temas identificados </a:t>
            </a: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dentro del </a:t>
            </a:r>
            <a:r>
              <a:rPr lang="es" sz="2296" b="0" i="0" strike="noStrike" cap="none" spc="0" baseline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mapa del sistema recopilado.</a:t>
            </a:r>
          </a:p>
        </p:txBody>
      </p:sp>
      <p:grpSp>
        <p:nvGrpSpPr>
          <p:cNvPr id="15" name="Group 6"/>
          <p:cNvGrpSpPr/>
          <p:nvPr/>
        </p:nvGrpSpPr>
        <p:grpSpPr>
          <a:xfrm>
            <a:off x="3469572" y="1191856"/>
            <a:ext cx="2921014" cy="2579979"/>
            <a:chOff x="3469572" y="1191856"/>
            <a:chExt cx="2921014" cy="2579979"/>
          </a:xfrm>
        </p:grpSpPr>
        <p:pic>
          <p:nvPicPr>
            <p:cNvPr id="16" name="Picture 7"/>
            <p:cNvPicPr>
              <a:picLocks noChangeAspect="1"/>
            </p:cNvPicPr>
            <p:nvPr/>
          </p:nvPicPr>
          <p:blipFill>
            <a:blip r:embed="rId3"/>
            <a:srcRect l="1842" t="3860" r="4235"/>
            <a:stretch>
              <a:fillRect/>
            </a:stretch>
          </p:blipFill>
          <p:spPr>
            <a:xfrm rot="10799991">
              <a:off x="3469572" y="1529672"/>
              <a:ext cx="2921014" cy="2242163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7" name="Rectangle 8"/>
            <p:cNvSpPr/>
            <p:nvPr/>
          </p:nvSpPr>
          <p:spPr>
            <a:xfrm>
              <a:off x="3722568" y="1191856"/>
              <a:ext cx="1207510" cy="300846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395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grpSp>
        <p:nvGrpSpPr>
          <p:cNvPr id="18" name="Group 9"/>
          <p:cNvGrpSpPr/>
          <p:nvPr/>
        </p:nvGrpSpPr>
        <p:grpSpPr>
          <a:xfrm>
            <a:off x="5858176" y="1191856"/>
            <a:ext cx="3096835" cy="2699839"/>
            <a:chOff x="5858176" y="1191856"/>
            <a:chExt cx="3096835" cy="2699839"/>
          </a:xfrm>
        </p:grpSpPr>
        <p:pic>
          <p:nvPicPr>
            <p:cNvPr id="19" name="Picture 10"/>
            <p:cNvPicPr>
              <a:picLocks noChangeAspect="1"/>
            </p:cNvPicPr>
            <p:nvPr/>
          </p:nvPicPr>
          <p:blipFill>
            <a:blip r:embed="rId4"/>
            <a:srcRect l="988" r="2170" b="2807"/>
            <a:stretch>
              <a:fillRect/>
            </a:stretch>
          </p:blipFill>
          <p:spPr>
            <a:xfrm>
              <a:off x="6133566" y="1300249"/>
              <a:ext cx="2821445" cy="259144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0" name="Rectangle 11"/>
            <p:cNvSpPr/>
            <p:nvPr/>
          </p:nvSpPr>
          <p:spPr>
            <a:xfrm>
              <a:off x="5858176" y="1191856"/>
              <a:ext cx="1143585" cy="347709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395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pic>
        <p:nvPicPr>
          <p:cNvPr id="21" name="Picture 12"/>
          <p:cNvPicPr>
            <a:picLocks noChangeAspect="1"/>
          </p:cNvPicPr>
          <p:nvPr/>
        </p:nvPicPr>
        <p:blipFill>
          <a:blip r:embed="rId5"/>
          <a:srcRect l="59245" t="38897" r="20000" b="35804"/>
          <a:stretch>
            <a:fillRect/>
          </a:stretch>
        </p:blipFill>
        <p:spPr>
          <a:xfrm>
            <a:off x="4294397" y="3736777"/>
            <a:ext cx="3765773" cy="24950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Right Arrow 4"/>
          <p:cNvSpPr/>
          <p:nvPr/>
        </p:nvSpPr>
        <p:spPr>
          <a:xfrm rot="5400013">
            <a:off x="6358879" y="3491440"/>
            <a:ext cx="579565" cy="290459"/>
          </a:xfrm>
          <a:custGeom>
            <a:avLst>
              <a:gd name="f0" fmla="val 16187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noFill/>
          <a:ln w="25402" cap="flat">
            <a:solidFill>
              <a:srgbClr val="0070C0"/>
            </a:solidFill>
            <a:prstDash val="solid"/>
            <a:miter/>
          </a:ln>
        </p:spPr>
        <p:txBody>
          <a:bodyPr vert="horz" wrap="square" lIns="91238" tIns="45619" rIns="91238" bIns="45619" anchor="ctr" anchorCtr="0" compatLnSpc="1">
            <a:noAutofit/>
          </a:bodyPr>
          <a:lstStyle/>
          <a:p>
            <a:pPr marL="0" marR="0" lvl="0" indent="0" algn="l" defTabSz="91238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96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2DB2BE2-9BA1-3743-8F80-85E9A312085B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2F811EA9-C1F2-4741-A209-7D615FEF6944}" type="slidenum">
              <a:rPr>
                <a:solidFill>
                  <a:schemeClr val="bg1"/>
                </a:solidFill>
              </a:rPr>
              <a:t>13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D808E6F-B8EC-3346-9500-61FEA9A2F66C}"/>
              </a:ext>
            </a:extLst>
          </p:cNvPr>
          <p:cNvSpPr txBox="1"/>
          <p:nvPr/>
        </p:nvSpPr>
        <p:spPr>
          <a:xfrm>
            <a:off x="897227" y="6355299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745CF3F0-CD26-5743-B89F-07990BE7475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90732" y="2559625"/>
            <a:ext cx="8162545" cy="1110588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del mapa del sistema recopilado]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682D54B-ADEB-E54D-908A-43C7A5BA0E6B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81D9BC9A-899F-0044-BC30-D944D2D4F977}" type="slidenum">
              <a:rPr>
                <a:solidFill>
                  <a:schemeClr val="bg1"/>
                </a:solidFill>
              </a:rPr>
              <a:t>14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362E08F-DE80-2D46-958A-E1FFCD38EF36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2A9FA77E-1735-8B43-8D7B-468CFD72FD2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06498" y="2557759"/>
            <a:ext cx="7730992" cy="1110588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del mapa del sistema recopilado con temas]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E16403B-70EC-2147-8ADB-DB281FF8B951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4D7C3D4A-F98C-6643-8885-C3962B5BDE13}" type="slidenum">
              <a:rPr>
                <a:solidFill>
                  <a:schemeClr val="bg1"/>
                </a:solidFill>
              </a:rPr>
              <a:t>15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EC11520-43D6-A641-9609-3C9940E7485D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644A42F9-8A1F-5A44-9251-377390035DB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34573" y="2629768"/>
            <a:ext cx="7874843" cy="1110588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para el tema 1 del mapa causal recopilado]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5CF0C52-563F-C840-8B5F-1AFF507392BA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35C55EB1-6EFD-884E-BDF0-6F87913F881C}" type="slidenum">
              <a:rPr>
                <a:solidFill>
                  <a:schemeClr val="bg1"/>
                </a:solidFill>
              </a:rPr>
              <a:t>16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AE737DC-8C09-214C-BCCD-BED3DCFBB041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39125F49-D43A-014B-BA8D-99CEF1E1617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34583" y="2374513"/>
            <a:ext cx="7874843" cy="2221175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para el tema 2 del mapa causal recopilado]</a:t>
            </a:r>
          </a:p>
          <a:p>
            <a:pPr lvl="0" algn="ctr"/>
            <a:endParaRPr lang="en-GB" sz="3193">
              <a:cs typeface="Arial" pitchFamily="34" charset="0"/>
            </a:endParaRPr>
          </a:p>
          <a:p>
            <a:pPr lvl="0" algn="ctr"/>
            <a:r>
              <a:rPr lang="es" sz="3193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Repetir el procedimiento si fuese necesario.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6711E92-5319-FE49-A1CC-6C3E315A12D5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AB7C7B73-76AD-2D41-96C4-E766BF8F8BE0}" type="slidenum">
              <a:rPr>
                <a:solidFill>
                  <a:schemeClr val="bg1"/>
                </a:solidFill>
              </a:rPr>
              <a:t>17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BB77251-6CAD-3147-8C0E-D39C6DE9F441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CC312142-913A-AB44-BB8E-F208EFD9EA0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34583" y="2631478"/>
            <a:ext cx="7874843" cy="1665881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del mapa de sistemas recopilados con acciones actuales y planificadas]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37442B1-F9F1-1D4E-86D8-806C1B96046F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618C181A-8D7E-4D4B-8A4F-FF1754A4F9D1}" type="slidenum">
              <a:rPr>
                <a:solidFill>
                  <a:schemeClr val="bg1"/>
                </a:solidFill>
              </a:rPr>
              <a:t>18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D0BF85-F74E-8342-B6D9-BE17539D0E7E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3C4B9459-57E8-DE43-BADF-09BEE2151A0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62657" y="1484683"/>
            <a:ext cx="8018694" cy="4442350"/>
          </a:xfrm>
        </p:spPr>
        <p:txBody>
          <a:bodyPr anchorCtr="1">
            <a:spAutoFit/>
          </a:bodyPr>
          <a:lstStyle/>
          <a:p>
            <a:pPr lvl="0" algn="ctr"/>
            <a:endParaRPr lang="en-GB" sz="3193" dirty="0">
              <a:cs typeface="Arial" pitchFamily="34" charset="0"/>
            </a:endParaRPr>
          </a:p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[Puede insertar otros resultados / aprendizaje del trabajo realizado anteriormente en todo el proceso, por ejemplo, mapeo de acciones, análisis de redes ...]</a:t>
            </a:r>
          </a:p>
          <a:p>
            <a:pPr lvl="0" algn="ctr"/>
            <a:endParaRPr lang="en-GB" sz="3193" dirty="0">
              <a:cs typeface="Arial" pitchFamily="34" charset="0"/>
            </a:endParaRPr>
          </a:p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Agregue diapositivas según sea necesario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804FA218-971F-4049-B079-83D8A80BB77F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5A04E40A-823B-6A42-BEFD-F39C94F5802F}" type="slidenum">
              <a:rPr>
                <a:solidFill>
                  <a:schemeClr val="bg1"/>
                </a:solidFill>
              </a:rPr>
              <a:t>19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844D6D4-1729-5445-9B5F-B5E5001BF3E8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841A221-EB30-AE4D-AADE-F7D2132AC6B1}"/>
              </a:ext>
            </a:extLst>
          </p:cNvPr>
          <p:cNvSpPr txBox="1"/>
          <p:nvPr/>
        </p:nvSpPr>
        <p:spPr>
          <a:xfrm>
            <a:off x="298048" y="2845164"/>
            <a:ext cx="9898453" cy="3865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96" b="1" i="0" strike="noStrike" cap="none" spc="-15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Alterando el sistema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C392D2-54C4-6842-8C92-5577B9DF36F9}"/>
              </a:ext>
            </a:extLst>
          </p:cNvPr>
          <p:cNvSpPr txBox="1"/>
          <p:nvPr/>
        </p:nvSpPr>
        <p:spPr>
          <a:xfrm>
            <a:off x="298048" y="1833481"/>
            <a:ext cx="9898453" cy="3865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96" b="0" i="0" strike="noStrike" cap="none" spc="-15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Alterando el sistema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73" y="1130421"/>
            <a:ext cx="7346255" cy="45828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2B97100-47D1-EE48-8750-5C539BC2BFFE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D9E9A8D2-3B99-D44F-8B4C-A5562230A72D}" type="slidenum">
              <a:rPr>
                <a:solidFill>
                  <a:schemeClr val="bg1"/>
                </a:solidFill>
              </a:rPr>
              <a:t>2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BC76B1D-62FC-5E47-870F-B48D5FF646C5}"/>
              </a:ext>
            </a:extLst>
          </p:cNvPr>
          <p:cNvSpPr txBox="1"/>
          <p:nvPr/>
        </p:nvSpPr>
        <p:spPr>
          <a:xfrm>
            <a:off x="827586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8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Introducción</a:t>
            </a:r>
            <a:endParaRPr lang="es" sz="2800" b="0" i="0" strike="noStrike" cap="none" spc="-151" baseline="0" dirty="0">
              <a:solidFill>
                <a:srgbClr val="00AE9E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9" name="TextShape 4"/>
          <p:cNvSpPr txBox="1"/>
          <p:nvPr/>
        </p:nvSpPr>
        <p:spPr>
          <a:xfrm>
            <a:off x="597535" y="2060848"/>
            <a:ext cx="6408720" cy="24483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100000"/>
              </a:lnSpc>
            </a:pPr>
            <a:r>
              <a:rPr lang="es" sz="2400" b="0" i="0" strike="noStrike" cap="none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El equipo</a:t>
            </a:r>
          </a:p>
          <a:p>
            <a:pPr marL="4680" indent="-4680">
              <a:lnSpc>
                <a:spcPct val="100000"/>
              </a:lnSpc>
            </a:pPr>
            <a:br>
              <a:rPr sz="2400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s" sz="2400" b="0" i="0" strike="noStrike" cap="none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Anfitriones</a:t>
            </a: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sz="2400" b="0" i="0" strike="noStrike" cap="none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Presentaciones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07189DD-9F4A-B74D-A1FA-BC95C172ADAB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660CAD92-0A6C-344B-8453-B0A1CAF39F00}" type="slidenum">
              <a:rPr>
                <a:solidFill>
                  <a:schemeClr val="bg1"/>
                </a:solidFill>
              </a:rPr>
              <a:t>20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E194405-4255-D542-8A12-4AE75E9EE928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9D33588-DDD0-A540-B0B2-EA3E1C98BB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5653" y="469526"/>
            <a:ext cx="8451824" cy="646718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Informar la dirección futura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70991DE-1DD9-D148-B72A-021EB293402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95532" y="2049188"/>
            <a:ext cx="9439003" cy="3215423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</a:pPr>
            <a:r>
              <a:rPr lang="es" sz="2552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¿Qué se hará con esta información? </a:t>
            </a:r>
          </a:p>
          <a:p>
            <a:pPr lvl="0">
              <a:lnSpc>
                <a:spcPct val="100000"/>
              </a:lnSpc>
            </a:pPr>
            <a:endParaRPr lang="en-GB" sz="2552" dirty="0">
              <a:cs typeface="Arial" pitchFamily="34" charset="0"/>
            </a:endParaRPr>
          </a:p>
          <a:p>
            <a:pPr lvl="0">
              <a:lnSpc>
                <a:spcPct val="100000"/>
              </a:lnSpc>
            </a:pPr>
            <a:endParaRPr lang="en-GB" sz="2552" b="1" dirty="0">
              <a:solidFill>
                <a:srgbClr val="F17A20"/>
              </a:solidFill>
              <a:cs typeface="Arial" pitchFamily="34" charset="0"/>
            </a:endParaRPr>
          </a:p>
          <a:p>
            <a:pPr marL="583295" lvl="0" indent="-583295">
              <a:lnSpc>
                <a:spcPct val="100000"/>
              </a:lnSpc>
              <a:buSzTx/>
              <a:buFont typeface="Arial"/>
              <a:buAutoNum type="arabicPeriod"/>
            </a:pPr>
            <a:r>
              <a:rPr lang="es" sz="17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Comience a desarrollar un plan de acción de sistemas completos.</a:t>
            </a:r>
          </a:p>
          <a:p>
            <a:pPr lvl="0">
              <a:lnSpc>
                <a:spcPct val="100000"/>
              </a:lnSpc>
            </a:pPr>
            <a:endParaRPr lang="en-GB" dirty="0">
              <a:cs typeface="Arial" pitchFamily="34" charset="0"/>
            </a:endParaRPr>
          </a:p>
          <a:p>
            <a:pPr marL="583295" lvl="0" indent="-583295">
              <a:lnSpc>
                <a:spcPct val="100000"/>
              </a:lnSpc>
              <a:buSzTx/>
              <a:buFont typeface="Arial"/>
              <a:buAutoNum type="arabicPeriod" startAt="2"/>
            </a:pPr>
            <a:r>
              <a:rPr lang="es" sz="17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Determine quién tiene influencia en ciertas áreas de su sistema local.</a:t>
            </a:r>
          </a:p>
          <a:p>
            <a:pPr lvl="0">
              <a:lnSpc>
                <a:spcPct val="100000"/>
              </a:lnSpc>
            </a:pPr>
            <a:endParaRPr lang="en-GB" dirty="0">
              <a:cs typeface="Arial" pitchFamily="34" charset="0"/>
            </a:endParaRPr>
          </a:p>
          <a:p>
            <a:pPr marL="583295" lvl="0" indent="-583295">
              <a:lnSpc>
                <a:spcPct val="100000"/>
              </a:lnSpc>
              <a:buSzTx/>
              <a:buFont typeface="Arial"/>
              <a:buAutoNum type="arabicPeriod" startAt="3"/>
            </a:pPr>
            <a:r>
              <a:rPr lang="es" sz="17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Reúna múltiples agendas para ver cómo se superponen.</a:t>
            </a:r>
          </a:p>
          <a:p>
            <a:pPr lvl="0">
              <a:lnSpc>
                <a:spcPct val="100000"/>
              </a:lnSpc>
            </a:pPr>
            <a:endParaRPr lang="en-GB" sz="3572" b="1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8AE46224-BC04-ED49-A5FD-28BE8ABFFFF1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757D06F7-FA0E-D242-8B9C-90A494675F49}" type="slidenum">
              <a:rPr>
                <a:solidFill>
                  <a:schemeClr val="bg1"/>
                </a:solidFill>
              </a:rPr>
              <a:t>21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B318D58-AA78-7947-8EAD-329598CF1131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0515BFA-AD98-EC40-86F3-CA8C6C42E6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7878" y="390165"/>
            <a:ext cx="8010683" cy="505809"/>
          </a:xfrm>
        </p:spPr>
        <p:txBody>
          <a:bodyPr>
            <a:norm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Enfoques pragmáticos</a:t>
            </a:r>
          </a:p>
        </p:txBody>
      </p:sp>
      <p:pic>
        <p:nvPicPr>
          <p:cNvPr id="4" name="Picture 4" descr="Circuitous Route A to B Arrow Drawing royalty-free circuitous route a to b arrow drawing stock vector art &amp;amp; more images of complexity">
            <a:extLst>
              <a:ext uri="{FF2B5EF4-FFF2-40B4-BE49-F238E27FC236}">
                <a16:creationId xmlns:a16="http://schemas.microsoft.com/office/drawing/2014/main" id="{0494E8FC-7C13-7941-A059-FF87A4B7C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3929" b="2912"/>
          <a:stretch>
            <a:fillRect/>
          </a:stretch>
        </p:blipFill>
        <p:spPr>
          <a:xfrm>
            <a:off x="1123075" y="1841098"/>
            <a:ext cx="3969456" cy="3698812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B83DEC9-E37C-5C45-9DE7-5678E3A38A1C}"/>
              </a:ext>
            </a:extLst>
          </p:cNvPr>
          <p:cNvSpPr txBox="1"/>
          <p:nvPr/>
        </p:nvSpPr>
        <p:spPr>
          <a:xfrm>
            <a:off x="5506087" y="3766450"/>
            <a:ext cx="3017812" cy="177016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sng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Soluciones simples</a:t>
            </a:r>
          </a:p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296" b="0" i="0" u="none" strike="noStrike" kern="1200" cap="none" spc="0" baseline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Enfoque pragmático requerido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799FF9D-B4C5-CB44-9D6D-635EAE07075F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A4343002-BD77-D549-9A37-843820F3FE39}" type="slidenum">
              <a:rPr>
                <a:solidFill>
                  <a:schemeClr val="bg1"/>
                </a:solidFill>
              </a:rPr>
              <a:t>22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57BFE6B-F5C5-464D-A260-B66DBED13DCD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extShape 1"/>
          <p:cNvSpPr txBox="1"/>
          <p:nvPr/>
        </p:nvSpPr>
        <p:spPr>
          <a:xfrm>
            <a:off x="558000" y="2132959"/>
            <a:ext cx="5631785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Priorizando áreas para incidir en el sistema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2585868-F03E-0C44-950B-B97C5F5A15DF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36CFE1E9-4A35-7246-AA49-A9E3BB152E4B}" type="slidenum">
              <a:rPr>
                <a:solidFill>
                  <a:schemeClr val="bg1"/>
                </a:solidFill>
              </a:rPr>
              <a:t>23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E545677-7480-FB47-B297-3540FB7E02D1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F3569A8-D657-1340-84C1-1517BC656C7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Mapa del sistema recopilado - temas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9B57E56D-C68D-8846-9843-3550BB0CC40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0471" y="2487771"/>
            <a:ext cx="8162544" cy="1110588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del mapa del sistema recopilado con temas]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CE97134-8C34-1A49-805C-B1B10DCF1180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2388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B8D8E5CF-41DA-0C40-9957-6F4C139A0DD8}" type="slidenum">
              <a:rPr>
                <a:solidFill>
                  <a:schemeClr val="bg1"/>
                </a:solidFill>
              </a:rPr>
              <a:t>24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3AE875-D6CB-014E-B14F-0CEBA2EBFF65}"/>
              </a:ext>
            </a:extLst>
          </p:cNvPr>
          <p:cNvSpPr txBox="1"/>
          <p:nvPr/>
        </p:nvSpPr>
        <p:spPr>
          <a:xfrm>
            <a:off x="908035" y="6295579"/>
            <a:ext cx="8046976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extShape 1"/>
          <p:cNvSpPr txBox="1"/>
          <p:nvPr/>
        </p:nvSpPr>
        <p:spPr>
          <a:xfrm>
            <a:off x="558000" y="2132959"/>
            <a:ext cx="5605407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Comprensión de los niveles del sistema y el modelo de escalas de acción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F29E4-9C41-3246-B645-5EFE87608D2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Entendiendo nuestros sistemas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FB2591E-9B29-FC4C-9537-2A9442A37BA7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C9BE6396-ED78-624F-8210-B14E7DDEB62B}" type="slidenum">
              <a:rPr>
                <a:solidFill>
                  <a:schemeClr val="bg1"/>
                </a:solidFill>
              </a:rPr>
              <a:t>25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0F3AE38-5DEB-9B4B-A3D2-3CC560CE4F8A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60392DA5-2F37-A845-A354-032EB498B39C}"/>
              </a:ext>
            </a:extLst>
          </p:cNvPr>
          <p:cNvGrpSpPr/>
          <p:nvPr/>
        </p:nvGrpSpPr>
        <p:grpSpPr>
          <a:xfrm>
            <a:off x="1178076" y="2154381"/>
            <a:ext cx="1948568" cy="3747951"/>
            <a:chOff x="1178076" y="2154381"/>
            <a:chExt cx="1948568" cy="3747951"/>
          </a:xfrm>
        </p:grpSpPr>
        <p:sp>
          <p:nvSpPr>
            <p:cNvPr id="6" name="Rectangle: Rounded Corners 23">
              <a:extLst>
                <a:ext uri="{FF2B5EF4-FFF2-40B4-BE49-F238E27FC236}">
                  <a16:creationId xmlns:a16="http://schemas.microsoft.com/office/drawing/2014/main" id="{64466BCD-FFBB-6244-BF3A-105A198F8E68}"/>
                </a:ext>
              </a:extLst>
            </p:cNvPr>
            <p:cNvSpPr/>
            <p:nvPr/>
          </p:nvSpPr>
          <p:spPr>
            <a:xfrm rot="10800009" flipV="1">
              <a:off x="1190869" y="4271271"/>
              <a:ext cx="1935775" cy="105315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9F148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Creencias del sistema</a:t>
              </a:r>
            </a:p>
          </p:txBody>
        </p:sp>
        <p:sp>
          <p:nvSpPr>
            <p:cNvPr id="7" name="Rectangle: Rounded Corners 24">
              <a:extLst>
                <a:ext uri="{FF2B5EF4-FFF2-40B4-BE49-F238E27FC236}">
                  <a16:creationId xmlns:a16="http://schemas.microsoft.com/office/drawing/2014/main" id="{3C6D9099-5AD1-CD4F-8CD4-8319F46A5472}"/>
                </a:ext>
              </a:extLst>
            </p:cNvPr>
            <p:cNvSpPr/>
            <p:nvPr/>
          </p:nvSpPr>
          <p:spPr>
            <a:xfrm rot="10800009" flipV="1">
              <a:off x="1356841" y="3377802"/>
              <a:ext cx="1603839" cy="812956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7FCB28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Metas del sistema</a:t>
              </a:r>
            </a:p>
          </p:txBody>
        </p:sp>
        <p:sp>
          <p:nvSpPr>
            <p:cNvPr id="8" name="Rectangle: Rounded Corners 25">
              <a:extLst>
                <a:ext uri="{FF2B5EF4-FFF2-40B4-BE49-F238E27FC236}">
                  <a16:creationId xmlns:a16="http://schemas.microsoft.com/office/drawing/2014/main" id="{A35C4555-5DBE-5644-AE56-574CAB35360B}"/>
                </a:ext>
              </a:extLst>
            </p:cNvPr>
            <p:cNvSpPr/>
            <p:nvPr/>
          </p:nvSpPr>
          <p:spPr>
            <a:xfrm rot="10800009" flipV="1">
              <a:off x="1461110" y="2595168"/>
              <a:ext cx="1342896" cy="702103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F36917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Estructuras del sistema</a:t>
              </a:r>
            </a:p>
          </p:txBody>
        </p:sp>
        <p:sp>
          <p:nvSpPr>
            <p:cNvPr id="9" name="Rectangle: Rounded Corners 26">
              <a:extLst>
                <a:ext uri="{FF2B5EF4-FFF2-40B4-BE49-F238E27FC236}">
                  <a16:creationId xmlns:a16="http://schemas.microsoft.com/office/drawing/2014/main" id="{2C7002CF-A20A-5A40-8803-BFACB5409BE3}"/>
                </a:ext>
              </a:extLst>
            </p:cNvPr>
            <p:cNvSpPr/>
            <p:nvPr/>
          </p:nvSpPr>
          <p:spPr>
            <a:xfrm rot="10800009" flipV="1">
              <a:off x="1634316" y="2154381"/>
              <a:ext cx="1023286" cy="36029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B0F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Eventos</a:t>
              </a:r>
            </a:p>
          </p:txBody>
        </p:sp>
        <p:sp>
          <p:nvSpPr>
            <p:cNvPr id="10" name="Rectangle: Rounded Corners 28">
              <a:extLst>
                <a:ext uri="{FF2B5EF4-FFF2-40B4-BE49-F238E27FC236}">
                  <a16:creationId xmlns:a16="http://schemas.microsoft.com/office/drawing/2014/main" id="{5B09C8DB-13BE-D542-A412-6ADC35709F9A}"/>
                </a:ext>
              </a:extLst>
            </p:cNvPr>
            <p:cNvSpPr/>
            <p:nvPr/>
          </p:nvSpPr>
          <p:spPr>
            <a:xfrm rot="10800009" flipV="1">
              <a:off x="1178076" y="5542041"/>
              <a:ext cx="1935766" cy="36029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Niveles del sistema </a:t>
              </a:r>
            </a:p>
          </p:txBody>
        </p:sp>
      </p:grpSp>
      <p:grpSp>
        <p:nvGrpSpPr>
          <p:cNvPr id="11" name="Group 13">
            <a:extLst>
              <a:ext uri="{FF2B5EF4-FFF2-40B4-BE49-F238E27FC236}">
                <a16:creationId xmlns:a16="http://schemas.microsoft.com/office/drawing/2014/main" id="{3F9A6A46-31D9-D443-B953-E1222CC16B64}"/>
              </a:ext>
            </a:extLst>
          </p:cNvPr>
          <p:cNvGrpSpPr/>
          <p:nvPr/>
        </p:nvGrpSpPr>
        <p:grpSpPr>
          <a:xfrm>
            <a:off x="4729175" y="2154372"/>
            <a:ext cx="3486683" cy="3170052"/>
            <a:chOff x="5193517" y="2154372"/>
            <a:chExt cx="3101471" cy="3170052"/>
          </a:xfrm>
        </p:grpSpPr>
        <p:sp>
          <p:nvSpPr>
            <p:cNvPr id="12" name="Rectangle: Rounded Corners 18">
              <a:extLst>
                <a:ext uri="{FF2B5EF4-FFF2-40B4-BE49-F238E27FC236}">
                  <a16:creationId xmlns:a16="http://schemas.microsoft.com/office/drawing/2014/main" id="{8778DED8-4F2A-5548-B485-58339C556CDB}"/>
                </a:ext>
              </a:extLst>
            </p:cNvPr>
            <p:cNvSpPr/>
            <p:nvPr/>
          </p:nvSpPr>
          <p:spPr>
            <a:xfrm>
              <a:off x="5193517" y="2154372"/>
              <a:ext cx="3101471" cy="600705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B0F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96" b="0" i="0" u="none" strike="noStrike" kern="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3" name="Rectangle: Rounded Corners 19">
              <a:extLst>
                <a:ext uri="{FF2B5EF4-FFF2-40B4-BE49-F238E27FC236}">
                  <a16:creationId xmlns:a16="http://schemas.microsoft.com/office/drawing/2014/main" id="{9F838A19-3C47-FF45-A55F-85BE29149B0A}"/>
                </a:ext>
              </a:extLst>
            </p:cNvPr>
            <p:cNvSpPr/>
            <p:nvPr/>
          </p:nvSpPr>
          <p:spPr>
            <a:xfrm>
              <a:off x="5193517" y="2925147"/>
              <a:ext cx="3101471" cy="655597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F36917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96" b="0" i="0" u="none" strike="noStrike" kern="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4" name="Rectangle: Rounded Corners 20">
              <a:extLst>
                <a:ext uri="{FF2B5EF4-FFF2-40B4-BE49-F238E27FC236}">
                  <a16:creationId xmlns:a16="http://schemas.microsoft.com/office/drawing/2014/main" id="{5EDDC4DF-0B2F-5840-899D-4A8EFB42A72F}"/>
                </a:ext>
              </a:extLst>
            </p:cNvPr>
            <p:cNvSpPr/>
            <p:nvPr/>
          </p:nvSpPr>
          <p:spPr>
            <a:xfrm>
              <a:off x="5193517" y="3750813"/>
              <a:ext cx="3101471" cy="423815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7FCB28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96" b="0" i="0" u="none" strike="noStrike" kern="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5" name="Rectangle: Rounded Corners 21">
              <a:extLst>
                <a:ext uri="{FF2B5EF4-FFF2-40B4-BE49-F238E27FC236}">
                  <a16:creationId xmlns:a16="http://schemas.microsoft.com/office/drawing/2014/main" id="{1A518B1B-0BC8-B74A-9FCA-29CECF0F7101}"/>
                </a:ext>
              </a:extLst>
            </p:cNvPr>
            <p:cNvSpPr/>
            <p:nvPr/>
          </p:nvSpPr>
          <p:spPr>
            <a:xfrm>
              <a:off x="5193517" y="4344707"/>
              <a:ext cx="3101471" cy="849294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9F148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96" b="0" i="0" u="none" strike="noStrike" kern="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03231185-6918-AA4D-BAA2-F487E22EA736}"/>
                </a:ext>
              </a:extLst>
            </p:cNvPr>
            <p:cNvSpPr txBox="1"/>
            <p:nvPr/>
          </p:nvSpPr>
          <p:spPr>
            <a:xfrm>
              <a:off x="5193517" y="2233245"/>
              <a:ext cx="3101471" cy="309117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0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“Las cosas que podemos ver en nuestra vida diaria; síntomas del funcionamiento del sistema”. </a:t>
              </a:r>
            </a:p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600" b="0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 </a:t>
              </a:r>
            </a:p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0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“Cómo está organizado el sistema; las estructuras, los procesos y las relaciones entre las partes ".</a:t>
              </a:r>
            </a:p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endParaRPr>
            </a:p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0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"Las metas que el sistema está buscando lograr".</a:t>
              </a:r>
            </a:p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endParaRPr>
            </a:p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0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"Las creencias, actitudes y valores profundamente arraigados de los individuos, el público y las organizaciones hacen que el sistema funcione como lo hace".</a:t>
              </a:r>
            </a:p>
          </p:txBody>
        </p:sp>
      </p:grpSp>
      <p:pic>
        <p:nvPicPr>
          <p:cNvPr id="19" name="Picture 2" descr="Image result for magnifying glass powerpoint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436903">
            <a:off x="917746" y="2027591"/>
            <a:ext cx="3441335" cy="3578751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19D4-E059-2243-98AD-D7241F343F2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Alteración del sistema / acciones en el contexto de sistemas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86D2E8C4-88C0-2C43-8883-79B1BFF1A96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5737" y="1758071"/>
            <a:ext cx="4134121" cy="3950381"/>
          </a:xfrm>
          <a:solidFill>
            <a:srgbClr val="FFFFFF"/>
          </a:solidFill>
          <a:ln w="28575" cap="flat">
            <a:solidFill>
              <a:srgbClr val="F17A20"/>
            </a:solidFill>
            <a:prstDash val="solid"/>
            <a:miter/>
          </a:ln>
          <a:effectLst>
            <a:outerShdw dist="228603" dir="2700000" algn="tl">
              <a:srgbClr val="000000">
                <a:alpha val="30000"/>
              </a:srgbClr>
            </a:outerShdw>
          </a:effectLst>
        </p:spPr>
        <p:txBody>
          <a:bodyPr lIns="179606" rIns="287377" bIns="287377"/>
          <a:lstStyle/>
          <a:p>
            <a:pPr lvl="0" algn="ctr" defTabSz="456194"/>
            <a:endParaRPr lang="en-GB" sz="2296" i="1" dirty="0">
              <a:solidFill>
                <a:srgbClr val="0070C0"/>
              </a:solidFill>
              <a:latin typeface="Arial"/>
            </a:endParaRPr>
          </a:p>
          <a:p>
            <a:pPr lvl="0" defTabSz="456194"/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Una acción es ...</a:t>
            </a:r>
          </a:p>
          <a:p>
            <a:pPr lvl="0" defTabSz="456194"/>
            <a:endParaRPr lang="en-GB" sz="2296" b="1" dirty="0">
              <a:latin typeface="Arial"/>
            </a:endParaRPr>
          </a:p>
          <a:p>
            <a:pPr lvl="0" algn="ctr" defTabSz="456194"/>
            <a:r>
              <a:rPr lang="es" sz="2296" b="0" i="1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"</a:t>
            </a: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Cualquier esfuerzo concertado e intencional para cambiar el funcionamiento del sistema, o un aspecto del sistema".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236175E-4879-DB4E-A312-BD60CE10B864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C7398E0E-7C35-6540-9A48-8A98DACC4FC4}" type="slidenum">
              <a:rPr>
                <a:solidFill>
                  <a:schemeClr val="bg1"/>
                </a:solidFill>
              </a:rPr>
              <a:t>26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A1855A5-905F-0945-97A3-378A4E1865DB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9F369AA-12C7-8B45-B229-776658E99D48}"/>
              </a:ext>
            </a:extLst>
          </p:cNvPr>
          <p:cNvSpPr/>
          <p:nvPr/>
        </p:nvSpPr>
        <p:spPr>
          <a:xfrm>
            <a:off x="4819614" y="1322096"/>
            <a:ext cx="4141399" cy="480143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6194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Entre los posibles ejemplos se incluyen los siguientes: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solidFill>
                <a:srgbClr val="F17A20"/>
              </a:solidFill>
              <a:uFillTx/>
              <a:latin typeface="Arial" pitchFamily="34" charset="0"/>
              <a:ea typeface="Times New Roman" pitchFamily="18"/>
              <a:cs typeface="Times New Roman" panose="02020603050405020304" pitchFamily="18" charset="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</a:t>
            </a:r>
            <a:r>
              <a:rPr lang="es" sz="1914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umentar la cohesión de la red de partes interesadas.</a:t>
            </a:r>
          </a:p>
          <a:p>
            <a:pPr marL="0" marR="503084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solidFill>
                <a:srgbClr val="000000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Vi</a:t>
            </a:r>
            <a:r>
              <a:rPr lang="es" sz="1914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ncular conjuntos de datos disponibles.</a:t>
            </a:r>
          </a:p>
          <a:p>
            <a:pPr marL="0" marR="503084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solidFill>
                <a:srgbClr val="000000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es" sz="1914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nvolucrar a representantes de las autoridades locales.</a:t>
            </a:r>
          </a:p>
          <a:p>
            <a:pPr marL="0" marR="503084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solidFill>
                <a:srgbClr val="000000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</a:t>
            </a:r>
            <a:r>
              <a:rPr lang="es" sz="1914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rear nuevas ciclovías.</a:t>
            </a:r>
          </a:p>
          <a:p>
            <a:pPr marL="0" marR="503084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solidFill>
                <a:srgbClr val="000000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O</a:t>
            </a:r>
            <a:r>
              <a:rPr lang="es" sz="1914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frecer servicios de control de peso.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46D8B0A-3710-5841-908C-0FC783F926E3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23F7DC9B-D536-6A48-A5CE-541EB2B679A4}" type="slidenum">
              <a:rPr>
                <a:solidFill>
                  <a:schemeClr val="bg1"/>
                </a:solidFill>
              </a:rPr>
              <a:t>27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0DDF66B-1DE9-1548-B6C1-3646FC530FA0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E5DF4B1-9D7A-4B46-B291-CA2C1DD0FFA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Identificar lugares para intervenir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D8C002F-87F7-1D42-97F4-A7E15602EC4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713498" y="1482735"/>
            <a:ext cx="5250996" cy="3826112"/>
          </a:xfrm>
        </p:spPr>
        <p:txBody>
          <a:bodyPr>
            <a:normAutofit fontScale="62500" lnSpcReduction="20000"/>
          </a:bodyPr>
          <a:lstStyle/>
          <a:p>
            <a:pPr marL="0" lvl="0" indent="0" defTabSz="45720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GB" sz="1596" dirty="0"/>
              <a:t> </a:t>
            </a:r>
            <a:endParaRPr lang="en-GB" sz="2296" dirty="0"/>
          </a:p>
          <a:p>
            <a:pPr marL="342900" marR="503084" lvl="0" indent="-342900" defTabSz="457200" hangingPunct="1">
              <a:lnSpc>
                <a:spcPct val="100000"/>
              </a:lnSpc>
              <a:spcBef>
                <a:spcPts val="500"/>
              </a:spcBef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600" dirty="0">
                <a:latin typeface="Arial"/>
                <a:ea typeface="Arial"/>
                <a:cs typeface="Arial"/>
              </a:rPr>
              <a:t>U</a:t>
            </a:r>
            <a:r>
              <a:rPr lang="es" sz="2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sar </a:t>
            </a:r>
            <a:r>
              <a:rPr lang="es" sz="2600" dirty="0">
                <a:latin typeface="Arial"/>
                <a:ea typeface="Arial"/>
                <a:cs typeface="Arial"/>
              </a:rPr>
              <a:t>el mismo</a:t>
            </a:r>
            <a:r>
              <a:rPr lang="es" sz="2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lente para identificar niveles para intervenir en un sistema.</a:t>
            </a:r>
          </a:p>
          <a:p>
            <a:pPr marL="342900" marR="503084" lvl="0" indent="-342900" defTabSz="457200" hangingPunct="1">
              <a:lnSpc>
                <a:spcPct val="100000"/>
              </a:lnSpc>
              <a:spcBef>
                <a:spcPts val="500"/>
              </a:spcBef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600" dirty="0">
              <a:latin typeface="Arial"/>
            </a:endParaRPr>
          </a:p>
          <a:p>
            <a:pPr marL="342900" marR="503084" lvl="0" indent="-342900" defTabSz="457200" hangingPunct="1">
              <a:lnSpc>
                <a:spcPct val="100000"/>
              </a:lnSpc>
              <a:spcBef>
                <a:spcPts val="500"/>
              </a:spcBef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600" dirty="0">
                <a:latin typeface="Arial"/>
                <a:ea typeface="Arial"/>
                <a:cs typeface="Arial"/>
              </a:rPr>
              <a:t>E</a:t>
            </a:r>
            <a:r>
              <a:rPr lang="es" sz="2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 sistema actual está orientado hacia uno que causa obesidad.</a:t>
            </a:r>
          </a:p>
          <a:p>
            <a:pPr marL="0" marR="503084" lvl="0" indent="0" defTabSz="457200" hangingPunct="1">
              <a:lnSpc>
                <a:spcPct val="100000"/>
              </a:lnSpc>
              <a:spcBef>
                <a:spcPts val="500"/>
              </a:spcBef>
            </a:pPr>
            <a:endParaRPr lang="en-GB" sz="2600" dirty="0">
              <a:latin typeface="Arial"/>
            </a:endParaRPr>
          </a:p>
          <a:p>
            <a:pPr marL="342900" marR="503084" lvl="0" indent="-342900" defTabSz="457200" hangingPunct="1">
              <a:lnSpc>
                <a:spcPct val="100000"/>
              </a:lnSpc>
              <a:spcBef>
                <a:spcPts val="500"/>
              </a:spcBef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600" dirty="0">
                <a:latin typeface="Arial"/>
                <a:ea typeface="Arial"/>
                <a:cs typeface="Arial"/>
              </a:rPr>
              <a:t>N</a:t>
            </a:r>
            <a:r>
              <a:rPr lang="es" sz="2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ecesidad de intervenir en todos los niveles.</a:t>
            </a:r>
          </a:p>
          <a:p>
            <a:pPr marL="0" marR="503084" lvl="0" indent="0" defTabSz="457200" hangingPunct="1">
              <a:lnSpc>
                <a:spcPct val="100000"/>
              </a:lnSpc>
              <a:spcBef>
                <a:spcPts val="500"/>
              </a:spcBef>
            </a:pPr>
            <a:endParaRPr lang="en-GB" sz="2600" dirty="0">
              <a:latin typeface="Arial"/>
            </a:endParaRPr>
          </a:p>
          <a:p>
            <a:pPr marL="342900" marR="503084" lvl="0" indent="-342900" defTabSz="457200" hangingPunct="1">
              <a:lnSpc>
                <a:spcPct val="100000"/>
              </a:lnSpc>
              <a:spcBef>
                <a:spcPts val="500"/>
              </a:spcBef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600" dirty="0">
                <a:latin typeface="Arial"/>
                <a:ea typeface="Arial"/>
                <a:cs typeface="Arial"/>
              </a:rPr>
              <a:t>L</a:t>
            </a:r>
            <a:r>
              <a:rPr lang="es" sz="2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as acciones y el esfuerzo deben estar alineados.</a:t>
            </a:r>
          </a:p>
          <a:p>
            <a:pPr marL="0" marR="503084" lvl="0" indent="0" defTabSz="457200" hangingPunct="1">
              <a:lnSpc>
                <a:spcPct val="100000"/>
              </a:lnSpc>
              <a:spcBef>
                <a:spcPts val="500"/>
              </a:spcBef>
            </a:pPr>
            <a:endParaRPr lang="en-GB" sz="2600" dirty="0">
              <a:latin typeface="Arial"/>
            </a:endParaRPr>
          </a:p>
          <a:p>
            <a:pPr marL="342900" marR="503084" lvl="0" indent="-342900" defTabSz="457200" hangingPunct="1">
              <a:lnSpc>
                <a:spcPct val="100000"/>
              </a:lnSpc>
              <a:spcBef>
                <a:spcPts val="500"/>
              </a:spcBef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600" dirty="0">
                <a:latin typeface="Arial"/>
                <a:ea typeface="Arial"/>
                <a:cs typeface="Arial"/>
              </a:rPr>
              <a:t>C</a:t>
            </a:r>
            <a:r>
              <a:rPr lang="es" sz="2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uanto más intervenga en el sistema, mayor será el apalancamiento.</a:t>
            </a: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804F6EB1-0465-DA40-A2E1-01EE0A7414F6}"/>
              </a:ext>
            </a:extLst>
          </p:cNvPr>
          <p:cNvGrpSpPr/>
          <p:nvPr/>
        </p:nvGrpSpPr>
        <p:grpSpPr>
          <a:xfrm>
            <a:off x="1172836" y="1936918"/>
            <a:ext cx="2021107" cy="3655762"/>
            <a:chOff x="1172836" y="1936918"/>
            <a:chExt cx="2021107" cy="3655762"/>
          </a:xfrm>
        </p:grpSpPr>
        <p:sp>
          <p:nvSpPr>
            <p:cNvPr id="6" name="Rectangle: Rounded Corners 23">
              <a:extLst>
                <a:ext uri="{FF2B5EF4-FFF2-40B4-BE49-F238E27FC236}">
                  <a16:creationId xmlns:a16="http://schemas.microsoft.com/office/drawing/2014/main" id="{D460F57B-8E80-DB4B-93D0-80C5EC516803}"/>
                </a:ext>
              </a:extLst>
            </p:cNvPr>
            <p:cNvSpPr/>
            <p:nvPr/>
          </p:nvSpPr>
          <p:spPr>
            <a:xfrm rot="10800009" flipV="1">
              <a:off x="1186095" y="4001734"/>
              <a:ext cx="2007848" cy="1027246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9F148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Creencias del sistema</a:t>
              </a:r>
            </a:p>
          </p:txBody>
        </p:sp>
        <p:sp>
          <p:nvSpPr>
            <p:cNvPr id="7" name="Rectangle: Rounded Corners 24">
              <a:extLst>
                <a:ext uri="{FF2B5EF4-FFF2-40B4-BE49-F238E27FC236}">
                  <a16:creationId xmlns:a16="http://schemas.microsoft.com/office/drawing/2014/main" id="{0BED3B85-4B51-BC49-9602-7C26D1A154E0}"/>
                </a:ext>
              </a:extLst>
            </p:cNvPr>
            <p:cNvSpPr/>
            <p:nvPr/>
          </p:nvSpPr>
          <p:spPr>
            <a:xfrm rot="10800009" flipV="1">
              <a:off x="1358258" y="3130247"/>
              <a:ext cx="1663549" cy="79295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7FCB28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dirty="0">
                  <a:solidFill>
                    <a:srgbClr val="FFFFFF"/>
                  </a:solidFill>
                  <a:latin typeface="Arial"/>
                  <a:ea typeface="Arial"/>
                  <a:cs typeface="Arial"/>
                </a:rPr>
                <a:t>Metas</a:t>
              </a:r>
              <a:r>
                <a:rPr lang="es" sz="1397" b="1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 del sistema</a:t>
              </a:r>
            </a:p>
          </p:txBody>
        </p:sp>
        <p:sp>
          <p:nvSpPr>
            <p:cNvPr id="8" name="Rectangle: Rounded Corners 25">
              <a:extLst>
                <a:ext uri="{FF2B5EF4-FFF2-40B4-BE49-F238E27FC236}">
                  <a16:creationId xmlns:a16="http://schemas.microsoft.com/office/drawing/2014/main" id="{10862BAB-4525-0948-A3D0-550DB62AFF6F}"/>
                </a:ext>
              </a:extLst>
            </p:cNvPr>
            <p:cNvSpPr/>
            <p:nvPr/>
          </p:nvSpPr>
          <p:spPr>
            <a:xfrm rot="10800009" flipV="1">
              <a:off x="1473235" y="2366888"/>
              <a:ext cx="1386084" cy="684830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F36917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Estructuras del sistema</a:t>
              </a:r>
            </a:p>
          </p:txBody>
        </p:sp>
        <p:sp>
          <p:nvSpPr>
            <p:cNvPr id="9" name="Rectangle: Rounded Corners 26">
              <a:extLst>
                <a:ext uri="{FF2B5EF4-FFF2-40B4-BE49-F238E27FC236}">
                  <a16:creationId xmlns:a16="http://schemas.microsoft.com/office/drawing/2014/main" id="{7F360889-4FD5-A948-9C51-58CAF7771A37}"/>
                </a:ext>
              </a:extLst>
            </p:cNvPr>
            <p:cNvSpPr/>
            <p:nvPr/>
          </p:nvSpPr>
          <p:spPr>
            <a:xfrm rot="10800009" flipV="1">
              <a:off x="1646048" y="1936918"/>
              <a:ext cx="1061389" cy="35143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B0F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Eventos</a:t>
              </a:r>
            </a:p>
          </p:txBody>
        </p:sp>
        <p:sp>
          <p:nvSpPr>
            <p:cNvPr id="10" name="Rectangle: Rounded Corners 28">
              <a:extLst>
                <a:ext uri="{FF2B5EF4-FFF2-40B4-BE49-F238E27FC236}">
                  <a16:creationId xmlns:a16="http://schemas.microsoft.com/office/drawing/2014/main" id="{7593C26C-98DD-5448-A975-B456B8BB3525}"/>
                </a:ext>
              </a:extLst>
            </p:cNvPr>
            <p:cNvSpPr/>
            <p:nvPr/>
          </p:nvSpPr>
          <p:spPr>
            <a:xfrm rot="10800009" flipV="1">
              <a:off x="1172836" y="5241249"/>
              <a:ext cx="2007839" cy="35143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6194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Niveles del sistema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EC0E5-9011-4644-9BD1-E589E3759B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0920" y="496248"/>
            <a:ext cx="7886700" cy="559819"/>
          </a:xfrm>
        </p:spPr>
        <p:txBody>
          <a:bodyPr>
            <a:norm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Modelo de </a:t>
            </a:r>
            <a:r>
              <a:rPr lang="es" sz="2800" dirty="0">
                <a:solidFill>
                  <a:srgbClr val="DF4552"/>
                </a:solidFill>
                <a:latin typeface="Playfair Display" pitchFamily="2" charset="0"/>
                <a:ea typeface="Arial"/>
                <a:cs typeface="Arial"/>
              </a:rPr>
              <a:t>balanza de acciones</a:t>
            </a:r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 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AFF86ED0-F8E9-A549-8083-07E59D4238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19808" y="1202198"/>
            <a:ext cx="8581292" cy="1887376"/>
          </a:xfrm>
        </p:spPr>
        <p:txBody>
          <a:bodyPr wrap="square" anchorCtr="1">
            <a:spAutoFit/>
          </a:bodyPr>
          <a:lstStyle/>
          <a:p>
            <a:pPr lvl="0" algn="ctr" defTabSz="456194"/>
            <a:r>
              <a:rPr lang="es" sz="2296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Ayuda a</a:t>
            </a:r>
            <a:r>
              <a:rPr lang="es" sz="2296" b="0" i="0" strike="noStrike" cap="none" spc="0" baseline="0" dirty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comprender </a:t>
            </a: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dónde podemos intervenir en un sistema y qué nivel de acción tendrá mayor influencia en el cambio.</a:t>
            </a:r>
          </a:p>
          <a:p>
            <a:pPr lvl="0" algn="ctr" defTabSz="456194"/>
            <a:endParaRPr lang="en-GB" sz="2296" dirty="0"/>
          </a:p>
          <a:p>
            <a:pPr lvl="0" algn="ctr" defTabSz="456194"/>
            <a:r>
              <a:rPr lang="es" sz="2296" b="0" i="0" u="sng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Finalidad</a:t>
            </a: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 Para pasar de un sistema obesogénico (es decir, nuestro sistema actual) a uno que promueva el peso saludable.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CEEAC75-C845-0745-A783-47D5F4B1EEA4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8C9ECB3C-696E-8C4D-A911-E86166F174DF}" type="slidenum">
              <a:rPr>
                <a:solidFill>
                  <a:schemeClr val="bg1"/>
                </a:solidFill>
              </a:rPr>
              <a:t>28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130DE2-CF5E-B64F-A429-8CB8D85635FB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35889"/>
            <a:ext cx="4885280" cy="304762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7DCC-3BE6-3C43-8EFC-5313FF4B98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6766" y="408325"/>
            <a:ext cx="7886700" cy="567382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Intervenir a nivel de evento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A90CC85-6673-0040-9604-746B85EA35A9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BBEEC86C-0418-4F42-9D9F-13BD4A5A3FF8}" type="slidenum">
              <a:rPr>
                <a:solidFill>
                  <a:schemeClr val="bg1"/>
                </a:solidFill>
              </a:rPr>
              <a:t>29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E069D75-D416-0642-93B7-A2FE7D6A31E1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EF34BB5-E6E0-1942-949F-E4A59010E8BB}"/>
              </a:ext>
            </a:extLst>
          </p:cNvPr>
          <p:cNvSpPr txBox="1"/>
          <p:nvPr/>
        </p:nvSpPr>
        <p:spPr>
          <a:xfrm>
            <a:off x="6739393" y="1772152"/>
            <a:ext cx="3466179" cy="84237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198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AC43910-484A-7146-B1E0-E571E6328313}"/>
              </a:ext>
            </a:extLst>
          </p:cNvPr>
          <p:cNvSpPr/>
          <p:nvPr/>
        </p:nvSpPr>
        <p:spPr>
          <a:xfrm>
            <a:off x="4862146" y="986895"/>
            <a:ext cx="3903785" cy="179459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Ejemplo de acciones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531" b="1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ducar a las personas sobre el consumo de bebidas azucaradas.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roporcionar enfoques de control de peso.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mplear entrenadores de salud.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CBF417F-96E4-5F4F-BB73-9784792BDF6A}"/>
              </a:ext>
            </a:extLst>
          </p:cNvPr>
          <p:cNvSpPr/>
          <p:nvPr/>
        </p:nvSpPr>
        <p:spPr>
          <a:xfrm>
            <a:off x="537292" y="986896"/>
            <a:ext cx="3955577" cy="224343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Características de la acción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531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 charset="0"/>
                <a:ea typeface="Arial" pitchFamily="34" charset="0"/>
                <a:cs typeface="ヒラギノ角ゴ Pro W3" pitchFamily="80"/>
              </a:rPr>
              <a:t> 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Reacciones a eventos que vemos a nuestro alrededor.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oluciones rápidas.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ás fácil de implementar.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N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 cambia la estructura del sistema que causa obesidad; no es suficiente por sí solo.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oco apalancamiento.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42674"/>
            <a:ext cx="4885280" cy="3047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D485D8D-3ECD-2444-99F7-BA64670BCB25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85D62D10-CBAE-814D-8F2B-6D1EF52506FE}" type="slidenum">
              <a:rPr>
                <a:solidFill>
                  <a:schemeClr val="bg1"/>
                </a:solidFill>
              </a:rPr>
              <a:t>3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C39C6-6E74-0748-9799-214ACF17F366}"/>
              </a:ext>
            </a:extLst>
          </p:cNvPr>
          <p:cNvSpPr txBox="1"/>
          <p:nvPr/>
        </p:nvSpPr>
        <p:spPr>
          <a:xfrm>
            <a:off x="467541" y="1238216"/>
            <a:ext cx="8562789" cy="468953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238" tIns="45619" rIns="91238" bIns="45619" anchor="ctr" anchorCtr="0" compatLnSpc="1">
            <a:normAutofit fontScale="92500" lnSpcReduction="10000"/>
          </a:bodyPr>
          <a:lstStyle/>
          <a:p>
            <a:pPr marL="0" marR="0" lvl="0" indent="0" algn="ctr" defTabSz="456194" rtl="0" fontAlgn="auto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296" b="0" i="0" u="none" strike="noStrike" kern="1200" cap="none" spc="0" baseline="0" dirty="0">
              <a:solidFill>
                <a:srgbClr val="F17A20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spcBef>
                <a:spcPts val="1000"/>
              </a:spcBef>
              <a:spcAft>
                <a:spcPts val="30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96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 charset="0"/>
                <a:ea typeface="Arial" pitchFamily="34" charset="0"/>
              </a:rPr>
              <a:t> </a:t>
            </a:r>
            <a:endParaRPr lang="en-GB" sz="2296" b="0" i="0" u="none" strike="noStrike" kern="1200" cap="none" spc="0" baseline="0" dirty="0">
              <a:solidFill>
                <a:srgbClr val="F17A20"/>
              </a:solidFill>
              <a:uFillTx/>
              <a:latin typeface="Arial" pitchFamily="34" charset="0"/>
              <a:ea typeface="Times New Roman" pitchFamily="18"/>
              <a:cs typeface="Times New Roman" panose="02020603050405020304" pitchFamily="18" charset="0"/>
            </a:endParaRP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Entender tu lugar en el sistema.</a:t>
            </a: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R</a:t>
            </a: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evisar las acciones actuales </a:t>
            </a:r>
            <a:r>
              <a:rPr lang="e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relacionadas con la obesidad.</a:t>
            </a:r>
            <a:endParaRPr lang="es" sz="2400" b="0" i="0" strike="noStrike" cap="none" spc="0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dentificar cómo podemos alterar el sistema.</a:t>
            </a: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U</a:t>
            </a: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na oportunidad para la colaboración.</a:t>
            </a: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342150" marR="503084" lvl="0" indent="-342150" algn="l" defTabSz="914400" rtl="0" fontAlgn="auto" hangingPunct="1">
              <a:spcBef>
                <a:spcPts val="10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</a:t>
            </a: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rabajar hacia un plan de acción.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3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3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97" b="1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1637CCD-9256-9140-93E2-6F483823A43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" sz="2800" dirty="0">
                <a:solidFill>
                  <a:srgbClr val="E94552"/>
                </a:solidFill>
                <a:latin typeface="Playfair Display" pitchFamily="2" charset="0"/>
                <a:ea typeface="Arial"/>
                <a:cs typeface="Arial"/>
              </a:rPr>
              <a:t>Presentación del taller</a:t>
            </a:r>
            <a:endParaRPr lang="es" sz="2800" b="0" i="0" strike="noStrike" cap="none" spc="-149" baseline="0" dirty="0">
              <a:solidFill>
                <a:srgbClr val="DF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ADA3F-1119-9A47-BD56-9D44DDFADBAA}"/>
              </a:ext>
            </a:extLst>
          </p:cNvPr>
          <p:cNvSpPr txBox="1"/>
          <p:nvPr/>
        </p:nvSpPr>
        <p:spPr>
          <a:xfrm>
            <a:off x="827586" y="6355299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799AF41-5347-D34D-84DA-B8B1EA5FD4C8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BF4BC210-2A35-524F-9D47-F9D5BD34462D}" type="slidenum">
              <a:rPr>
                <a:solidFill>
                  <a:schemeClr val="bg1"/>
                </a:solidFill>
              </a:rPr>
              <a:t>30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AD4FD87-88F6-0B45-8E45-677BCE1B53DA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C04E430-96B2-F148-8430-6F2954AD6444}"/>
              </a:ext>
            </a:extLst>
          </p:cNvPr>
          <p:cNvSpPr/>
          <p:nvPr/>
        </p:nvSpPr>
        <p:spPr>
          <a:xfrm>
            <a:off x="2290928" y="1563038"/>
            <a:ext cx="4562133" cy="27667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198" b="0" i="0" u="none" strike="noStrike" kern="1200" cap="none" spc="0" baseline="0">
              <a:solidFill>
                <a:srgbClr val="000000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E9450AB-3FD6-2C4A-92EE-2C8F61419D17}"/>
              </a:ext>
            </a:extLst>
          </p:cNvPr>
          <p:cNvSpPr/>
          <p:nvPr/>
        </p:nvSpPr>
        <p:spPr>
          <a:xfrm>
            <a:off x="437878" y="829273"/>
            <a:ext cx="4362722" cy="241014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Características de la acción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531" b="1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R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emodelar o rediseñar la organización y las relaciones dentro de las estructuras del sistema (o subsistema).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L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as acciones comenzarían a reducir el número y la gravedad de los eventos que ocurren.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nfluenciado por las metas y creencias del sistema.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121E944-AADC-8749-8A37-DC267DE0590E}"/>
              </a:ext>
            </a:extLst>
          </p:cNvPr>
          <p:cNvSpPr/>
          <p:nvPr/>
        </p:nvSpPr>
        <p:spPr>
          <a:xfrm>
            <a:off x="4967654" y="770216"/>
            <a:ext cx="3947591" cy="220496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Ejemplo de acciones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531" b="1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mpuesto al azúcar sobre bebidas con alto contenido de azúcar (política pública).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V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incular sistemas de datos en la autoridad local (proceso).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Fortalecer las comunicaciones sobre el peso saludable entre los médicos locales.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3F35475-BE59-3149-9C10-4805F61CB1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296" y="272075"/>
            <a:ext cx="7886700" cy="575816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Intervenir a nivel de estructuras del sistema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39011"/>
            <a:ext cx="4885280" cy="304762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A7833-6524-B041-B7D9-159A2BF8FA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1041" y="401710"/>
            <a:ext cx="6517297" cy="530276"/>
          </a:xfrm>
        </p:spPr>
        <p:txBody>
          <a:bodyPr>
            <a:norm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Intervenir a nivel de </a:t>
            </a:r>
            <a:r>
              <a:rPr lang="es" sz="2800" dirty="0">
                <a:solidFill>
                  <a:srgbClr val="DF4552"/>
                </a:solidFill>
                <a:latin typeface="Playfair Display" pitchFamily="2" charset="0"/>
                <a:ea typeface="Arial"/>
                <a:cs typeface="Arial"/>
              </a:rPr>
              <a:t>metas</a:t>
            </a:r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 del sistema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2C91C48-5836-7A4F-9CE3-2728FFDE509E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8B5F3E42-E1EC-1041-9EB0-2E29591CFDC3}" type="slidenum">
              <a:rPr>
                <a:solidFill>
                  <a:schemeClr val="bg1"/>
                </a:solidFill>
              </a:rPr>
              <a:t>31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15FD009-B689-4D4C-98D4-467C318143AD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96662A4-F73A-8A45-AEBC-E1DF4D3F7EDC}"/>
              </a:ext>
            </a:extLst>
          </p:cNvPr>
          <p:cNvSpPr/>
          <p:nvPr/>
        </p:nvSpPr>
        <p:spPr>
          <a:xfrm>
            <a:off x="411041" y="1043620"/>
            <a:ext cx="4349043" cy="199977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Características de la acción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531" b="1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lterar los objetivos que el sistema pretende alcanzar.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L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 modificación de </a:t>
            </a: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meta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 alteraría el funcionamiento de las estructuras del sistema.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nfluenciado por las creencias del sistema.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8B572D2-AF1F-C044-95EF-44D03B9A308C}"/>
              </a:ext>
            </a:extLst>
          </p:cNvPr>
          <p:cNvSpPr/>
          <p:nvPr/>
        </p:nvSpPr>
        <p:spPr>
          <a:xfrm>
            <a:off x="5259601" y="1043620"/>
            <a:ext cx="3337474" cy="199977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Ejemplo de acciones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531" b="1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80"/>
                <a:cs typeface="ヒラギノ角ゴ Pro W3" pitchFamily="80"/>
              </a:rPr>
              <a:t> 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nfoque político en la salud de la población.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latin typeface="Arial"/>
                <a:ea typeface="Arial"/>
                <a:cs typeface="Arial"/>
              </a:rPr>
              <a:t>R</a:t>
            </a:r>
            <a:r>
              <a:rPr lang="es" sz="1531" b="0" i="0" strike="noStrike" cap="none" spc="0" baseline="0" dirty="0">
                <a:effectLst/>
                <a:latin typeface="Arial"/>
                <a:ea typeface="Arial"/>
                <a:cs typeface="Arial"/>
              </a:rPr>
              <a:t>eenfocar el currículum de los primeros 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años para enfocarse en el desarrollo holístico.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reando planes locales.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42240"/>
            <a:ext cx="4885280" cy="3047621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67789-77D2-EB42-9D21-352CFCA04F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5560" y="364365"/>
            <a:ext cx="7178919" cy="541243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Intervenir a nivel de creencias del sistema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7414AFF-5716-6C4F-9507-3C6FE027F474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A55DBB58-7B9A-594C-823A-869D800E5168}" type="slidenum">
              <a:rPr>
                <a:solidFill>
                  <a:schemeClr val="bg1"/>
                </a:solidFill>
              </a:rPr>
              <a:t>32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F77672-5A38-BD48-8AD6-DDCEBCA12400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57D1B17-0CFF-2641-9FA6-BC184F87B722}"/>
              </a:ext>
            </a:extLst>
          </p:cNvPr>
          <p:cNvSpPr/>
          <p:nvPr/>
        </p:nvSpPr>
        <p:spPr>
          <a:xfrm>
            <a:off x="505560" y="868063"/>
            <a:ext cx="4652030" cy="241014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Características de la acción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531" b="1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Cambiar las creencias, normas, actitudes y valores profundamente arraigados de las personas que configuran el funcionamiento del sistema.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uede dirigirse a individuos, al público u organizaciones.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Será un reto implementarlo.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O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frecer el mayor apalancamiento sostenible a largo plazo para el cambio.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4275159-0E66-764E-9D6F-4325FFD38A7D}"/>
              </a:ext>
            </a:extLst>
          </p:cNvPr>
          <p:cNvSpPr/>
          <p:nvPr/>
        </p:nvSpPr>
        <p:spPr>
          <a:xfrm>
            <a:off x="5157590" y="868063"/>
            <a:ext cx="3617542" cy="220496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Ejemplo de acciones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531" b="1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80"/>
                <a:cs typeface="ヒラギノ角ゴ Pro W3" pitchFamily="80"/>
              </a:rPr>
              <a:t> 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Desestigmatización de la obesidad y reformulación del tema.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latin typeface="Arial"/>
                <a:ea typeface="Arial"/>
                <a:cs typeface="Arial"/>
              </a:rPr>
              <a:t>V</a:t>
            </a:r>
            <a:r>
              <a:rPr lang="es" sz="1531" b="0" i="0" strike="noStrike" cap="none" spc="0" baseline="0" dirty="0">
                <a:effectLst/>
                <a:latin typeface="Arial"/>
                <a:ea typeface="Arial"/>
                <a:cs typeface="Arial"/>
              </a:rPr>
              <a:t>alor de la salud en toda la población.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latin typeface="Arial"/>
                <a:ea typeface="Arial"/>
                <a:cs typeface="Arial"/>
              </a:rPr>
              <a:t>D</a:t>
            </a:r>
            <a:r>
              <a:rPr lang="es" sz="1531" b="0" i="0" strike="noStrike" cap="none" spc="0" baseline="0" dirty="0">
                <a:effectLst/>
                <a:latin typeface="Arial"/>
                <a:ea typeface="Arial"/>
                <a:cs typeface="Arial"/>
              </a:rPr>
              <a:t>ependencia del 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transporte activo por encima del transporte motorizado.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38042"/>
            <a:ext cx="4885280" cy="3047621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39CC8-D92F-7B4F-B6D0-3EB8BDB91C9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596" y="377038"/>
            <a:ext cx="6994281" cy="514866"/>
          </a:xfrm>
        </p:spPr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Cambiar cómo funciona el sistema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D55C789-6E60-C34A-A256-B20FD8260D34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CA3612DD-07EB-5A40-95BF-E620E3A3D589}" type="slidenum">
              <a:rPr>
                <a:solidFill>
                  <a:schemeClr val="bg1"/>
                </a:solidFill>
              </a:rPr>
              <a:t>33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D0AB823-70F3-BD41-A81F-33B578AFC60A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372126D-A449-9640-8264-8E90E3C11E1D}"/>
              </a:ext>
            </a:extLst>
          </p:cNvPr>
          <p:cNvSpPr/>
          <p:nvPr/>
        </p:nvSpPr>
        <p:spPr>
          <a:xfrm>
            <a:off x="486613" y="978410"/>
            <a:ext cx="7153902" cy="18439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Puntos clave:</a:t>
            </a:r>
            <a:r>
              <a:rPr lang="es" sz="1531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531" b="1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necesitan muchas acciones colectivas simultáneamente (en todos los niveles).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oda acción y esfuerzo debe ir en la misma dirección.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ensar en dónde es mejor el apalancamiento para lograr un cambio a largo plazo.</a:t>
            </a:r>
          </a:p>
          <a:p>
            <a:pPr marL="342150" marR="503084" lvl="0" indent="-342150" algn="l" defTabSz="914400" rtl="0" fontAlgn="auto" hangingPunct="1">
              <a:lnSpc>
                <a:spcPts val="1595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53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</a:t>
            </a:r>
            <a:r>
              <a:rPr lang="es" sz="1531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ucho más que prevención y tratamiento.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38042"/>
            <a:ext cx="4885280" cy="3047621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4D700-E449-D649-9053-45445BB234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0722" y="692636"/>
            <a:ext cx="5723249" cy="479697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Uso de bolsas de plástico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CD96A13-68CF-A041-BE6E-EAB7EA7F5EA3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54EF3DC2-FE8B-B843-99DA-3FAC7EF50B5A}" type="slidenum">
              <a:rPr>
                <a:solidFill>
                  <a:schemeClr val="bg1"/>
                </a:solidFill>
              </a:rPr>
              <a:t>34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A6009E9-6345-144D-8A80-BFD5066D9EBE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A336C6C7-6C27-674F-AF5C-1219856AFDBB}"/>
              </a:ext>
            </a:extLst>
          </p:cNvPr>
          <p:cNvGrpSpPr/>
          <p:nvPr/>
        </p:nvGrpSpPr>
        <p:grpSpPr>
          <a:xfrm>
            <a:off x="976045" y="1767151"/>
            <a:ext cx="7546803" cy="1218793"/>
            <a:chOff x="976045" y="1912930"/>
            <a:chExt cx="7546803" cy="1073377"/>
          </a:xfrm>
        </p:grpSpPr>
        <p:sp>
          <p:nvSpPr>
            <p:cNvPr id="6" name="Rectangle: Rounded Corners 6">
              <a:extLst>
                <a:ext uri="{FF2B5EF4-FFF2-40B4-BE49-F238E27FC236}">
                  <a16:creationId xmlns:a16="http://schemas.microsoft.com/office/drawing/2014/main" id="{6BD84230-6400-1247-93D2-449FAF978932}"/>
                </a:ext>
              </a:extLst>
            </p:cNvPr>
            <p:cNvSpPr/>
            <p:nvPr/>
          </p:nvSpPr>
          <p:spPr>
            <a:xfrm rot="10800009" flipV="1">
              <a:off x="6593973" y="1912934"/>
              <a:ext cx="1663598" cy="76408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9F148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1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Creencia inherente de que las bolsas de plástico no deben usarse</a:t>
              </a:r>
            </a:p>
          </p:txBody>
        </p:sp>
        <p:sp>
          <p:nvSpPr>
            <p:cNvPr id="7" name="Rectangle: Rounded Corners 10">
              <a:extLst>
                <a:ext uri="{FF2B5EF4-FFF2-40B4-BE49-F238E27FC236}">
                  <a16:creationId xmlns:a16="http://schemas.microsoft.com/office/drawing/2014/main" id="{E885A56A-2B92-1046-B882-9704BEE0C138}"/>
                </a:ext>
              </a:extLst>
            </p:cNvPr>
            <p:cNvSpPr/>
            <p:nvPr/>
          </p:nvSpPr>
          <p:spPr>
            <a:xfrm rot="10800009" flipV="1">
              <a:off x="4953579" y="1912934"/>
              <a:ext cx="1398318" cy="76408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7FCB28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Reduzca el volumen de plástico que va al vertedero</a:t>
              </a:r>
            </a:p>
          </p:txBody>
        </p:sp>
        <p:sp>
          <p:nvSpPr>
            <p:cNvPr id="8" name="Rectangle: Rounded Corners 11">
              <a:extLst>
                <a:ext uri="{FF2B5EF4-FFF2-40B4-BE49-F238E27FC236}">
                  <a16:creationId xmlns:a16="http://schemas.microsoft.com/office/drawing/2014/main" id="{1681C780-322E-2541-BE10-6E75B6A10DBC}"/>
                </a:ext>
              </a:extLst>
            </p:cNvPr>
            <p:cNvSpPr/>
            <p:nvPr/>
          </p:nvSpPr>
          <p:spPr>
            <a:xfrm rot="10800009" flipV="1">
              <a:off x="3047905" y="1916015"/>
              <a:ext cx="1398318" cy="764081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F36917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1" i="0" strike="noStrike" cap="none" spc="0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Introducir un costo por bolsas de plástico</a:t>
              </a:r>
            </a:p>
          </p:txBody>
        </p:sp>
        <p:sp>
          <p:nvSpPr>
            <p:cNvPr id="9" name="Rectangle: Rounded Corners 12">
              <a:extLst>
                <a:ext uri="{FF2B5EF4-FFF2-40B4-BE49-F238E27FC236}">
                  <a16:creationId xmlns:a16="http://schemas.microsoft.com/office/drawing/2014/main" id="{B2B0F742-0CEC-4845-8372-A2783ECA504F}"/>
                </a:ext>
              </a:extLst>
            </p:cNvPr>
            <p:cNvSpPr/>
            <p:nvPr/>
          </p:nvSpPr>
          <p:spPr>
            <a:xfrm rot="10800009" flipV="1">
              <a:off x="976045" y="1912930"/>
              <a:ext cx="1746215" cy="764084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B0F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198" b="1" i="0" strike="noStrike" cap="none" spc="0" baseline="0" dirty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Pídales a las personas que reutilicen las bolsas de plástico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ECF4EA58-46EC-E64A-89CF-4957D06DFB92}"/>
                </a:ext>
              </a:extLst>
            </p:cNvPr>
            <p:cNvSpPr txBox="1"/>
            <p:nvPr/>
          </p:nvSpPr>
          <p:spPr>
            <a:xfrm>
              <a:off x="1500960" y="2677024"/>
              <a:ext cx="824342" cy="30464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 dirty="0">
                  <a:solidFill>
                    <a:srgbClr val="00B0F0"/>
                  </a:solidFill>
                  <a:effectLst/>
                  <a:latin typeface="Arial"/>
                  <a:ea typeface="Arial"/>
                  <a:cs typeface="Arial"/>
                </a:rPr>
                <a:t>Eventos</a:t>
              </a: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685166AD-1EA9-A744-840D-69C60DD060DF}"/>
                </a:ext>
              </a:extLst>
            </p:cNvPr>
            <p:cNvSpPr txBox="1"/>
            <p:nvPr/>
          </p:nvSpPr>
          <p:spPr>
            <a:xfrm>
              <a:off x="2728615" y="2677034"/>
              <a:ext cx="2027561" cy="30464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F36917"/>
                  </a:solidFill>
                  <a:effectLst/>
                  <a:latin typeface="Arial"/>
                  <a:ea typeface="Arial"/>
                  <a:cs typeface="Arial"/>
                </a:rPr>
                <a:t>Estructuras del sistema</a:t>
              </a:r>
            </a:p>
          </p:txBody>
        </p:sp>
        <p:sp>
          <p:nvSpPr>
            <p:cNvPr id="12" name="TextBox 13">
              <a:extLst>
                <a:ext uri="{FF2B5EF4-FFF2-40B4-BE49-F238E27FC236}">
                  <a16:creationId xmlns:a16="http://schemas.microsoft.com/office/drawing/2014/main" id="{1B892072-B35D-D840-9FDC-AE09AC1A75D8}"/>
                </a:ext>
              </a:extLst>
            </p:cNvPr>
            <p:cNvSpPr txBox="1"/>
            <p:nvPr/>
          </p:nvSpPr>
          <p:spPr>
            <a:xfrm>
              <a:off x="4795768" y="2677034"/>
              <a:ext cx="1713931" cy="27066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dirty="0">
                  <a:solidFill>
                    <a:srgbClr val="7FCB28"/>
                  </a:solidFill>
                  <a:latin typeface="Arial"/>
                  <a:ea typeface="Arial"/>
                  <a:cs typeface="Arial"/>
                </a:rPr>
                <a:t>Metas</a:t>
              </a:r>
              <a:r>
                <a:rPr lang="es" sz="1397" b="1" i="0" strike="noStrike" cap="none" spc="0" baseline="0" dirty="0">
                  <a:solidFill>
                    <a:srgbClr val="7FCB28"/>
                  </a:solidFill>
                  <a:effectLst/>
                  <a:latin typeface="Arial"/>
                  <a:ea typeface="Arial"/>
                  <a:cs typeface="Arial"/>
                </a:rPr>
                <a:t> del sistema</a:t>
              </a:r>
            </a:p>
          </p:txBody>
        </p:sp>
        <p:sp>
          <p:nvSpPr>
            <p:cNvPr id="13" name="TextBox 14">
              <a:extLst>
                <a:ext uri="{FF2B5EF4-FFF2-40B4-BE49-F238E27FC236}">
                  <a16:creationId xmlns:a16="http://schemas.microsoft.com/office/drawing/2014/main" id="{5875CCF8-765E-2445-8E3D-2E861AC8FFCE}"/>
                </a:ext>
              </a:extLst>
            </p:cNvPr>
            <p:cNvSpPr txBox="1"/>
            <p:nvPr/>
          </p:nvSpPr>
          <p:spPr>
            <a:xfrm>
              <a:off x="6593973" y="2681660"/>
              <a:ext cx="1928875" cy="30464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1397" b="1" i="0" strike="noStrike" cap="none" spc="0" baseline="0">
                  <a:solidFill>
                    <a:srgbClr val="9F148E"/>
                  </a:solidFill>
                  <a:effectLst/>
                  <a:latin typeface="Arial"/>
                  <a:ea typeface="Arial"/>
                  <a:cs typeface="Arial"/>
                </a:rPr>
                <a:t>Creencias del sistema</a:t>
              </a:r>
            </a:p>
          </p:txBody>
        </p:sp>
      </p:grpSp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65" y="3242240"/>
            <a:ext cx="4885280" cy="304762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A586AEC0-5633-694C-BE3F-6A35B4D8998B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1671CE70-FACC-3C4C-B1B5-36C42E5C06E2}" type="slidenum">
              <a:rPr>
                <a:solidFill>
                  <a:schemeClr val="bg1"/>
                </a:solidFill>
              </a:rPr>
              <a:t>35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4960B05-E0F5-9E45-A5D8-FD2AFB95F21D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extShape 1"/>
          <p:cNvSpPr txBox="1"/>
          <p:nvPr/>
        </p:nvSpPr>
        <p:spPr>
          <a:xfrm>
            <a:off x="558000" y="2132959"/>
            <a:ext cx="5605407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Identificando acciones para incidir en el sistema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46541-78B1-034F-9664-AC7165BB56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364365"/>
            <a:ext cx="5508381" cy="470904"/>
          </a:xfrm>
        </p:spPr>
        <p:txBody>
          <a:bodyPr>
            <a:normAutofit fontScale="90000"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Registros de acción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AF0E16B-77B4-0843-895F-7A13B2948DB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62703" y="1977005"/>
            <a:ext cx="3361224" cy="3535820"/>
          </a:xfrm>
        </p:spPr>
        <p:txBody>
          <a:bodyPr>
            <a:normAutofit fontScale="92500" lnSpcReduction="20000"/>
          </a:bodyPr>
          <a:lstStyle/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Desarrollado alrededor del modelo de balanza de acciones.</a:t>
            </a: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100" dirty="0">
              <a:cs typeface="Arial" pitchFamily="34" charset="0"/>
            </a:endParaRP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100" dirty="0">
                <a:latin typeface="Arial"/>
                <a:ea typeface="Arial"/>
                <a:cs typeface="Arial"/>
              </a:rPr>
              <a:t>A</a:t>
            </a: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yudar a identificar y alinear acciones para tener el mayor apalancamiento.</a:t>
            </a: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100" dirty="0">
              <a:cs typeface="Arial" pitchFamily="34" charset="0"/>
            </a:endParaRP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Una oportunidad para indicar si desea ayudar a tomar ciertas medidas.</a:t>
            </a:r>
          </a:p>
          <a:p>
            <a:pPr lvl="0">
              <a:lnSpc>
                <a:spcPct val="90000"/>
              </a:lnSpc>
            </a:pPr>
            <a:endParaRPr lang="en-GB" sz="2600" b="1" dirty="0">
              <a:cs typeface="Arial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4D9DB78-BA13-F743-8BBB-5A912D81D792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939601BC-D9B4-4541-8D37-7F86DF33A731}" type="slidenum">
              <a:rPr>
                <a:solidFill>
                  <a:schemeClr val="bg1"/>
                </a:solidFill>
              </a:rPr>
              <a:t>36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92524A1-B394-0C45-95CF-996932F8CF44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A17D7A6-9FFD-9943-924C-799EC7E8C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446" y="1977005"/>
            <a:ext cx="5193618" cy="292141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C39CF-F1F6-CE4F-9131-A5FE864BCC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85750" y="346851"/>
            <a:ext cx="7886700" cy="500776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¿Cómo podemos intervenir?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B408430-4C1C-C34E-AFC5-A725AF5BD2AF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E454480A-4E57-DB4A-B146-FB53B0FF275B}" type="slidenum">
              <a:rPr>
                <a:solidFill>
                  <a:schemeClr val="bg1"/>
                </a:solidFill>
              </a:rPr>
              <a:t>37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0DA840-EDDC-7D42-AF91-2427CF92A804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602D150-9E9E-B64B-9BB9-AD7EF588422B}"/>
              </a:ext>
            </a:extLst>
          </p:cNvPr>
          <p:cNvSpPr txBox="1"/>
          <p:nvPr/>
        </p:nvSpPr>
        <p:spPr>
          <a:xfrm>
            <a:off x="376221" y="1295983"/>
            <a:ext cx="3577251" cy="3637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 fontScale="85000" lnSpcReduction="10000"/>
          </a:bodyPr>
          <a:lstStyle/>
          <a:p>
            <a:pPr marL="4764" marR="0" lvl="0" indent="-4764" algn="l" defTabSz="914400" rtl="0" fontAlgn="auto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None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Paso 1 </a:t>
            </a:r>
          </a:p>
          <a:p>
            <a:pPr marL="4764" marR="0" lvl="0" indent="-4764" algn="l" defTabSz="914400" rtl="0" fontAlgn="auto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None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</a:t>
            </a: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ire a través de su tema priorizado del mapa de sistemas e identifique dónde podría intervenir.</a:t>
            </a: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Al identificar acciones, piense en las consecuencias no deseadas positivas y negativas.</a:t>
            </a: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¿Cómo impacta positivamente esta acción para abordar las desigualdades en salud? </a:t>
            </a: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R</a:t>
            </a: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eflexionar sobre todo el mapa del sistema, así como su mapa temático.</a:t>
            </a:r>
          </a:p>
          <a:p>
            <a:pPr marL="4764" marR="0" lvl="0" indent="-4764" algn="l" defTabSz="914400" rtl="0" fontAlgn="auto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None/>
              <a:defRPr sz="17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6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9266B798-AE6E-CE4A-BF3A-1E241F2E5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739" y="1095259"/>
            <a:ext cx="4908700" cy="29310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5FFBE1FA-E5CE-0449-8B3D-860C02BE26D5}"/>
              </a:ext>
            </a:extLst>
          </p:cNvPr>
          <p:cNvSpPr/>
          <p:nvPr/>
        </p:nvSpPr>
        <p:spPr>
          <a:xfrm>
            <a:off x="3572140" y="4256413"/>
            <a:ext cx="3156325" cy="1738667"/>
          </a:xfrm>
          <a:prstGeom prst="rect">
            <a:avLst/>
          </a:prstGeom>
          <a:blipFill rotWithShape="1">
            <a:blip r:embed="rId3">
              <a:alphaModFix amt="81000"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5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8933782C-DF98-E948-AA81-3EE127D116BB}"/>
              </a:ext>
            </a:extLst>
          </p:cNvPr>
          <p:cNvSpPr/>
          <p:nvPr/>
        </p:nvSpPr>
        <p:spPr>
          <a:xfrm>
            <a:off x="6627277" y="4524315"/>
            <a:ext cx="2180397" cy="118807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6194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Consejo: No se vea limitado por los factores contextuales actuales. No es necesario que sean acciones "nuevas"; podrían ser mejoras de la práctica actual.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57F2B-2213-0447-808E-7C955FBC7F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14349" y="425910"/>
            <a:ext cx="7886700" cy="702136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¿Cómo podemos intervenir?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DBC2E0A-9B56-E84C-B1DA-329EDAAF7E2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62703" y="1584472"/>
            <a:ext cx="4458824" cy="4420674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80000"/>
              </a:lnSpc>
              <a:buNone/>
            </a:pPr>
            <a:r>
              <a:rPr lang="es" sz="2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Paso 2 </a:t>
            </a:r>
            <a:br>
              <a:rPr sz="2000" dirty="0"/>
            </a:br>
            <a:r>
              <a:rPr lang="es" sz="2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Una vez que el grupo haya identificado y refinado su acción propuesta, escríbala en su mapa temático.</a:t>
            </a:r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000" dirty="0"/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000" dirty="0">
                <a:latin typeface="Arial"/>
                <a:ea typeface="Arial"/>
                <a:cs typeface="Arial"/>
              </a:rPr>
              <a:t>M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antenga breve la descripción de la acción.</a:t>
            </a:r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000" dirty="0"/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000" dirty="0">
                <a:latin typeface="Arial"/>
                <a:ea typeface="Arial"/>
                <a:cs typeface="Arial"/>
              </a:rPr>
              <a:t>S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 es necesario, dibuje una flecha para mostrar hacia dónde se dirige la acción.</a:t>
            </a:r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endParaRPr lang="en-GB" sz="2000" dirty="0"/>
          </a:p>
          <a:p>
            <a:pPr marL="342150" marR="503084" lvl="0" indent="-342150">
              <a:lnSpc>
                <a:spcPct val="8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000" dirty="0">
                <a:latin typeface="Arial"/>
                <a:ea typeface="Arial"/>
                <a:cs typeface="Arial"/>
              </a:rPr>
              <a:t>L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as acciones pueden apuntar a las relaciones, así como a las causas.</a:t>
            </a:r>
          </a:p>
          <a:p>
            <a:pPr lvl="0">
              <a:lnSpc>
                <a:spcPct val="90000"/>
              </a:lnSpc>
            </a:pPr>
            <a:endParaRPr lang="en-US" sz="2400" dirty="0">
              <a:cs typeface="Arial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19C1F62-FC0B-FC4E-9FCF-8FE5D9A6F3EC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9B0A376D-61D0-334C-94AC-D098415A914B}" type="slidenum">
              <a:rPr>
                <a:solidFill>
                  <a:schemeClr val="bg1"/>
                </a:solidFill>
              </a:rPr>
              <a:t>38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560E482-F0B0-F54F-9D81-CA055E81C8C2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50578E3-C181-8A4D-B071-8569DC00B3D9}"/>
              </a:ext>
            </a:extLst>
          </p:cNvPr>
          <p:cNvSpPr/>
          <p:nvPr/>
        </p:nvSpPr>
        <p:spPr>
          <a:xfrm>
            <a:off x="4640415" y="2272210"/>
            <a:ext cx="4458824" cy="2802251"/>
          </a:xfrm>
          <a:prstGeom prst="rect">
            <a:avLst/>
          </a:prstGeom>
          <a:blipFill rotWithShape="1">
            <a:blip r:embed="rId3">
              <a:alphaModFix amt="81000"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5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9FE9-A48D-7A48-BF1E-4183A95892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8842" y="489003"/>
            <a:ext cx="5710604" cy="532450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¿Cómo podemos intervenir?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9F5FBA1-F1EF-474F-8B0A-6603199EFF61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4EAD02F4-AC9C-4C45-AFE5-C286553AA4BD}" type="slidenum">
              <a:rPr>
                <a:solidFill>
                  <a:schemeClr val="bg1"/>
                </a:solidFill>
              </a:rPr>
              <a:t>39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A9A98A2-0B43-A74A-B586-F2C665B4FE7F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7D59561-15A7-7340-B8AD-F64D370E7FFE}"/>
              </a:ext>
            </a:extLst>
          </p:cNvPr>
          <p:cNvSpPr/>
          <p:nvPr/>
        </p:nvSpPr>
        <p:spPr>
          <a:xfrm>
            <a:off x="462289" y="1344357"/>
            <a:ext cx="3724990" cy="462831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Paso 3 </a:t>
            </a:r>
            <a:br>
              <a:rPr sz="2296" dirty="0"/>
            </a:br>
            <a:endParaRPr sz="2296" dirty="0"/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latin typeface="Arial"/>
                <a:ea typeface="Arial"/>
                <a:cs typeface="Arial"/>
              </a:rPr>
              <a:t>C</a:t>
            </a:r>
            <a:r>
              <a:rPr lang="es" sz="1914" b="0" i="0" strike="noStrike" cap="none" spc="0" baseline="0" dirty="0">
                <a:effectLst/>
                <a:latin typeface="Arial"/>
                <a:ea typeface="Arial"/>
                <a:cs typeface="Arial"/>
              </a:rPr>
              <a:t>omo grupo, decidan en qué nivel de acción </a:t>
            </a:r>
            <a:br>
              <a:rPr sz="1914" dirty="0"/>
            </a:br>
            <a:r>
              <a:rPr lang="es" sz="1914" b="0" i="0" strike="noStrike" cap="none" spc="0" baseline="0" dirty="0">
                <a:effectLst/>
                <a:latin typeface="Arial"/>
                <a:ea typeface="Arial"/>
                <a:cs typeface="Arial"/>
              </a:rPr>
              <a:t>se encuentra.</a:t>
            </a: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latin typeface="Arial"/>
                <a:ea typeface="Arial"/>
                <a:cs typeface="Arial"/>
              </a:rPr>
              <a:t>E</a:t>
            </a:r>
            <a:r>
              <a:rPr lang="es" sz="1914" b="0" i="0" strike="noStrike" cap="none" spc="0" baseline="0" dirty="0">
                <a:effectLst/>
                <a:latin typeface="Arial"/>
                <a:ea typeface="Arial"/>
                <a:cs typeface="Arial"/>
              </a:rPr>
              <a:t>vento, estructura del sistema, </a:t>
            </a:r>
            <a:r>
              <a:rPr lang="es" sz="1914" dirty="0">
                <a:latin typeface="Arial"/>
                <a:ea typeface="Arial"/>
                <a:cs typeface="Arial"/>
              </a:rPr>
              <a:t>meta</a:t>
            </a:r>
            <a:r>
              <a:rPr lang="es" sz="1914" b="0" i="0" strike="noStrike" cap="none" spc="0" baseline="0" dirty="0">
                <a:effectLst/>
                <a:latin typeface="Arial"/>
                <a:ea typeface="Arial"/>
                <a:cs typeface="Arial"/>
              </a:rPr>
              <a:t> del sistema o creencia del sistema.</a:t>
            </a: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914" b="0" i="0" u="none" strike="noStrike" kern="1200" cap="none" spc="0" baseline="0" dirty="0"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914" dirty="0">
                <a:latin typeface="Arial"/>
                <a:ea typeface="Arial"/>
                <a:cs typeface="Arial"/>
              </a:rPr>
              <a:t>E</a:t>
            </a:r>
            <a:r>
              <a:rPr lang="es" sz="1914" b="0" i="0" strike="noStrike" cap="none" spc="0" baseline="0" dirty="0">
                <a:effectLst/>
                <a:latin typeface="Arial"/>
                <a:ea typeface="Arial"/>
                <a:cs typeface="Arial"/>
              </a:rPr>
              <a:t>scriba su acción en la sección correspondiente </a:t>
            </a:r>
            <a:br>
              <a:rPr sz="1914" dirty="0"/>
            </a:br>
            <a:r>
              <a:rPr lang="es" sz="1914" b="0" i="0" strike="noStrike" cap="none" spc="0" baseline="0" dirty="0">
                <a:effectLst/>
                <a:latin typeface="Arial"/>
                <a:ea typeface="Arial"/>
                <a:cs typeface="Arial"/>
              </a:rPr>
              <a:t>del registro de acción con más detalle.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68766115-E9EE-D446-9EE6-E397FF920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253" y="2087986"/>
            <a:ext cx="5015337" cy="282112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17D2B-FAC7-AD45-BFA8-DEA50B7F394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" sz="2800" b="0" i="0" strike="noStrike" cap="none" spc="-149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Introducción / </a:t>
            </a:r>
            <a:r>
              <a:rPr lang="es" sz="2800" dirty="0">
                <a:solidFill>
                  <a:srgbClr val="DF4552"/>
                </a:solidFill>
                <a:latin typeface="Playfair Display" pitchFamily="2" charset="0"/>
                <a:ea typeface="Arial"/>
                <a:cs typeface="Arial"/>
              </a:rPr>
              <a:t>Comportamientos que son relevantes desde una perspectiva de sistemas</a:t>
            </a:r>
            <a:endParaRPr lang="es" sz="2800" b="0" i="0" strike="noStrike" cap="none" spc="-149" baseline="0" dirty="0">
              <a:solidFill>
                <a:srgbClr val="DF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029D3F8-16AF-C047-8120-0B38BC05C102}"/>
              </a:ext>
            </a:extLst>
          </p:cNvPr>
          <p:cNvSpPr txBox="1"/>
          <p:nvPr/>
        </p:nvSpPr>
        <p:spPr>
          <a:xfrm>
            <a:off x="0" y="6295579"/>
            <a:ext cx="9134133" cy="549828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F115EB66-BAC3-6842-A146-212E5F9025D6}" type="slidenum">
              <a:rPr>
                <a:solidFill>
                  <a:schemeClr val="bg1"/>
                </a:solidFill>
              </a:rPr>
              <a:t>4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61DD141-ECF7-2846-ABEA-4022EBE6FDF7}"/>
              </a:ext>
            </a:extLst>
          </p:cNvPr>
          <p:cNvSpPr txBox="1"/>
          <p:nvPr/>
        </p:nvSpPr>
        <p:spPr>
          <a:xfrm>
            <a:off x="827586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56" y="1609495"/>
            <a:ext cx="6909689" cy="431052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ABF4-877F-DE42-85B5-47AD54D034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7602" y="359453"/>
            <a:ext cx="7886700" cy="620373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¿Cómo podemos intervenir?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7E57BC9-5C8B-AE48-82EB-43214683A0BA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93BC778D-1BDC-364A-9304-BBC75BED3446}" type="slidenum">
              <a:rPr>
                <a:solidFill>
                  <a:schemeClr val="bg1"/>
                </a:solidFill>
              </a:rPr>
              <a:t>40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DD50C0F-F4F5-1741-80A1-D9F5C16B32FC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E90952C-C7CD-D94F-8738-A77B0E1AFE0B}"/>
              </a:ext>
            </a:extLst>
          </p:cNvPr>
          <p:cNvSpPr txBox="1"/>
          <p:nvPr/>
        </p:nvSpPr>
        <p:spPr>
          <a:xfrm>
            <a:off x="333186" y="1290511"/>
            <a:ext cx="3817766" cy="490615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 lnSpcReduction="10000"/>
          </a:bodyPr>
          <a:lstStyle/>
          <a:p>
            <a:pPr marL="4764" marR="0" lvl="0" indent="-4764" algn="l" defTabSz="914400" rtl="0" fontAlgn="auto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Paso 4 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</a:t>
            </a: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omo grupo, pregúntense: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4764" marR="0" lvl="0" indent="-4764" algn="l" defTabSz="622514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	</a:t>
            </a:r>
            <a:r>
              <a:rPr lang="es" sz="1800" b="0" i="1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"</a:t>
            </a:r>
            <a:r>
              <a:rPr lang="es" sz="18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¿qué otras acciones ayudarían a maximizar el impacto y el apalancamiento de nuestra acción propuesta?" </a:t>
            </a:r>
          </a:p>
          <a:p>
            <a:pPr marL="4764" marR="0" lvl="0" indent="-4764" algn="l" defTabSz="622514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</a:t>
            </a: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gregue estas acciones adicionales en la misma fila del registro de acciones después de identificar el nivel de acción.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También podría identificar los obstáculos que pueden impedir que su acción se implemente. ¿Qué acción sería necesaria para </a:t>
            </a:r>
            <a:r>
              <a:rPr lang="e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superar</a:t>
            </a: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estos obstáculos?</a:t>
            </a:r>
          </a:p>
          <a:p>
            <a:pPr marL="4764" marR="0" lvl="0" indent="-4764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2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7DFE9E53-BA04-0E44-A9DF-A740EAE67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469" y="2135270"/>
            <a:ext cx="4574542" cy="257317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CC8CD-B45B-2F49-AA8E-468B83DD0C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909" y="578394"/>
            <a:ext cx="7886700" cy="506073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¿Cómo podemos intervenir?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0BE9F8C-EA9E-AC41-8524-5BCA628A5E25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7D1FC428-1442-8F48-A13E-64861F4EF9E2}" type="slidenum">
              <a:rPr>
                <a:solidFill>
                  <a:schemeClr val="bg1"/>
                </a:solidFill>
              </a:rPr>
              <a:t>41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D6FE0E0-7527-914D-B3A8-DB3222319961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A50113F-2129-1347-80AD-009B4766E4FA}"/>
              </a:ext>
            </a:extLst>
          </p:cNvPr>
          <p:cNvSpPr txBox="1"/>
          <p:nvPr/>
        </p:nvSpPr>
        <p:spPr>
          <a:xfrm>
            <a:off x="562703" y="1308863"/>
            <a:ext cx="3825556" cy="47552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4764" marR="0" lvl="0" indent="-4764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Paso 5 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Indique si usted y su organización podrían apoyar la promoción de esta acción.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Esto no es un compromiso para emprender la acción, sino una expresión de que podría ayudar o facilitar estas acciones en el siguiente paso.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</a:t>
            </a: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roporcione su nombre si está interesado.</a:t>
            </a: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ヒラギノ角ゴ Pro W3" pitchFamily="80"/>
            </a:endParaRPr>
          </a:p>
          <a:p>
            <a:pPr marL="342150" marR="503084" lvl="0" indent="-342150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</a:t>
            </a: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ambién podría identificar </a:t>
            </a:r>
            <a:r>
              <a:rPr lang="es-MX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</a:t>
            </a:r>
            <a:r>
              <a:rPr lang="es" sz="17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otras partes interesadas que podrían estar mejor ubicadas para ayudar a tomar medidas (es decir, aquellos que no están en el taller).</a:t>
            </a:r>
          </a:p>
          <a:p>
            <a:pPr marL="4764" marR="0" lvl="0" indent="-4764" algn="l" defTabSz="914400" rtl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BBF25EF7-891A-0246-A96C-056127C3B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390" y="2135270"/>
            <a:ext cx="4574542" cy="257317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1B887-ABC8-684D-B948-5F834F4930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7636" y="461077"/>
            <a:ext cx="6273312" cy="482825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¿Cómo podemos intervenir?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C021B0C-28C2-EA47-9D8A-093E5BAC4E93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B6AF93ED-50A3-E847-9C58-D87D8F590CAD}" type="slidenum">
              <a:rPr>
                <a:solidFill>
                  <a:schemeClr val="bg1"/>
                </a:solidFill>
              </a:rPr>
              <a:t>42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92F599-151D-274C-8F97-940DD8C5C87E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5CD853AA-0462-AA46-BCD0-7E1E1553C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4" y="1338319"/>
            <a:ext cx="7908463" cy="446613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BFC45-0760-474E-9AB0-3C43AD3FB6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1956" y="447617"/>
            <a:ext cx="7886700" cy="752258"/>
          </a:xfrm>
        </p:spPr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Resumen: ¿cómo y dónde podríamos intervenir?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E325C45-E7A3-9642-A5D0-9CA7206D8F8A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4C55FC0D-B615-3B4C-B8DA-1D89013FBE72}" type="slidenum">
              <a:rPr>
                <a:solidFill>
                  <a:schemeClr val="bg1"/>
                </a:solidFill>
              </a:rPr>
              <a:t>43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142027B-D525-964F-982C-29DBF0882998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AC46B340-34CF-FF40-8585-C8D4793D8B6C}"/>
              </a:ext>
            </a:extLst>
          </p:cNvPr>
          <p:cNvSpPr txBox="1"/>
          <p:nvPr/>
        </p:nvSpPr>
        <p:spPr>
          <a:xfrm>
            <a:off x="441956" y="1492602"/>
            <a:ext cx="8490551" cy="41341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8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Con sus colegas, identifique áreas en el mapa temático donde pueda intervenir y comience a pensar en la acción. Considere las consecuencias no deseadas y también las desigualdades en salud. </a:t>
            </a: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8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8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En el mapa temático, escriba una breve descripción de su idea de acción. </a:t>
            </a:r>
          </a:p>
          <a:p>
            <a:pPr marL="510381" marR="0" lvl="1" indent="0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8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Puede fortalecerlo o alinearlo con una acción que se está implementando actualmente.</a:t>
            </a: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 startAt="2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86" b="0" i="1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 startAt="2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8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Decida como grupo qué nivel de acción es este (por ejemplo, evento, estructura del sistema ...). Escriba esto en el registro de acciones. </a:t>
            </a: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 startAt="2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8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 startAt="2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8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Luego haga la pregunta, "¿hay acciones adicionales con más influencia que puedan respaldar esta acción?"</a:t>
            </a: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 startAt="2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8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513216" marR="0" lvl="0" indent="-513216" algn="l" defTabSz="457200" rtl="0" fontAlgn="auto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/>
              <a:buAutoNum type="arabicPeriod" startAt="2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8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Indique si estaría interesado en ayudar a llevar a cabo estas acciones.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AB3EB723-E65D-9F4D-8C63-B3B9A8466159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EE97DF25-FF4C-294C-A3D4-8CE1B9F647A8}" type="slidenum">
              <a:rPr>
                <a:solidFill>
                  <a:schemeClr val="bg1"/>
                </a:solidFill>
              </a:rPr>
              <a:t>44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8348260-0F2A-F449-8451-ED5332B95096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7437846D-399E-A44F-A6E2-F283A15E7AF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22275" y="2703332"/>
            <a:ext cx="7299450" cy="1665881"/>
          </a:xfrm>
        </p:spPr>
        <p:txBody>
          <a:bodyPr anchorCtr="1">
            <a:spAutoFit/>
          </a:bodyPr>
          <a:lstStyle/>
          <a:p>
            <a:pPr lvl="0" algn="ctr"/>
            <a:r>
              <a:rPr lang="es" sz="3193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imagen del mapa del sistema recopilado con acciones actuales y planificadas]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1F3CB67-625D-1242-A4BA-BCD284AB9423}"/>
              </a:ext>
            </a:extLst>
          </p:cNvPr>
          <p:cNvSpPr txBox="1"/>
          <p:nvPr/>
        </p:nvSpPr>
        <p:spPr>
          <a:xfrm>
            <a:off x="346018" y="470833"/>
            <a:ext cx="7609572" cy="9447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Mapa del sistema recopilado: acciones actuales y planificadas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AB24436-B865-AB43-AB24-04DD88DAFC3E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7AF8A9B1-8FF7-B242-9A6F-B459A3D9DEE9}" type="slidenum">
              <a:rPr>
                <a:solidFill>
                  <a:schemeClr val="bg1"/>
                </a:solidFill>
              </a:rPr>
              <a:t>45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43875C-6AA2-6A44-AA8C-14B747E58B5A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7" name="TextShape 1"/>
          <p:cNvSpPr txBox="1"/>
          <p:nvPr/>
        </p:nvSpPr>
        <p:spPr>
          <a:xfrm>
            <a:off x="558000" y="2132959"/>
            <a:ext cx="5631785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Descanso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F17F077-ECB5-F843-A7CD-7102602C7A65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C7B0FF96-E49B-4F43-B016-A78D04400E7B}" type="slidenum">
              <a:rPr>
                <a:solidFill>
                  <a:schemeClr val="bg1"/>
                </a:solidFill>
              </a:rPr>
              <a:t>46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F9DB2A8-E813-8E46-8A65-C8CE028219AD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59"/>
            <a:ext cx="5631785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Refinando nuestra visión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E55F2-C5BA-4F40-A53F-53E17D6A7F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364365"/>
            <a:ext cx="7231673" cy="1322802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Nuestra visión / borrador de declaraciones de visión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2A835-C401-044A-AE15-AE286B24EC5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6402" y="2886523"/>
            <a:ext cx="8010683" cy="1070670"/>
          </a:xfrm>
        </p:spPr>
        <p:txBody>
          <a:bodyPr anchorCtr="1"/>
          <a:lstStyle/>
          <a:p>
            <a:pPr lvl="0" algn="ctr"/>
            <a:r>
              <a:rPr lang="es" sz="3193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[Insertar borrador de declaraciones de visión]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D5F70-F883-0D44-80F1-A89745BCD99E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62762B04-FA91-FC48-8282-78962348F048}" type="slidenum">
              <a:rPr>
                <a:solidFill>
                  <a:schemeClr val="bg1"/>
                </a:solidFill>
              </a:rPr>
              <a:t>47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90B63-CB1E-9941-B9A8-997BA0E8082D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2487D38-C93C-DB45-8073-C9A521B012E1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2388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B64A4715-9F28-8242-94DC-94B2094A1FC6}" type="slidenum">
              <a:rPr>
                <a:solidFill>
                  <a:schemeClr val="bg1"/>
                </a:solidFill>
              </a:rPr>
              <a:t>48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655F3F-9100-1945-A348-AF60739CD91C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2388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59"/>
            <a:ext cx="5631785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Próximos pasos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E6D83-A3D1-CA40-A5F7-21D7FC97777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Resumen 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880EBB6-4A8D-5C4D-9E0C-503C6D73AE75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74476E23-D01C-D54A-99AB-CEE5522A5343}" type="slidenum">
              <a:rPr>
                <a:solidFill>
                  <a:schemeClr val="bg1"/>
                </a:solidFill>
              </a:rPr>
              <a:t>49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3852FF-3609-EF4B-B6E7-0533452C55D9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6C6C7B-BDA4-E64A-B3A6-AFC1DA9944F4}"/>
              </a:ext>
            </a:extLst>
          </p:cNvPr>
          <p:cNvSpPr txBox="1"/>
          <p:nvPr/>
        </p:nvSpPr>
        <p:spPr>
          <a:xfrm>
            <a:off x="788377" y="1114681"/>
            <a:ext cx="8286292" cy="518090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discutió nuestro mapa de sistemas en detalle</a:t>
            </a: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29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identificaron áreas para alterar el sistema local</a:t>
            </a: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29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hicieron propuesta de acciones</a:t>
            </a: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29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identificó quién más necesita participar</a:t>
            </a: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29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ha refinado nuestra visión </a:t>
            </a: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296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  <a:p>
            <a:pPr marL="342900" marR="503084" lvl="0" indent="-342900" algn="l" defTabSz="457200" rtl="0" fontAlgn="auto" hangingPunct="1">
              <a:lnSpc>
                <a:spcPts val="1595"/>
              </a:lnSpc>
              <a:spcBef>
                <a:spcPts val="600"/>
              </a:spcBef>
              <a:spcAft>
                <a:spcPct val="0"/>
              </a:spcAft>
              <a:buClr>
                <a:srgbClr val="98002E"/>
              </a:buClr>
              <a:buSzTx/>
              <a:buFont typeface="Symbol" pitchFamily="18"/>
              <a:buChar char="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Se usó el pensamiento sistémico en todo</a:t>
            </a:r>
          </a:p>
        </p:txBody>
      </p:sp>
      <p:pic>
        <p:nvPicPr>
          <p:cNvPr id="6" name="Picture 2" descr="Image result for tick in box">
            <a:extLst>
              <a:ext uri="{FF2B5EF4-FFF2-40B4-BE49-F238E27FC236}">
                <a16:creationId xmlns:a16="http://schemas.microsoft.com/office/drawing/2014/main" id="{CE15A98F-05D2-9848-8317-927D76F4A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355" y="3614357"/>
            <a:ext cx="487329" cy="450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" descr="Image result for tick in box">
            <a:extLst>
              <a:ext uri="{FF2B5EF4-FFF2-40B4-BE49-F238E27FC236}">
                <a16:creationId xmlns:a16="http://schemas.microsoft.com/office/drawing/2014/main" id="{B7EAF69A-112C-C144-91BD-DB5A5F469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355" y="3035405"/>
            <a:ext cx="487329" cy="450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2" descr="Image result for tick in box">
            <a:extLst>
              <a:ext uri="{FF2B5EF4-FFF2-40B4-BE49-F238E27FC236}">
                <a16:creationId xmlns:a16="http://schemas.microsoft.com/office/drawing/2014/main" id="{EF69B918-FC27-9748-ABEA-3B497CFFC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355" y="2520607"/>
            <a:ext cx="487329" cy="450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" descr="Image result for tick in box">
            <a:extLst>
              <a:ext uri="{FF2B5EF4-FFF2-40B4-BE49-F238E27FC236}">
                <a16:creationId xmlns:a16="http://schemas.microsoft.com/office/drawing/2014/main" id="{425806A2-46B8-224B-A8FE-BDD963BC4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355" y="2069964"/>
            <a:ext cx="487329" cy="450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 descr="Image result for tick in box">
            <a:extLst>
              <a:ext uri="{FF2B5EF4-FFF2-40B4-BE49-F238E27FC236}">
                <a16:creationId xmlns:a16="http://schemas.microsoft.com/office/drawing/2014/main" id="{5CF899EC-8AD4-6B46-88F7-B94D3272E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5438" y="4834834"/>
            <a:ext cx="487329" cy="450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" descr="Image result for tick in box">
            <a:extLst>
              <a:ext uri="{FF2B5EF4-FFF2-40B4-BE49-F238E27FC236}">
                <a16:creationId xmlns:a16="http://schemas.microsoft.com/office/drawing/2014/main" id="{635A5B50-DE69-7B46-A01D-5E7A032DF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5438" y="4273063"/>
            <a:ext cx="487329" cy="45064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0427A-301F-C44C-A2F1-444960D573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7978" y="513834"/>
            <a:ext cx="7886700" cy="495453"/>
          </a:xfrm>
        </p:spPr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Programa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A5747D4-2E74-FE41-9FCE-C3EDE1CE95A6}"/>
              </a:ext>
            </a:extLst>
          </p:cNvPr>
          <p:cNvSpPr txBox="1"/>
          <p:nvPr/>
        </p:nvSpPr>
        <p:spPr>
          <a:xfrm>
            <a:off x="0" y="6296174"/>
            <a:ext cx="9153262" cy="547533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68D82B06-54A7-E445-B8A8-00E11C1D992D}" type="slidenum">
              <a:rPr>
                <a:solidFill>
                  <a:schemeClr val="bg1"/>
                </a:solidFill>
              </a:rPr>
              <a:t>5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8624075-58BE-F142-AE83-74FE10B3467D}"/>
              </a:ext>
            </a:extLst>
          </p:cNvPr>
          <p:cNvSpPr txBox="1"/>
          <p:nvPr/>
        </p:nvSpPr>
        <p:spPr>
          <a:xfrm>
            <a:off x="571353" y="1253669"/>
            <a:ext cx="7981825" cy="46486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rmAutofit/>
          </a:bodyPr>
          <a:lstStyle/>
          <a:p>
            <a:pPr marL="437476" marR="0" lvl="0" indent="-437476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96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El camino recorrido / logros hasta ahora.</a:t>
            </a: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Los resultados y el aprendizaje hasta la fecha y</a:t>
            </a:r>
            <a:r>
              <a:rPr lang="es" sz="2400" b="0" i="0" strike="noStrike" cap="none" spc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descripción general del taller.</a:t>
            </a:r>
            <a:endParaRPr lang="es" sz="2400" b="0" i="0" strike="noStrike" cap="none" spc="0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Priorizar áreas de acción.</a:t>
            </a: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Refinar nuestra visión.</a:t>
            </a: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Próximos pasos.</a:t>
            </a:r>
          </a:p>
          <a:p>
            <a:pPr marL="437476" marR="0" lvl="0" indent="-437476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3062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3062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  <a:p>
            <a:pPr marL="437476" marR="0" lvl="0" indent="-437476" algn="l" defTabSz="914400" rtl="0" fontAlgn="auto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 typeface="Arial" pitchFamily="80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934" b="0" i="0" u="none" strike="noStrike" kern="1200" cap="none" spc="0" baseline="0" dirty="0">
              <a:solidFill>
                <a:srgbClr val="000000"/>
              </a:solidFill>
              <a:uFillTx/>
              <a:latin typeface="Arial" pitchFamily="34" charset="0"/>
              <a:ea typeface="ヒラギノ角ゴ Pro W3" pitchFamily="80"/>
              <a:cs typeface="Arial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92ABE-A9F9-9143-AE23-9A82D7BDBEF7}"/>
              </a:ext>
            </a:extLst>
          </p:cNvPr>
          <p:cNvSpPr txBox="1"/>
          <p:nvPr/>
        </p:nvSpPr>
        <p:spPr>
          <a:xfrm>
            <a:off x="827586" y="6355592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35A2537-D027-4E47-A238-7CB39555D8FA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AAF97477-8B3B-BD4C-B16E-DD69C934C3F0}" type="slidenum">
              <a:rPr>
                <a:solidFill>
                  <a:schemeClr val="bg1"/>
                </a:solidFill>
              </a:rPr>
              <a:t>50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5337B06-D767-C54D-8C20-5603F1DF5B83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020D729B-9996-464B-A0CE-6BFBF19E1370}"/>
              </a:ext>
            </a:extLst>
          </p:cNvPr>
          <p:cNvGrpSpPr/>
          <p:nvPr/>
        </p:nvGrpSpPr>
        <p:grpSpPr>
          <a:xfrm>
            <a:off x="562703" y="2043812"/>
            <a:ext cx="3925884" cy="3673610"/>
            <a:chOff x="562703" y="2043812"/>
            <a:chExt cx="3925884" cy="3673610"/>
          </a:xfrm>
        </p:grpSpPr>
        <p:sp>
          <p:nvSpPr>
            <p:cNvPr id="5" name="Subtitle 2">
              <a:extLst>
                <a:ext uri="{FF2B5EF4-FFF2-40B4-BE49-F238E27FC236}">
                  <a16:creationId xmlns:a16="http://schemas.microsoft.com/office/drawing/2014/main" id="{F40B9012-3219-444A-8461-B5F66CFA26FE}"/>
                </a:ext>
              </a:extLst>
            </p:cNvPr>
            <p:cNvSpPr txBox="1"/>
            <p:nvPr/>
          </p:nvSpPr>
          <p:spPr>
            <a:xfrm>
              <a:off x="562703" y="2043812"/>
              <a:ext cx="3913339" cy="87461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238" tIns="45619" rIns="91238" bIns="45619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2296" b="0" i="0" strike="noStrike" cap="none" spc="0" baseline="0" dirty="0">
                  <a:effectLst/>
                  <a:latin typeface="Arial"/>
                  <a:ea typeface="Arial"/>
                  <a:cs typeface="Arial"/>
                </a:rPr>
                <a:t>Toda la información utilizada para desarrollar un proyecto de plan de acción y una declaración de visión.</a:t>
              </a:r>
            </a:p>
          </p:txBody>
        </p:sp>
        <p:sp>
          <p:nvSpPr>
            <p:cNvPr id="6" name="Subtitle 2">
              <a:extLst>
                <a:ext uri="{FF2B5EF4-FFF2-40B4-BE49-F238E27FC236}">
                  <a16:creationId xmlns:a16="http://schemas.microsoft.com/office/drawing/2014/main" id="{EDBEB9EC-52EC-0C44-B35C-7B101911A8C8}"/>
                </a:ext>
              </a:extLst>
            </p:cNvPr>
            <p:cNvSpPr txBox="1"/>
            <p:nvPr/>
          </p:nvSpPr>
          <p:spPr>
            <a:xfrm>
              <a:off x="563169" y="3414387"/>
              <a:ext cx="3913339" cy="891823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238" tIns="45619" rIns="91238" bIns="45619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2296" b="0" i="0" strike="noStrike" cap="none" spc="0" baseline="0" dirty="0">
                  <a:effectLst/>
                  <a:latin typeface="Arial"/>
                  <a:ea typeface="Arial"/>
                  <a:cs typeface="Arial"/>
                </a:rPr>
                <a:t>Presentado en la próxima reunión de la red del sistema.</a:t>
              </a:r>
            </a:p>
          </p:txBody>
        </p:sp>
        <p:sp>
          <p:nvSpPr>
            <p:cNvPr id="7" name="Subtitle 2">
              <a:extLst>
                <a:ext uri="{FF2B5EF4-FFF2-40B4-BE49-F238E27FC236}">
                  <a16:creationId xmlns:a16="http://schemas.microsoft.com/office/drawing/2014/main" id="{D5F88E46-49D4-9645-8617-9639953E9BB6}"/>
                </a:ext>
              </a:extLst>
            </p:cNvPr>
            <p:cNvSpPr txBox="1"/>
            <p:nvPr/>
          </p:nvSpPr>
          <p:spPr>
            <a:xfrm>
              <a:off x="575239" y="4802172"/>
              <a:ext cx="3913348" cy="91525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238" tIns="45619" rIns="91238" bIns="45619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2296" b="0" i="0" strike="noStrike" cap="none" spc="0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Refine el mapa del sistema repetidamente a lo largo del tiempo.</a:t>
              </a: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363F2105-9C82-B544-B48D-A3527E76D91D}"/>
              </a:ext>
            </a:extLst>
          </p:cNvPr>
          <p:cNvGrpSpPr/>
          <p:nvPr/>
        </p:nvGrpSpPr>
        <p:grpSpPr>
          <a:xfrm>
            <a:off x="4686400" y="1951951"/>
            <a:ext cx="4072225" cy="3765471"/>
            <a:chOff x="4686400" y="1951951"/>
            <a:chExt cx="4072225" cy="3765471"/>
          </a:xfrm>
        </p:grpSpPr>
        <p:sp>
          <p:nvSpPr>
            <p:cNvPr id="9" name="Subtitle 2">
              <a:extLst>
                <a:ext uri="{FF2B5EF4-FFF2-40B4-BE49-F238E27FC236}">
                  <a16:creationId xmlns:a16="http://schemas.microsoft.com/office/drawing/2014/main" id="{865A110F-C859-6242-9392-33CF12B2C610}"/>
                </a:ext>
              </a:extLst>
            </p:cNvPr>
            <p:cNvSpPr txBox="1"/>
            <p:nvPr/>
          </p:nvSpPr>
          <p:spPr>
            <a:xfrm>
              <a:off x="4719565" y="4779285"/>
              <a:ext cx="4039060" cy="93813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238" tIns="45619" rIns="91238" bIns="45619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2296" b="0" i="0" strike="noStrike" cap="none" spc="0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Estamos trabajando hacia el mismo objetivo común.</a:t>
              </a:r>
            </a:p>
          </p:txBody>
        </p:sp>
        <p:sp>
          <p:nvSpPr>
            <p:cNvPr id="10" name="Subtitle 2">
              <a:extLst>
                <a:ext uri="{FF2B5EF4-FFF2-40B4-BE49-F238E27FC236}">
                  <a16:creationId xmlns:a16="http://schemas.microsoft.com/office/drawing/2014/main" id="{873ECC1C-E551-2444-8E96-859031E4C149}"/>
                </a:ext>
              </a:extLst>
            </p:cNvPr>
            <p:cNvSpPr txBox="1"/>
            <p:nvPr/>
          </p:nvSpPr>
          <p:spPr>
            <a:xfrm>
              <a:off x="4715560" y="3356798"/>
              <a:ext cx="4039060" cy="91412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238" tIns="45619" rIns="91238" bIns="45619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2296" b="0" i="0" strike="noStrike" cap="none" spc="0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Piense en el 'panorama general' y comprenda su lugar en el sistema.</a:t>
              </a:r>
            </a:p>
          </p:txBody>
        </p:sp>
        <p:sp>
          <p:nvSpPr>
            <p:cNvPr id="11" name="Subtitle 2">
              <a:extLst>
                <a:ext uri="{FF2B5EF4-FFF2-40B4-BE49-F238E27FC236}">
                  <a16:creationId xmlns:a16="http://schemas.microsoft.com/office/drawing/2014/main" id="{21D21B35-191E-DB41-826E-D68A0A10BC7C}"/>
                </a:ext>
              </a:extLst>
            </p:cNvPr>
            <p:cNvSpPr txBox="1"/>
            <p:nvPr/>
          </p:nvSpPr>
          <p:spPr>
            <a:xfrm>
              <a:off x="4686400" y="1951951"/>
              <a:ext cx="4039060" cy="89648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238" tIns="45619" rIns="91238" bIns="45619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" sz="2296" b="0" i="0" strike="noStrike" cap="none" spc="0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Continuar fortaleciendo las interrelaciones entre las partes interesadas.</a:t>
              </a: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2D1E1C81-1E57-8240-A175-C1138B7FEC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5585" y="378934"/>
            <a:ext cx="7886700" cy="1322802"/>
          </a:xfrm>
        </p:spPr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Próximos pasos / puntos a tener en cuenta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3DC99-4824-A246-86ED-41CCD95906C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Reuniones de </a:t>
            </a:r>
            <a:r>
              <a:rPr lang="es" sz="2800" dirty="0">
                <a:solidFill>
                  <a:srgbClr val="DF4552"/>
                </a:solidFill>
                <a:latin typeface="Playfair Display" pitchFamily="2" charset="0"/>
                <a:ea typeface="Arial"/>
                <a:cs typeface="Arial"/>
              </a:rPr>
              <a:t>la red del sistema</a:t>
            </a:r>
            <a:endParaRPr lang="es" sz="2800" b="0" i="0" strike="noStrike" cap="none" baseline="0" dirty="0">
              <a:solidFill>
                <a:srgbClr val="DF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866D8896-0EF3-E140-85E5-70890E1AA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38626" y="1769245"/>
            <a:ext cx="6610444" cy="2042925"/>
          </a:xfr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B241B3C-B76D-E14E-8085-ACC715CC1202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6D0EAD7A-6D50-B34B-ACDF-CB5033D3DAE8}" type="slidenum">
              <a:rPr>
                <a:solidFill>
                  <a:schemeClr val="bg1"/>
                </a:solidFill>
              </a:rPr>
              <a:t>51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1A4452-327E-E949-92C9-186DF710E44B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1E45C2C-B318-9546-AFCA-F8FFA1B5C8F8}"/>
              </a:ext>
            </a:extLst>
          </p:cNvPr>
          <p:cNvSpPr txBox="1"/>
          <p:nvPr/>
        </p:nvSpPr>
        <p:spPr>
          <a:xfrm>
            <a:off x="-18946" y="4369661"/>
            <a:ext cx="9094540" cy="6034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718444" tIns="45619" rIns="91238" bIns="45619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Proporcionar un foro para los interesados en participar en el enfoque de sistemas completos para combatir la obesidad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DF5BC40-03BC-134D-9F9D-7BAA1492C99E}"/>
              </a:ext>
            </a:extLst>
          </p:cNvPr>
          <p:cNvSpPr txBox="1"/>
          <p:nvPr/>
        </p:nvSpPr>
        <p:spPr>
          <a:xfrm>
            <a:off x="-126598" y="3967316"/>
            <a:ext cx="9094540" cy="1796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803" tIns="0" rIns="89803" bIns="0" anchor="ctr" anchorCtr="1" compatLnSpc="1">
            <a:noAutofit/>
          </a:bodyPr>
          <a:lstStyle/>
          <a:p>
            <a:pPr marL="4764" marR="0" lvl="0" indent="-4764" algn="ctr" defTabSz="914400" rtl="0" fontAlgn="auto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2296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Finalidad: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0E6D788-A596-E04B-8BE6-1783CD53AA24}"/>
              </a:ext>
            </a:extLst>
          </p:cNvPr>
          <p:cNvSpPr/>
          <p:nvPr/>
        </p:nvSpPr>
        <p:spPr>
          <a:xfrm>
            <a:off x="92030" y="5135508"/>
            <a:ext cx="9103635" cy="36551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796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[Fecha] / [Hora] / [Ubicación]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AD26AA3-D699-954C-A543-5AC254D7E841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>
                <a:solidFill>
                  <a:schemeClr val="bg1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012608CA-4A39-8142-8590-4CBD66CCAB15}" type="slidenum">
              <a:rPr>
                <a:solidFill>
                  <a:schemeClr val="bg1"/>
                </a:solidFill>
              </a:rPr>
              <a:t>52</a:t>
            </a:fld>
            <a:endParaRPr lang="en-US" sz="1198" b="0" i="0" u="none" strike="noStrike" kern="1200" cap="none" spc="0" baseline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78C479B-844C-2E43-B42C-9781D12E6DF4}"/>
              </a:ext>
            </a:extLst>
          </p:cNvPr>
          <p:cNvSpPr txBox="1"/>
          <p:nvPr/>
        </p:nvSpPr>
        <p:spPr>
          <a:xfrm>
            <a:off x="900117" y="6295579"/>
            <a:ext cx="8064377" cy="5481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5BA11F-9E47-934B-BFA4-549EB8BB6DD8}"/>
              </a:ext>
            </a:extLst>
          </p:cNvPr>
          <p:cNvSpPr txBox="1"/>
          <p:nvPr/>
        </p:nvSpPr>
        <p:spPr>
          <a:xfrm>
            <a:off x="539550" y="2407048"/>
            <a:ext cx="5316127" cy="15807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rm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3991" b="0" i="0" strike="noStrike" cap="none" spc="-150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Gracias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0A84BAA-BCC6-C748-A49B-2E901EF4DFF1}"/>
              </a:ext>
            </a:extLst>
          </p:cNvPr>
          <p:cNvSpPr/>
          <p:nvPr/>
        </p:nvSpPr>
        <p:spPr>
          <a:xfrm>
            <a:off x="9866" y="745565"/>
            <a:ext cx="9124276" cy="490372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395" b="0" i="0" u="none" strike="noStrike" kern="1200" cap="none" spc="0" baseline="0">
              <a:solidFill>
                <a:srgbClr val="00AE9E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77C0421-2070-B14C-A180-3ABD0E829E13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2388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C80D231D-AFDA-774F-A374-E787519BC281}" type="slidenum">
              <a:rPr>
                <a:solidFill>
                  <a:schemeClr val="bg1"/>
                </a:solidFill>
              </a:rPr>
              <a:t>6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11EE44E-2E3C-3546-B60B-4C2E5326564E}"/>
              </a:ext>
            </a:extLst>
          </p:cNvPr>
          <p:cNvSpPr txBox="1"/>
          <p:nvPr/>
        </p:nvSpPr>
        <p:spPr>
          <a:xfrm>
            <a:off x="827586" y="6355299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2388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extShape 1"/>
          <p:cNvSpPr txBox="1"/>
          <p:nvPr/>
        </p:nvSpPr>
        <p:spPr>
          <a:xfrm>
            <a:off x="558000" y="2132959"/>
            <a:ext cx="6313846" cy="619033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El camino recorrido</a:t>
            </a: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DC55A03-8EB2-AA43-AAA0-B8B93DB5F85B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9E76CADF-2CDA-254E-BBDC-1D405009CB25}" type="slidenum">
              <a:rPr>
                <a:solidFill>
                  <a:schemeClr val="bg1"/>
                </a:solidFill>
              </a:rPr>
              <a:t>7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FAF1FC-D19D-2040-BD25-C8C034C4BF5F}"/>
              </a:ext>
            </a:extLst>
          </p:cNvPr>
          <p:cNvSpPr txBox="1"/>
          <p:nvPr/>
        </p:nvSpPr>
        <p:spPr>
          <a:xfrm>
            <a:off x="846816" y="6352464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933" y="278446"/>
            <a:ext cx="6548133" cy="581203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D8818D9-970D-6B41-808C-4243A65875B3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E8238AF0-8686-5348-90DD-BD948DF4E27C}" type="slidenum">
              <a:rPr>
                <a:solidFill>
                  <a:schemeClr val="bg1"/>
                </a:solidFill>
              </a:rPr>
              <a:t>8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D772AA4-074F-4C4F-BE60-E52FFB9E2FDE}"/>
              </a:ext>
            </a:extLst>
          </p:cNvPr>
          <p:cNvSpPr txBox="1"/>
          <p:nvPr/>
        </p:nvSpPr>
        <p:spPr>
          <a:xfrm>
            <a:off x="897227" y="6355299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sp>
        <p:nvSpPr>
          <p:cNvPr id="5" name="TextShape 1"/>
          <p:cNvSpPr txBox="1"/>
          <p:nvPr/>
        </p:nvSpPr>
        <p:spPr>
          <a:xfrm>
            <a:off x="558000" y="2132959"/>
            <a:ext cx="5631785" cy="144551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Resultados y aprendizaje hasta la fecha: descripción general del taller</a:t>
            </a: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2728F34-8E9F-5040-A2E6-67478234E5B2}"/>
              </a:ext>
            </a:extLst>
          </p:cNvPr>
          <p:cNvSpPr txBox="1"/>
          <p:nvPr/>
        </p:nvSpPr>
        <p:spPr>
          <a:xfrm>
            <a:off x="0" y="6295579"/>
            <a:ext cx="9144000" cy="548127"/>
          </a:xfrm>
          <a:prstGeom prst="rect">
            <a:avLst/>
          </a:prstGeom>
          <a:solidFill>
            <a:srgbClr val="C00000"/>
          </a:solidFill>
          <a:ln cap="flat">
            <a:noFill/>
          </a:ln>
        </p:spPr>
        <p:txBody>
          <a:bodyPr vert="horz" wrap="square" lIns="0" tIns="0" rIns="91440" bIns="0" anchor="ctr" anchorCtr="0" compatLnSpc="1">
            <a:noAutofit/>
          </a:bodyPr>
          <a:lstStyle/>
          <a:p>
            <a:pPr marL="530644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98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rPr>
              <a:t>  </a:t>
            </a:r>
            <a:fld id="{E7C0731D-1A5A-CE44-917A-7E1E92993DCE}" type="slidenum">
              <a:rPr>
                <a:solidFill>
                  <a:schemeClr val="bg1"/>
                </a:solidFill>
              </a:rPr>
              <a:t>9</a:t>
            </a:fld>
            <a:endParaRPr lang="en-US" sz="1198" b="0" i="0" u="none" strike="noStrike" kern="1200" cap="none" spc="0" baseline="0" dirty="0">
              <a:solidFill>
                <a:schemeClr val="bg1"/>
              </a:solidFill>
              <a:uFillTx/>
              <a:latin typeface="Arial" pitchFamily="80"/>
              <a:ea typeface="ヒラギノ角ゴ Pro W3" pitchFamily="80"/>
              <a:cs typeface="ヒラギノ角ゴ Pro W3" pitchFamily="8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839935B-BE37-8A40-96FB-E90F9E090B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5219" y="269719"/>
            <a:ext cx="7886700" cy="1322802"/>
          </a:xfrm>
        </p:spPr>
        <p:txBody>
          <a:bodyPr>
            <a:noAutofit/>
          </a:bodyPr>
          <a:lstStyle/>
          <a:p>
            <a:pPr lvl="0"/>
            <a:r>
              <a:rPr lang="es" sz="2800" b="0" i="0" strike="noStrike" cap="none" baseline="0" dirty="0">
                <a:solidFill>
                  <a:srgbClr val="DF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del sistema local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8C711BE-2E3F-E14F-81B8-159CEF86C50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37321" y="1327946"/>
            <a:ext cx="3568440" cy="4316716"/>
          </a:xfrm>
        </p:spPr>
        <p:txBody>
          <a:bodyPr anchor="ctr">
            <a:normAutofit fontScale="92500" lnSpcReduction="10000"/>
          </a:bodyPr>
          <a:lstStyle/>
          <a:p>
            <a:pPr marL="342150" marR="503084" indent="-342150">
              <a:spcAft>
                <a:spcPts val="300"/>
              </a:spcAft>
              <a:buClr>
                <a:srgbClr val="98002E"/>
              </a:buClr>
              <a:buFont typeface="Symbol" pitchFamily="18"/>
              <a:buChar char=""/>
            </a:pPr>
            <a:r>
              <a:rPr lang="es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Información recopilada en el taller 1.</a:t>
            </a:r>
          </a:p>
          <a:p>
            <a:pPr marL="0" marR="503084" lvl="0" indent="0">
              <a:lnSpc>
                <a:spcPct val="90000"/>
              </a:lnSpc>
            </a:pPr>
            <a:endParaRPr lang="en-GB" sz="2100" dirty="0">
              <a:latin typeface="Roboto" panose="02000000000000000000" pitchFamily="2" charset="0"/>
              <a:ea typeface="Roboto" panose="02000000000000000000" pitchFamily="2" charset="0"/>
              <a:cs typeface="Arial" pitchFamily="34" charset="0"/>
            </a:endParaRP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¿Qué </a:t>
            </a:r>
            <a:r>
              <a:rPr lang="es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factores</a:t>
            </a: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se pe</a:t>
            </a:r>
            <a:r>
              <a:rPr lang="es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rciben</a:t>
            </a: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como causantes de obesidad a nivel local?</a:t>
            </a:r>
            <a:b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endParaRPr lang="es" sz="2100" b="0" i="0" strike="noStrike" cap="none" spc="0" baseline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1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Se re</a:t>
            </a: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unieron todos los mapas individuales para crear un </a:t>
            </a:r>
            <a:r>
              <a:rPr lang="es" sz="2100" b="1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mapa del</a:t>
            </a:r>
            <a:r>
              <a:rPr lang="es" sz="2100" b="1" i="0" strike="noStrike" cap="none" spc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sistema recopilado.</a:t>
            </a:r>
          </a:p>
          <a:p>
            <a:pPr marL="0" marR="503084" lvl="0" indent="0">
              <a:lnSpc>
                <a:spcPct val="90000"/>
              </a:lnSpc>
              <a:buClr>
                <a:srgbClr val="98002E"/>
              </a:buClr>
              <a:buSzTx/>
            </a:pPr>
            <a:endParaRPr lang="en-GB" sz="2100" b="1" dirty="0">
              <a:latin typeface="Roboto" panose="02000000000000000000" pitchFamily="2" charset="0"/>
              <a:ea typeface="Roboto" panose="02000000000000000000" pitchFamily="2" charset="0"/>
              <a:cs typeface="Arial" pitchFamily="34" charset="0"/>
            </a:endParaRPr>
          </a:p>
          <a:p>
            <a:pPr marL="342150" marR="503084" lvl="0" indent="-342150">
              <a:lnSpc>
                <a:spcPct val="90000"/>
              </a:lnSpc>
              <a:buClr>
                <a:srgbClr val="98002E"/>
              </a:buClr>
              <a:buSzTx/>
              <a:buFont typeface="Symbol" pitchFamily="18"/>
              <a:buChar char=""/>
            </a:pP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Temas </a:t>
            </a:r>
            <a:r>
              <a:rPr lang="es" sz="2100" b="1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identificados</a:t>
            </a:r>
            <a:r>
              <a:rPr lang="es" sz="21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dentro del mapa.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86D9C62-1203-A74B-9F7E-FBDD8E4B0FF3}"/>
              </a:ext>
            </a:extLst>
          </p:cNvPr>
          <p:cNvSpPr txBox="1"/>
          <p:nvPr/>
        </p:nvSpPr>
        <p:spPr>
          <a:xfrm>
            <a:off x="827586" y="6388510"/>
            <a:ext cx="8046976" cy="4287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172657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198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R: Enfoque de sistemas completos para la obesidad: Identificar oportunidades para alterar el sistema existente.</a:t>
            </a:r>
          </a:p>
        </p:txBody>
      </p:sp>
      <p:grpSp>
        <p:nvGrpSpPr>
          <p:cNvPr id="15" name="Group 9"/>
          <p:cNvGrpSpPr/>
          <p:nvPr/>
        </p:nvGrpSpPr>
        <p:grpSpPr>
          <a:xfrm>
            <a:off x="5799609" y="996952"/>
            <a:ext cx="3195425" cy="2653853"/>
            <a:chOff x="5799609" y="996952"/>
            <a:chExt cx="3195425" cy="2653853"/>
          </a:xfrm>
        </p:grpSpPr>
        <p:pic>
          <p:nvPicPr>
            <p:cNvPr id="16" name="Picture 10"/>
            <p:cNvPicPr>
              <a:picLocks noChangeAspect="1"/>
            </p:cNvPicPr>
            <p:nvPr/>
          </p:nvPicPr>
          <p:blipFill>
            <a:blip r:embed="rId2"/>
            <a:srcRect l="988" r="2170" b="2807"/>
            <a:stretch>
              <a:fillRect/>
            </a:stretch>
          </p:blipFill>
          <p:spPr>
            <a:xfrm>
              <a:off x="6083768" y="1103497"/>
              <a:ext cx="2911266" cy="254730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7" name="Rectangle 11"/>
            <p:cNvSpPr/>
            <p:nvPr/>
          </p:nvSpPr>
          <p:spPr>
            <a:xfrm>
              <a:off x="5799609" y="996952"/>
              <a:ext cx="1179996" cy="341784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395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grpSp>
        <p:nvGrpSpPr>
          <p:cNvPr id="18" name="Group 6"/>
          <p:cNvGrpSpPr/>
          <p:nvPr/>
        </p:nvGrpSpPr>
        <p:grpSpPr>
          <a:xfrm>
            <a:off x="3577909" y="1093046"/>
            <a:ext cx="2830534" cy="2502017"/>
            <a:chOff x="3577909" y="1093046"/>
            <a:chExt cx="2830534" cy="2502017"/>
          </a:xfrm>
        </p:grpSpPr>
        <p:pic>
          <p:nvPicPr>
            <p:cNvPr id="19" name="Picture 7"/>
            <p:cNvPicPr>
              <a:picLocks noChangeAspect="1"/>
            </p:cNvPicPr>
            <p:nvPr/>
          </p:nvPicPr>
          <p:blipFill>
            <a:blip r:embed="rId3"/>
            <a:srcRect l="1842" t="3860" r="4235"/>
            <a:stretch>
              <a:fillRect/>
            </a:stretch>
          </p:blipFill>
          <p:spPr>
            <a:xfrm rot="10799991">
              <a:off x="3577909" y="1229337"/>
              <a:ext cx="2830534" cy="236572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0" name="Rectangle 8"/>
            <p:cNvSpPr/>
            <p:nvPr/>
          </p:nvSpPr>
          <p:spPr>
            <a:xfrm>
              <a:off x="3577919" y="1093046"/>
              <a:ext cx="1170102" cy="317424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395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pic>
        <p:nvPicPr>
          <p:cNvPr id="21" name="Picture 12"/>
          <p:cNvPicPr>
            <a:picLocks noChangeAspect="1"/>
          </p:cNvPicPr>
          <p:nvPr/>
        </p:nvPicPr>
        <p:blipFill>
          <a:blip r:embed="rId4"/>
          <a:srcRect l="59245" t="38897" r="20000" b="35804"/>
          <a:stretch>
            <a:fillRect/>
          </a:stretch>
        </p:blipFill>
        <p:spPr>
          <a:xfrm>
            <a:off x="4615305" y="3650806"/>
            <a:ext cx="3776371" cy="250202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Right Arrow 4"/>
          <p:cNvSpPr/>
          <p:nvPr/>
        </p:nvSpPr>
        <p:spPr>
          <a:xfrm rot="5400013">
            <a:off x="6358925" y="3467345"/>
            <a:ext cx="579565" cy="290459"/>
          </a:xfrm>
          <a:custGeom>
            <a:avLst>
              <a:gd name="f0" fmla="val 16187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noFill/>
          <a:ln w="25402" cap="flat">
            <a:solidFill>
              <a:srgbClr val="0070C0"/>
            </a:solidFill>
            <a:prstDash val="solid"/>
            <a:miter/>
          </a:ln>
        </p:spPr>
        <p:txBody>
          <a:bodyPr vert="horz" wrap="square" lIns="91238" tIns="45619" rIns="91238" bIns="45619" anchor="ctr" anchorCtr="0" compatLnSpc="1">
            <a:noAutofit/>
          </a:bodyPr>
          <a:lstStyle/>
          <a:p>
            <a:pPr marL="0" marR="0" lvl="0" indent="0" algn="l" defTabSz="91238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96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10.31"/>
  <p:tag name="AS_TITLE" val="Aspose.Slides for Java"/>
  <p:tag name="AS_VERSION" val="17.1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A83FB088-DA26-4A12-A39A-F5E4F4679778">Borrador</Status>
    <Links xmlns="a83fb088-da26-4a12-a39a-f5e4f4679778" xsi:nil="true"/>
    <Owner xmlns="A83FB088-DA26-4A12-A39A-F5E4F4679778">
      <UserInfo>
        <DisplayName/>
        <AccountId xsi:nil="true"/>
        <AccountType/>
      </UserInfo>
    </Owner>
    <RelatedItems xmlns="A83FB088-DA26-4A12-A39A-F5E4F467977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 del sitio del proyecto" ma:contentTypeID="0x0101008A98423170284BEEB635F43C3CF4E98B00CB4FE14F9D3DD9469E577018A91BC1CD" ma:contentTypeVersion="16" ma:contentTypeDescription="" ma:contentTypeScope="" ma:versionID="3003bd4e561e79032c1cea3fdce5df94">
  <xsd:schema xmlns:xsd="http://www.w3.org/2001/XMLSchema" xmlns:xs="http://www.w3.org/2001/XMLSchema" xmlns:p="http://schemas.microsoft.com/office/2006/metadata/properties" xmlns:ns2="A83FB088-DA26-4A12-A39A-F5E4F4679778" xmlns:ns3="a83fb088-da26-4a12-a39a-f5e4f4679778" xmlns:ns4="904cfa4b-4f4e-4539-bac9-76929b16866e" targetNamespace="http://schemas.microsoft.com/office/2006/metadata/properties" ma:root="true" ma:fieldsID="7539a09e2afb028f0cfa13f19e74bd3f" ns2:_="" ns3:_="" ns4:_="">
    <xsd:import namespace="A83FB088-DA26-4A12-A39A-F5E4F4679778"/>
    <xsd:import namespace="a83fb088-da26-4a12-a39a-f5e4f4679778"/>
    <xsd:import namespace="904cfa4b-4f4e-4539-bac9-76929b16866e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tatus" minOccurs="0"/>
                <xsd:element ref="ns3:Links" minOccurs="0"/>
                <xsd:element ref="ns2:RelatedItem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3FB088-DA26-4A12-A39A-F5E4F4679778" elementFormDefault="qualified">
    <xsd:import namespace="http://schemas.microsoft.com/office/2006/documentManagement/types"/>
    <xsd:import namespace="http://schemas.microsoft.com/office/infopath/2007/PartnerControls"/>
    <xsd:element name="Owner" ma:index="4" nillable="true" ma:displayName="Propietario" ma:list="UserInfo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atus" ma:index="5" nillable="true" ma:displayName="Estado" ma:default="Borrador" ma:format="Dropdown" ma:internalName="Status" ma:readOnly="false">
      <xsd:simpleType>
        <xsd:restriction base="dms:Choice">
          <xsd:enumeration value="Borrador"/>
          <xsd:enumeration value="Listo para revisión"/>
          <xsd:enumeration value="Final"/>
        </xsd:restriction>
      </xsd:simpleType>
    </xsd:element>
    <xsd:element name="RelatedItems" ma:index="7" nillable="true" ma:displayName="Elementos relacionados" ma:internalName="RelatedItems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3fb088-da26-4a12-a39a-f5e4f4679778" elementFormDefault="qualified">
    <xsd:import namespace="http://schemas.microsoft.com/office/2006/documentManagement/types"/>
    <xsd:import namespace="http://schemas.microsoft.com/office/infopath/2007/PartnerControls"/>
    <xsd:element name="Links" ma:index="6" nillable="true" ma:displayName="Vínculos" ma:internalName="Links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4cfa4b-4f4e-4539-bac9-76929b16866e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Tipo de contenido"/>
        <xsd:element ref="dc:title" minOccurs="0" maxOccurs="1" ma:index="3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EFBAE8-A606-41DB-83EF-A91B584ADED7}">
  <ds:schemaRefs>
    <ds:schemaRef ds:uri="904cfa4b-4f4e-4539-bac9-76929b16866e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A83FB088-DA26-4A12-A39A-F5E4F4679778"/>
    <ds:schemaRef ds:uri="http://schemas.microsoft.com/office/2006/metadata/properties"/>
    <ds:schemaRef ds:uri="http://schemas.openxmlformats.org/package/2006/metadata/core-properties"/>
    <ds:schemaRef ds:uri="a83fb088-da26-4a12-a39a-f5e4f4679778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2899F0-C42D-485D-9208-97DB47D74D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143692-ECF8-4B99-957D-E0C449E70C3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3236</TotalTime>
  <Words>3131</Words>
  <Application>Microsoft Office PowerPoint</Application>
  <PresentationFormat>Personalizado</PresentationFormat>
  <Paragraphs>419</Paragraphs>
  <Slides>52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9" baseType="lpstr">
      <vt:lpstr>Arial</vt:lpstr>
      <vt:lpstr>Calibri</vt:lpstr>
      <vt:lpstr>Calibri Light</vt:lpstr>
      <vt:lpstr>Playfair Display</vt:lpstr>
      <vt:lpstr>Roboto</vt:lpstr>
      <vt:lpstr>Symbol</vt:lpstr>
      <vt:lpstr>Tema de Office</vt:lpstr>
      <vt:lpstr>Presentación de PowerPoint</vt:lpstr>
      <vt:lpstr>Presentación de PowerPoint</vt:lpstr>
      <vt:lpstr>Presentación del taller</vt:lpstr>
      <vt:lpstr>Introducción / Comportamientos que son relevantes desde una perspectiva de sistemas</vt:lpstr>
      <vt:lpstr>Programa</vt:lpstr>
      <vt:lpstr>Presentación de PowerPoint</vt:lpstr>
      <vt:lpstr>Presentación de PowerPoint</vt:lpstr>
      <vt:lpstr>Presentación de PowerPoint</vt:lpstr>
      <vt:lpstr>Mapeo del sistema local</vt:lpstr>
      <vt:lpstr>Mapeo del sistema local</vt:lpstr>
      <vt:lpstr>Mapeo del sistema local</vt:lpstr>
      <vt:lpstr>Mapeo del sistema local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Informar la dirección futura</vt:lpstr>
      <vt:lpstr>Enfoques pragmáticos</vt:lpstr>
      <vt:lpstr>Presentación de PowerPoint</vt:lpstr>
      <vt:lpstr>Mapa del sistema recopilado - temas</vt:lpstr>
      <vt:lpstr>Presentación de PowerPoint</vt:lpstr>
      <vt:lpstr>Entendiendo nuestros sistemas</vt:lpstr>
      <vt:lpstr>Alteración del sistema / acciones en el contexto de sistemas</vt:lpstr>
      <vt:lpstr>Identificar lugares para intervenir</vt:lpstr>
      <vt:lpstr>Modelo de balanza de acciones </vt:lpstr>
      <vt:lpstr>Intervenir a nivel de evento</vt:lpstr>
      <vt:lpstr>Intervenir a nivel de estructuras del sistema</vt:lpstr>
      <vt:lpstr>Intervenir a nivel de metas del sistema</vt:lpstr>
      <vt:lpstr>Intervenir a nivel de creencias del sistema</vt:lpstr>
      <vt:lpstr>Cambiar cómo funciona el sistema</vt:lpstr>
      <vt:lpstr>Uso de bolsas de plástico</vt:lpstr>
      <vt:lpstr>Presentación de PowerPoint</vt:lpstr>
      <vt:lpstr>Registros de acción</vt:lpstr>
      <vt:lpstr>¿Cómo podemos intervenir?</vt:lpstr>
      <vt:lpstr>¿Cómo podemos intervenir?</vt:lpstr>
      <vt:lpstr>¿Cómo podemos intervenir?</vt:lpstr>
      <vt:lpstr>¿Cómo podemos intervenir?</vt:lpstr>
      <vt:lpstr>¿Cómo podemos intervenir?</vt:lpstr>
      <vt:lpstr>¿Cómo podemos intervenir?</vt:lpstr>
      <vt:lpstr>Resumen: ¿cómo y dónde podríamos intervenir?</vt:lpstr>
      <vt:lpstr>Presentación de PowerPoint</vt:lpstr>
      <vt:lpstr>Presentación de PowerPoint</vt:lpstr>
      <vt:lpstr>Presentación de PowerPoint</vt:lpstr>
      <vt:lpstr>Nuestra visión / borrador de declaraciones de visión </vt:lpstr>
      <vt:lpstr>Presentación de PowerPoint</vt:lpstr>
      <vt:lpstr>Resumen </vt:lpstr>
      <vt:lpstr>Próximos pasos / puntos a tener en cuenta</vt:lpstr>
      <vt:lpstr>Reuniones de la red del sistema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 R: Whole systems approach to obesity: Identifying opportunities to alter the existing system</dc:title>
  <dc:subject>obesity</dc:subject>
  <dc:creator>Public Health England</dc:creator>
  <cp:keywords>obesity; whole; systems; GW-534</cp:keywords>
  <cp:lastModifiedBy>Carolina Hidalgo</cp:lastModifiedBy>
  <cp:revision>339</cp:revision>
  <cp:lastPrinted>2019-07-03T17:02:50Z</cp:lastPrinted>
  <dcterms:created xsi:type="dcterms:W3CDTF">2012-10-10T09:02:29Z</dcterms:created>
  <dcterms:modified xsi:type="dcterms:W3CDTF">2020-12-16T01:48:53Z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0x0101008A98423170284BEEB635F43C3CF4E98B00CB4FE14F9D3DD9469E577018A91BC1CD</vt:lpwstr>
  </property>
</Properties>
</file>