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7" r:id="rId2"/>
    <p:sldId id="271" r:id="rId3"/>
    <p:sldId id="273" r:id="rId4"/>
    <p:sldId id="275" r:id="rId5"/>
    <p:sldId id="274" r:id="rId6"/>
    <p:sldId id="259" r:id="rId7"/>
    <p:sldId id="260" r:id="rId8"/>
    <p:sldId id="261" r:id="rId9"/>
    <p:sldId id="262" r:id="rId10"/>
    <p:sldId id="263" r:id="rId11"/>
    <p:sldId id="266" r:id="rId12"/>
    <p:sldId id="264" r:id="rId13"/>
    <p:sldId id="265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713" autoAdjust="0"/>
  </p:normalViewPr>
  <p:slideViewPr>
    <p:cSldViewPr>
      <p:cViewPr>
        <p:scale>
          <a:sx n="77" d="100"/>
          <a:sy n="77" d="100"/>
        </p:scale>
        <p:origin x="-94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4BF1A2C-227C-4466-8207-9D9B09A57857}" type="datetimeFigureOut">
              <a:rPr lang="es-MX" smtClean="0"/>
              <a:pPr/>
              <a:t>26/05/2015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7131C3-D378-45A5-8369-CCC0DAFBCF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075240" cy="504056"/>
          </a:xfrm>
        </p:spPr>
        <p:txBody>
          <a:bodyPr>
            <a:normAutofit fontScale="90000"/>
          </a:bodyPr>
          <a:lstStyle/>
          <a:p>
            <a:r>
              <a:rPr lang="es-MX" sz="4000" dirty="0" smtClean="0"/>
              <a:t>IV Seminario Internacional sobre Comportamiento y Aplicaciones SINCA.</a:t>
            </a:r>
            <a:br>
              <a:rPr lang="es-MX" sz="4000" dirty="0" smtClean="0"/>
            </a:br>
            <a:r>
              <a:rPr lang="es-MX" sz="4000" dirty="0" smtClean="0"/>
              <a:t>Noviembre 2013. Hermosillo, Son</a:t>
            </a:r>
            <a:r>
              <a:rPr lang="es-MX" dirty="0"/>
              <a:t>.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852936"/>
            <a:ext cx="2351813" cy="390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91880" y="3068960"/>
            <a:ext cx="5194920" cy="33843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sz="4300" b="1" dirty="0" smtClean="0"/>
              <a:t>Evitación </a:t>
            </a:r>
            <a:r>
              <a:rPr lang="es-MX" sz="4300" b="1" dirty="0"/>
              <a:t>de ruido en un programa controlable e incontrolable: efectos comportamentales y en niveles de cortisol </a:t>
            </a:r>
            <a:r>
              <a:rPr lang="es-MX" sz="4300" b="1" dirty="0" smtClean="0"/>
              <a:t>salival.</a:t>
            </a:r>
          </a:p>
          <a:p>
            <a:pPr marL="0" indent="0">
              <a:buNone/>
            </a:pPr>
            <a:r>
              <a:rPr lang="es-MX" sz="3600" dirty="0" smtClean="0"/>
              <a:t>Vega-Michel, Camacho y González. </a:t>
            </a:r>
            <a:endParaRPr lang="es-MX" sz="3600" dirty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16832"/>
            <a:ext cx="147637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949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 IV</a:t>
            </a:r>
            <a:endParaRPr lang="es-MX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48790" y="1828482"/>
            <a:ext cx="5646420" cy="451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 V</a:t>
            </a:r>
            <a:endParaRPr lang="es-MX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48790" y="1775142"/>
            <a:ext cx="5646420" cy="462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 VI</a:t>
            </a:r>
            <a:endParaRPr lang="es-MX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47161" y="1774825"/>
            <a:ext cx="5449678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 VII</a:t>
            </a:r>
            <a:endParaRPr lang="es-MX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1630" y="1484784"/>
            <a:ext cx="5893580" cy="45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Discusión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La condición controlable genera mayores niveles de </a:t>
            </a:r>
            <a:r>
              <a:rPr lang="es-ES" dirty="0" err="1" smtClean="0"/>
              <a:t>cortisol</a:t>
            </a:r>
            <a:r>
              <a:rPr lang="es-ES" dirty="0" smtClean="0"/>
              <a:t>, cantidades de respuesta y disminuciones de temperatura. Es decir, mayor estrés.</a:t>
            </a:r>
          </a:p>
          <a:p>
            <a:r>
              <a:rPr lang="es-ES" dirty="0" smtClean="0"/>
              <a:t>Dichos resultados son consonantes con la investigación seminal de Brady (1958).</a:t>
            </a:r>
          </a:p>
          <a:p>
            <a:r>
              <a:rPr lang="es-ES" dirty="0" smtClean="0"/>
              <a:t>Niveles superiores de </a:t>
            </a:r>
            <a:r>
              <a:rPr lang="es-ES" dirty="0" err="1" smtClean="0"/>
              <a:t>cortisol</a:t>
            </a:r>
            <a:r>
              <a:rPr lang="es-ES" dirty="0" smtClean="0"/>
              <a:t> en medidas pre sobre las post sugieren el surgimiento de ansiedad anticipatoria (</a:t>
            </a:r>
            <a:r>
              <a:rPr lang="es-ES" dirty="0" err="1" smtClean="0"/>
              <a:t>Barrett</a:t>
            </a:r>
            <a:r>
              <a:rPr lang="es-ES" dirty="0" smtClean="0"/>
              <a:t> &amp; </a:t>
            </a:r>
            <a:r>
              <a:rPr lang="es-ES" dirty="0" err="1" smtClean="0"/>
              <a:t>Armohy</a:t>
            </a:r>
            <a:r>
              <a:rPr lang="es-ES" dirty="0" smtClean="0"/>
              <a:t>, 2006).</a:t>
            </a:r>
            <a:endParaRPr lang="es-MX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Discusión 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Función inversa entre magnitud de decibeles y </a:t>
            </a:r>
            <a:r>
              <a:rPr lang="es-ES" dirty="0" err="1" smtClean="0"/>
              <a:t>cortisol</a:t>
            </a:r>
            <a:r>
              <a:rPr lang="es-ES" dirty="0" smtClean="0"/>
              <a:t> para grupo controlable y directa para incontrolable.</a:t>
            </a:r>
          </a:p>
          <a:p>
            <a:r>
              <a:rPr lang="es-ES" dirty="0" smtClean="0"/>
              <a:t>Relación directa entre cantidad de respuestas y magnitud de ruido solamente en grupo controlable.</a:t>
            </a:r>
          </a:p>
          <a:p>
            <a:r>
              <a:rPr lang="es-ES" dirty="0" smtClean="0"/>
              <a:t>Relación inversa entre cantidad de respuestas y niveles de ruido para grupo controlable y directa para grupo incontrolable.</a:t>
            </a:r>
            <a:endParaRPr lang="es-MX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Discusión III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dirty="0" smtClean="0"/>
              <a:t>El comportamiento media funcionalmente la relación entre los estímulos físicos y los efectos biológicos.</a:t>
            </a:r>
          </a:p>
          <a:p>
            <a:r>
              <a:rPr lang="es-ES" dirty="0" smtClean="0"/>
              <a:t>Dicha mediación es diferente dependiendo del ajuste </a:t>
            </a:r>
            <a:r>
              <a:rPr lang="es-ES" dirty="0" err="1" smtClean="0"/>
              <a:t>contingencial</a:t>
            </a:r>
            <a:r>
              <a:rPr lang="es-ES" dirty="0" smtClean="0"/>
              <a:t> requerido por el medio ambiente.</a:t>
            </a:r>
          </a:p>
          <a:p>
            <a:r>
              <a:rPr lang="es-ES" dirty="0" smtClean="0"/>
              <a:t>La competencia de ajuste a contingencias potencialmente perniciosas a la salud se puede aprender y de esta manera afrontar preventivamente dichos efectos.</a:t>
            </a:r>
          </a:p>
          <a:p>
            <a:r>
              <a:rPr lang="es-ES" dirty="0" smtClean="0"/>
              <a:t>Las medidas utilizadas fueron sensibles a las manipulaciones realizadas pero el tema de los parámetros sigue abierto.</a:t>
            </a: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229600" cy="4071966"/>
          </a:xfrm>
        </p:spPr>
        <p:txBody>
          <a:bodyPr>
            <a:normAutofit fontScale="90000"/>
          </a:bodyPr>
          <a:lstStyle/>
          <a:p>
            <a:pPr algn="l"/>
            <a:r>
              <a:rPr lang="es-ES" sz="4000" dirty="0"/>
              <a:t> La contaminación acústica producida por la actividad humana ha aumentado de forma espectacular en los últimos años. </a:t>
            </a: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>Existe </a:t>
            </a:r>
            <a:r>
              <a:rPr lang="es-ES_tradnl" sz="4000" dirty="0" smtClean="0"/>
              <a:t>una </a:t>
            </a:r>
            <a:r>
              <a:rPr lang="es-ES_tradnl" sz="4000" dirty="0"/>
              <a:t>asociación significativa entre exposición a ruido y alteraciones de conducta, rendimiento y síntomas psicosomáticos en la población trabajadora </a:t>
            </a:r>
            <a:r>
              <a:rPr lang="es-ES_tradnl" sz="4000" dirty="0" smtClean="0"/>
              <a:t>(Castillo, </a:t>
            </a:r>
            <a:r>
              <a:rPr lang="es-ES_tradnl" sz="4000" dirty="0"/>
              <a:t>2009). </a:t>
            </a:r>
            <a:r>
              <a:rPr lang="es-ES_tradnl" sz="4000" dirty="0" smtClean="0"/>
              <a:t/>
            </a:r>
            <a:br>
              <a:rPr lang="es-ES_tradnl" sz="4000" dirty="0" smtClean="0"/>
            </a:br>
            <a:r>
              <a:rPr lang="es-ES_tradnl" sz="3100" dirty="0"/>
              <a:t/>
            </a:r>
            <a:br>
              <a:rPr lang="es-ES_tradnl" sz="3100" dirty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3200" dirty="0"/>
              <a:t/>
            </a:r>
            <a:br>
              <a:rPr lang="es-MX" sz="3200" dirty="0"/>
            </a:br>
            <a:r>
              <a:rPr lang="es-ES" sz="3200" dirty="0"/>
              <a:t/>
            </a:r>
            <a:br>
              <a:rPr lang="es-ES" sz="3200" dirty="0"/>
            </a:br>
            <a:endParaRPr lang="es-MX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pPr algn="l"/>
            <a:r>
              <a:rPr lang="es-ES_tradnl" dirty="0" smtClean="0"/>
              <a:t>Una correlación negativa entre el nivel de ruido y rendimiento o calidad de vida.</a:t>
            </a:r>
            <a:br>
              <a:rPr lang="es-ES_tradnl" dirty="0" smtClean="0"/>
            </a:b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" dirty="0" smtClean="0"/>
              <a:t>Es necesaria pues su valoración, para instaurar medidas preventivas que protejan la salud de las personas. Martin, </a:t>
            </a:r>
            <a:r>
              <a:rPr lang="es-ES" dirty="0" err="1" smtClean="0"/>
              <a:t>Reece</a:t>
            </a:r>
            <a:r>
              <a:rPr lang="es-ES" dirty="0" smtClean="0"/>
              <a:t> y Forsyth (2006)</a:t>
            </a:r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Efectos del estrés por ruido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s-ES" sz="4000" dirty="0"/>
              <a:t>Cambios del comportamiento, Falta de sentido del humor, Irritabilidad constante, Sentimientos de ira, Ganas de llorar. (</a:t>
            </a:r>
            <a:r>
              <a:rPr lang="es-ES" sz="4000" dirty="0" err="1"/>
              <a:t>Guyton</a:t>
            </a:r>
            <a:r>
              <a:rPr lang="es-ES" sz="4000" dirty="0"/>
              <a:t> Hall 2009</a:t>
            </a:r>
            <a:r>
              <a:rPr lang="es-ES" sz="4000" dirty="0" smtClean="0"/>
              <a:t>)</a:t>
            </a:r>
          </a:p>
          <a:p>
            <a:endParaRPr lang="es-MX" sz="4000" dirty="0"/>
          </a:p>
          <a:p>
            <a:r>
              <a:rPr lang="es-ES" sz="4000" dirty="0" smtClean="0"/>
              <a:t>Síntomas </a:t>
            </a:r>
            <a:r>
              <a:rPr lang="es-ES" sz="4000" dirty="0"/>
              <a:t>físicos: Cansancio permanente aunque no hagamos nada, Dolores de cabeza, Palpitaciones, Hipertensión, Falta de apetito o gula desmesurada, Problemas digestivos, Orina frecuente, diarrea o estreñimiento, Dolores o calambres musculares, Infertilidad e interrupción de la menstruación, Perdida de memoria debido a que los niveles altos de </a:t>
            </a:r>
            <a:r>
              <a:rPr lang="es-ES" sz="4000" dirty="0" err="1"/>
              <a:t>cortisol</a:t>
            </a:r>
            <a:r>
              <a:rPr lang="es-ES" sz="4000" dirty="0"/>
              <a:t> daña la conexión entre células cerebrales (</a:t>
            </a:r>
            <a:r>
              <a:rPr lang="es-ES" sz="4000" dirty="0" err="1"/>
              <a:t>Guyton</a:t>
            </a:r>
            <a:r>
              <a:rPr lang="es-ES" sz="4000" dirty="0"/>
              <a:t> Hall 2009). </a:t>
            </a:r>
            <a:endParaRPr lang="es-MX" sz="4000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155575"/>
            <a:ext cx="8229600" cy="1252538"/>
          </a:xfrm>
        </p:spPr>
        <p:txBody>
          <a:bodyPr/>
          <a:lstStyle/>
          <a:p>
            <a:r>
              <a:rPr lang="es-ES" dirty="0" smtClean="0"/>
              <a:t>Objetivo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1774825"/>
            <a:ext cx="8229600" cy="4625975"/>
          </a:xfrm>
        </p:spPr>
        <p:txBody>
          <a:bodyPr/>
          <a:lstStyle/>
          <a:p>
            <a:r>
              <a:rPr lang="es-ES" dirty="0" smtClean="0"/>
              <a:t>Evaluar los efectos de la magnitud del ruido en niveles de </a:t>
            </a:r>
            <a:r>
              <a:rPr lang="es-ES" dirty="0" err="1" smtClean="0"/>
              <a:t>cortisol</a:t>
            </a:r>
            <a:r>
              <a:rPr lang="es-ES" dirty="0" smtClean="0"/>
              <a:t> salival y el comportamiento de los participantes.</a:t>
            </a:r>
          </a:p>
          <a:p>
            <a:r>
              <a:rPr lang="es-ES" dirty="0" smtClean="0"/>
              <a:t>Evaluar el efecto de la </a:t>
            </a:r>
            <a:r>
              <a:rPr lang="es-ES" dirty="0" err="1" smtClean="0"/>
              <a:t>controlabilidad</a:t>
            </a:r>
            <a:r>
              <a:rPr lang="es-ES" dirty="0" smtClean="0"/>
              <a:t> del ruido en ambas variables.</a:t>
            </a:r>
            <a:endParaRPr lang="es-MX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Método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12 participantes género masculino entre 18 y 30 años de edad asignados al azar a condiciones controlables e incontrolables.</a:t>
            </a:r>
          </a:p>
          <a:p>
            <a:r>
              <a:rPr lang="es-ES" dirty="0" smtClean="0"/>
              <a:t>Programa de evitación de ruido.</a:t>
            </a:r>
          </a:p>
          <a:p>
            <a:r>
              <a:rPr lang="es-ES" dirty="0" smtClean="0"/>
              <a:t>5 Sesiones de 20 minutos con nivel umbral de ruido y 5 </a:t>
            </a:r>
            <a:r>
              <a:rPr lang="es-ES" dirty="0" err="1" smtClean="0"/>
              <a:t>db</a:t>
            </a:r>
            <a:r>
              <a:rPr lang="es-ES" dirty="0" smtClean="0"/>
              <a:t> menos cada sesión posterior consecutiva.</a:t>
            </a:r>
          </a:p>
          <a:p>
            <a:r>
              <a:rPr lang="es-ES" dirty="0" smtClean="0"/>
              <a:t>Opresión de dos teclas de computadora para evitar ruido en condición controlable.</a:t>
            </a:r>
          </a:p>
          <a:p>
            <a:r>
              <a:rPr lang="es-ES" dirty="0" smtClean="0"/>
              <a:t>Muestras de saliva antes y después de las sesiones y en línea base inicial y final también</a:t>
            </a:r>
            <a:endParaRPr lang="es-MX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6480720" cy="4599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 II</a:t>
            </a:r>
            <a:endParaRPr lang="es-MX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48790" y="2003742"/>
            <a:ext cx="5646420" cy="416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 III</a:t>
            </a:r>
            <a:endParaRPr lang="es-MX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71700" y="2282825"/>
            <a:ext cx="48006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438</TotalTime>
  <Words>474</Words>
  <Application>Microsoft Office PowerPoint</Application>
  <PresentationFormat>Presentación en pantalla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Módulo</vt:lpstr>
      <vt:lpstr>IV Seminario Internacional sobre Comportamiento y Aplicaciones SINCA. Noviembre 2013. Hermosillo, Son. </vt:lpstr>
      <vt:lpstr> La contaminación acústica producida por la actividad humana ha aumentado de forma espectacular en los últimos años.   Existe una asociación significativa entre exposición a ruido y alteraciones de conducta, rendimiento y síntomas psicosomáticos en la población trabajadora (Castillo, 2009).      </vt:lpstr>
      <vt:lpstr>Una correlación negativa entre el nivel de ruido y rendimiento o calidad de vida.  Es necesaria pues su valoración, para instaurar medidas preventivas que protejan la salud de las personas. Martin, Reece y Forsyth (2006)</vt:lpstr>
      <vt:lpstr>Efectos del estrés por ruido</vt:lpstr>
      <vt:lpstr>Objetivo</vt:lpstr>
      <vt:lpstr>Método</vt:lpstr>
      <vt:lpstr>Resultados</vt:lpstr>
      <vt:lpstr>Resultados II</vt:lpstr>
      <vt:lpstr>Resultados III</vt:lpstr>
      <vt:lpstr>Resultados IV</vt:lpstr>
      <vt:lpstr>Resultados V</vt:lpstr>
      <vt:lpstr>Resultados VI</vt:lpstr>
      <vt:lpstr>Resultados VII</vt:lpstr>
      <vt:lpstr>Discusión</vt:lpstr>
      <vt:lpstr>Discusión II</vt:lpstr>
      <vt:lpstr>Discusión III</vt:lpstr>
    </vt:vector>
  </TitlesOfParts>
  <Company>ITESO A.C.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Administrador</dc:creator>
  <cp:lastModifiedBy>PAOLA</cp:lastModifiedBy>
  <cp:revision>5</cp:revision>
  <dcterms:created xsi:type="dcterms:W3CDTF">2013-11-05T14:06:34Z</dcterms:created>
  <dcterms:modified xsi:type="dcterms:W3CDTF">2015-05-26T23:51:16Z</dcterms:modified>
</cp:coreProperties>
</file>